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4.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7.xml" ContentType="application/vnd.openxmlformats-officedocument.theme+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9.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0.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1.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2.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3.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14.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5.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6.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7.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18.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7"/>
    <p:sldMasterId id="2147483691" r:id="rId8"/>
    <p:sldMasterId id="2147483737" r:id="rId9"/>
    <p:sldMasterId id="2147483777" r:id="rId10"/>
    <p:sldMasterId id="2147483829" r:id="rId11"/>
    <p:sldMasterId id="2147483867" r:id="rId12"/>
    <p:sldMasterId id="2147483931" r:id="rId13"/>
    <p:sldMasterId id="2147483961" r:id="rId14"/>
    <p:sldMasterId id="2147483964" r:id="rId15"/>
    <p:sldMasterId id="2147483990" r:id="rId16"/>
    <p:sldMasterId id="2147484018" r:id="rId17"/>
    <p:sldMasterId id="2147484041" r:id="rId18"/>
    <p:sldMasterId id="2147484085" r:id="rId19"/>
    <p:sldMasterId id="2147484126" r:id="rId20"/>
    <p:sldMasterId id="2147484167" r:id="rId21"/>
    <p:sldMasterId id="2147484193" r:id="rId22"/>
    <p:sldMasterId id="2147484234" r:id="rId23"/>
    <p:sldMasterId id="2147484263" r:id="rId24"/>
    <p:sldMasterId id="2147484300" r:id="rId25"/>
  </p:sldMasterIdLst>
  <p:notesMasterIdLst>
    <p:notesMasterId r:id="rId84"/>
  </p:notesMasterIdLst>
  <p:sldIdLst>
    <p:sldId id="1844" r:id="rId26"/>
    <p:sldId id="449" r:id="rId27"/>
    <p:sldId id="2259" r:id="rId28"/>
    <p:sldId id="2228" r:id="rId29"/>
    <p:sldId id="2378" r:id="rId30"/>
    <p:sldId id="2160" r:id="rId31"/>
    <p:sldId id="2323" r:id="rId32"/>
    <p:sldId id="2324" r:id="rId33"/>
    <p:sldId id="2342" r:id="rId34"/>
    <p:sldId id="2364" r:id="rId35"/>
    <p:sldId id="2290" r:id="rId36"/>
    <p:sldId id="4271" r:id="rId37"/>
    <p:sldId id="4276" r:id="rId38"/>
    <p:sldId id="2161" r:id="rId39"/>
    <p:sldId id="2292" r:id="rId40"/>
    <p:sldId id="2293" r:id="rId41"/>
    <p:sldId id="2126" r:id="rId42"/>
    <p:sldId id="2220" r:id="rId43"/>
    <p:sldId id="2168" r:id="rId44"/>
    <p:sldId id="2221" r:id="rId45"/>
    <p:sldId id="2229" r:id="rId46"/>
    <p:sldId id="2365" r:id="rId47"/>
    <p:sldId id="2170" r:id="rId48"/>
    <p:sldId id="4275" r:id="rId49"/>
    <p:sldId id="2178" r:id="rId50"/>
    <p:sldId id="2300" r:id="rId51"/>
    <p:sldId id="2367" r:id="rId52"/>
    <p:sldId id="2277" r:id="rId53"/>
    <p:sldId id="2302" r:id="rId54"/>
    <p:sldId id="2350" r:id="rId55"/>
    <p:sldId id="2368" r:id="rId56"/>
    <p:sldId id="2352" r:id="rId57"/>
    <p:sldId id="2353" r:id="rId58"/>
    <p:sldId id="2354" r:id="rId59"/>
    <p:sldId id="2255" r:id="rId60"/>
    <p:sldId id="4268" r:id="rId61"/>
    <p:sldId id="4269" r:id="rId62"/>
    <p:sldId id="4270" r:id="rId63"/>
    <p:sldId id="2359" r:id="rId64"/>
    <p:sldId id="2351" r:id="rId65"/>
    <p:sldId id="2362" r:id="rId66"/>
    <p:sldId id="2311" r:id="rId67"/>
    <p:sldId id="2312" r:id="rId68"/>
    <p:sldId id="2313" r:id="rId69"/>
    <p:sldId id="2310" r:id="rId70"/>
    <p:sldId id="2320" r:id="rId71"/>
    <p:sldId id="2256" r:id="rId72"/>
    <p:sldId id="2314" r:id="rId73"/>
    <p:sldId id="2315" r:id="rId74"/>
    <p:sldId id="2226" r:id="rId75"/>
    <p:sldId id="2183" r:id="rId76"/>
    <p:sldId id="2257" r:id="rId77"/>
    <p:sldId id="2317" r:id="rId78"/>
    <p:sldId id="2258" r:id="rId79"/>
    <p:sldId id="2345" r:id="rId80"/>
    <p:sldId id="2346" r:id="rId81"/>
    <p:sldId id="2347" r:id="rId82"/>
    <p:sldId id="2366"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6A6420-DC35-4F6F-B94D-DCE061E8AB5B}">
          <p14:sldIdLst>
            <p14:sldId id="1844"/>
            <p14:sldId id="449"/>
            <p14:sldId id="2259"/>
            <p14:sldId id="2228"/>
            <p14:sldId id="2378"/>
          </p14:sldIdLst>
        </p14:section>
        <p14:section name="Why Kubernetes" id="{9F9CC61C-5EFD-46DB-828C-015599C6C7E5}">
          <p14:sldIdLst>
            <p14:sldId id="2160"/>
            <p14:sldId id="2323"/>
            <p14:sldId id="2324"/>
            <p14:sldId id="2342"/>
            <p14:sldId id="2364"/>
            <p14:sldId id="2290"/>
            <p14:sldId id="4271"/>
            <p14:sldId id="4276"/>
          </p14:sldIdLst>
        </p14:section>
        <p14:section name="Azure Kubernetes Service" id="{D7D3CD97-203E-443B-B77C-E99CF16A9441}">
          <p14:sldIdLst>
            <p14:sldId id="2161"/>
            <p14:sldId id="2292"/>
            <p14:sldId id="2293"/>
            <p14:sldId id="2126"/>
            <p14:sldId id="2220"/>
            <p14:sldId id="2168"/>
            <p14:sldId id="2221"/>
            <p14:sldId id="2229"/>
            <p14:sldId id="2365"/>
            <p14:sldId id="2170"/>
            <p14:sldId id="4275"/>
          </p14:sldIdLst>
        </p14:section>
        <p14:section name="Top scenarios" id="{57AAAC53-4E8D-4779-83AF-BD859CF3BFEB}">
          <p14:sldIdLst>
            <p14:sldId id="2178"/>
            <p14:sldId id="2300"/>
            <p14:sldId id="2367"/>
            <p14:sldId id="2277"/>
            <p14:sldId id="2302"/>
            <p14:sldId id="2350"/>
            <p14:sldId id="2368"/>
            <p14:sldId id="2352"/>
            <p14:sldId id="2353"/>
            <p14:sldId id="2354"/>
          </p14:sldIdLst>
        </p14:section>
        <p14:section name="Customer stories" id="{63B562AF-9D4C-4440-BF0D-A2B6DFEC0A5D}">
          <p14:sldIdLst>
            <p14:sldId id="2255"/>
            <p14:sldId id="4268"/>
            <p14:sldId id="4269"/>
            <p14:sldId id="4270"/>
            <p14:sldId id="2359"/>
            <p14:sldId id="2351"/>
            <p14:sldId id="2362"/>
            <p14:sldId id="2311"/>
            <p14:sldId id="2312"/>
            <p14:sldId id="2313"/>
            <p14:sldId id="2310"/>
            <p14:sldId id="2320"/>
          </p14:sldIdLst>
        </p14:section>
        <p14:section name="OSS culture and leadership" id="{955996CD-3EF7-4569-8E05-8A932FE41D16}">
          <p14:sldIdLst>
            <p14:sldId id="2256"/>
            <p14:sldId id="2314"/>
            <p14:sldId id="2315"/>
            <p14:sldId id="2226"/>
            <p14:sldId id="2183"/>
          </p14:sldIdLst>
        </p14:section>
        <p14:section name="Resources" id="{98809C14-473C-4AA7-A3DF-6D7AE4FD5FF8}">
          <p14:sldIdLst>
            <p14:sldId id="2257"/>
            <p14:sldId id="2317"/>
          </p14:sldIdLst>
        </p14:section>
        <p14:section name="Kubernetes deep dive" id="{99A3BEC8-F4AC-4880-87F0-A85D9D08018A}">
          <p14:sldIdLst>
            <p14:sldId id="2258"/>
            <p14:sldId id="2345"/>
            <p14:sldId id="2346"/>
            <p14:sldId id="2347"/>
            <p14:sldId id="236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A5B9"/>
    <a:srgbClr val="284776"/>
    <a:srgbClr val="F2F8FD"/>
    <a:srgbClr val="CCF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EDD138-4604-4E2D-8E90-D5B94E8AE51E}" v="68" dt="2018-09-28T21:30:33.0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80" autoAdjust="0"/>
    <p:restoredTop sz="78363" autoAdjust="0"/>
  </p:normalViewPr>
  <p:slideViewPr>
    <p:cSldViewPr snapToGrid="0">
      <p:cViewPr varScale="1">
        <p:scale>
          <a:sx n="100" d="100"/>
          <a:sy n="100" d="100"/>
        </p:scale>
        <p:origin x="369" y="51"/>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Master" Target="slideMasters/slideMaster12.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5.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slide" Target="slides/slide51.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Master" Target="slideMasters/slideMaster1.xml"/><Relationship Id="rId71" Type="http://schemas.openxmlformats.org/officeDocument/2006/relationships/slide" Target="slides/slide46.xml"/><Relationship Id="rId2" Type="http://schemas.openxmlformats.org/officeDocument/2006/relationships/customXml" Target="../customXml/item2.xml"/><Relationship Id="rId16" Type="http://schemas.openxmlformats.org/officeDocument/2006/relationships/slideMaster" Target="slideMasters/slideMaster10.xml"/><Relationship Id="rId29" Type="http://schemas.openxmlformats.org/officeDocument/2006/relationships/slide" Target="slides/slide4.xml"/><Relationship Id="rId11" Type="http://schemas.openxmlformats.org/officeDocument/2006/relationships/slideMaster" Target="slideMasters/slideMaster5.xml"/><Relationship Id="rId24" Type="http://schemas.openxmlformats.org/officeDocument/2006/relationships/slideMaster" Target="slideMasters/slideMaster18.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slide" Target="slides/slide54.xml"/><Relationship Id="rId87"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36.xml"/><Relationship Id="rId82" Type="http://schemas.openxmlformats.org/officeDocument/2006/relationships/slide" Target="slides/slide57.xml"/><Relationship Id="rId90" Type="http://schemas.microsoft.com/office/2015/10/relationships/revisionInfo" Target="revisionInfo.xml"/><Relationship Id="rId19" Type="http://schemas.openxmlformats.org/officeDocument/2006/relationships/slideMaster" Target="slideMasters/slideMaster13.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Master" Target="slideMasters/slideMaster16.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slide" Target="slides/slide52.xml"/><Relationship Id="rId8" Type="http://schemas.openxmlformats.org/officeDocument/2006/relationships/slideMaster" Target="slideMasters/slideMaster2.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slide" Target="slides/slide55.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Master" Target="slideMasters/slideMaster19.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4.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Master" Target="slideMasters/slideMaster17.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4.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0078D4"/>
              </a:solidFill>
              <a:ln w="19050">
                <a:noFill/>
              </a:ln>
              <a:effectLst/>
            </c:spPr>
            <c:extLst>
              <c:ext xmlns:c16="http://schemas.microsoft.com/office/drawing/2014/chart" uri="{C3380CC4-5D6E-409C-BE32-E72D297353CC}">
                <c16:uniqueId val="{00000001-BAAA-492A-8EAE-2D8FC1C90CD8}"/>
              </c:ext>
            </c:extLst>
          </c:dPt>
          <c:dPt>
            <c:idx val="1"/>
            <c:bubble3D val="0"/>
            <c:spPr>
              <a:solidFill>
                <a:srgbClr val="EBEBEB"/>
              </a:solidFill>
              <a:ln w="19050">
                <a:noFill/>
              </a:ln>
              <a:effectLst/>
            </c:spPr>
            <c:extLst>
              <c:ext xmlns:c16="http://schemas.microsoft.com/office/drawing/2014/chart" uri="{C3380CC4-5D6E-409C-BE32-E72D297353CC}">
                <c16:uniqueId val="{00000003-BAAA-492A-8EAE-2D8FC1C90CD8}"/>
              </c:ext>
            </c:extLst>
          </c:dPt>
          <c:cat>
            <c:strRef>
              <c:f>Sheet1!$A$2:$A$3</c:f>
              <c:strCache>
                <c:ptCount val="2"/>
                <c:pt idx="0">
                  <c:v>1st Qtr</c:v>
                </c:pt>
                <c:pt idx="1">
                  <c:v>2nd Qtr</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BAAA-492A-8EAE-2D8FC1C90CD8}"/>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078D4"/>
              </a:solidFill>
              <a:ln w="19050">
                <a:noFill/>
              </a:ln>
              <a:effectLst/>
            </c:spPr>
            <c:extLst>
              <c:ext xmlns:c16="http://schemas.microsoft.com/office/drawing/2014/chart" uri="{C3380CC4-5D6E-409C-BE32-E72D297353CC}">
                <c16:uniqueId val="{00000001-94BC-4F7E-913A-9D39184791B5}"/>
              </c:ext>
            </c:extLst>
          </c:dPt>
          <c:dPt>
            <c:idx val="1"/>
            <c:bubble3D val="0"/>
            <c:spPr>
              <a:solidFill>
                <a:srgbClr val="EBEBEB"/>
              </a:solidFill>
              <a:ln w="19050">
                <a:noFill/>
              </a:ln>
              <a:effectLst/>
            </c:spPr>
            <c:extLst>
              <c:ext xmlns:c16="http://schemas.microsoft.com/office/drawing/2014/chart" uri="{C3380CC4-5D6E-409C-BE32-E72D297353CC}">
                <c16:uniqueId val="{00000003-94BC-4F7E-913A-9D39184791B5}"/>
              </c:ext>
            </c:extLst>
          </c:dPt>
          <c:cat>
            <c:strRef>
              <c:f>Sheet1!$A$2:$A$3</c:f>
              <c:strCache>
                <c:ptCount val="2"/>
                <c:pt idx="0">
                  <c:v>1st Qtr</c:v>
                </c:pt>
                <c:pt idx="1">
                  <c:v>2nd Qtr</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94BC-4F7E-913A-9D39184791B5}"/>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F71727-EA4D-4EE4-ABA9-165ABD48E35F}" type="datetimeFigureOut">
              <a:rPr lang="en-US" smtClean="0"/>
              <a:t>2/27/2019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01C979-EBB0-4A48-8369-32531B28B709}" type="slidenum">
              <a:rPr lang="en-US" smtClean="0"/>
              <a:t>‹#›</a:t>
            </a:fld>
            <a:endParaRPr lang="en-US"/>
          </a:p>
        </p:txBody>
      </p:sp>
    </p:spTree>
    <p:extLst>
      <p:ext uri="{BB962C8B-B14F-4D97-AF65-F5344CB8AC3E}">
        <p14:creationId xmlns:p14="http://schemas.microsoft.com/office/powerpoint/2010/main" val="3335432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2/27/2019 2:44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3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313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3430162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61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4437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2/27/2019 2:45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B573FC2-420F-42C8-9138-5F045FF903A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79143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059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2/27/2019 2:45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13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01C979-EBB0-4A48-8369-32531B28B709}" type="slidenum">
              <a:rPr lang="en-US" smtClean="0"/>
              <a:t>24</a:t>
            </a:fld>
            <a:endParaRPr lang="en-US"/>
          </a:p>
        </p:txBody>
      </p:sp>
    </p:spTree>
    <p:extLst>
      <p:ext uri="{BB962C8B-B14F-4D97-AF65-F5344CB8AC3E}">
        <p14:creationId xmlns:p14="http://schemas.microsoft.com/office/powerpoint/2010/main" val="1130489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321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7553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3191091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01C979-EBB0-4A48-8369-32531B28B709}" type="slidenum">
              <a:rPr lang="en-US" smtClean="0"/>
              <a:t>28</a:t>
            </a:fld>
            <a:endParaRPr lang="en-US"/>
          </a:p>
        </p:txBody>
      </p:sp>
    </p:spTree>
    <p:extLst>
      <p:ext uri="{BB962C8B-B14F-4D97-AF65-F5344CB8AC3E}">
        <p14:creationId xmlns:p14="http://schemas.microsoft.com/office/powerpoint/2010/main" val="3026784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5625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0355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5373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8234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4609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120000"/>
              </a:lnSpc>
              <a:spcAft>
                <a:spcPts val="588"/>
              </a:spcAft>
              <a:defRPr/>
            </a:pPr>
            <a:endParaRPr lang="en-US" sz="1200" strike="sngStrike" spc="0" dirty="0">
              <a:gradFill>
                <a:gsLst>
                  <a:gs pos="2655">
                    <a:srgbClr val="505050"/>
                  </a:gs>
                  <a:gs pos="31000">
                    <a:srgbClr val="505050"/>
                  </a:gs>
                </a:gsLst>
                <a:lin ang="5400000" scaled="0"/>
              </a:gradFill>
              <a:latin typeface="+mn-lt"/>
            </a:endParaRP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2818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1495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120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230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120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785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9AF79BC0-7BC2-4444-8D01-A1A1A5DBD253}" type="datetime8">
              <a:rPr lang="en-US" smtClean="0">
                <a:solidFill>
                  <a:prstClr val="black"/>
                </a:solidFill>
              </a:rPr>
              <a:t>2/27/2019 2:45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0779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0D4A9E-AB6F-499D-9699-6CBF770F25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9066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3741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452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363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7050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txBody>
          <a:bodyPr/>
          <a:lstStyle/>
          <a:p>
            <a:endParaRPr lang="en-US">
              <a:solidFill>
                <a:srgbClr val="FF0000"/>
              </a:solidFill>
              <a:latin typeface="Arial" panose="020B0604020202020204" pitchFamily="34" charset="0"/>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09435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956E12-8A27-43BF-B381-3F5ADCBB3C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137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956E12-8A27-43BF-B381-3F5ADCBB3C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19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9610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2/27/2019 2:45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614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4</a:t>
            </a:fld>
            <a:endParaRPr lang="en-US"/>
          </a:p>
        </p:txBody>
      </p:sp>
    </p:spTree>
    <p:extLst>
      <p:ext uri="{BB962C8B-B14F-4D97-AF65-F5344CB8AC3E}">
        <p14:creationId xmlns:p14="http://schemas.microsoft.com/office/powerpoint/2010/main" val="41727689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1727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486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7500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0375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6</a:t>
            </a:fld>
            <a:endParaRPr lang="en-US"/>
          </a:p>
        </p:txBody>
      </p:sp>
    </p:spTree>
    <p:extLst>
      <p:ext uri="{BB962C8B-B14F-4D97-AF65-F5344CB8AC3E}">
        <p14:creationId xmlns:p14="http://schemas.microsoft.com/office/powerpoint/2010/main" val="1735983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931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2/27/2019 2:45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0458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4760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576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emf"/><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tif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tif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7.xml"/><Relationship Id="rId4" Type="http://schemas.openxmlformats.org/officeDocument/2006/relationships/image" Target="../media/image30.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7.xml"/><Relationship Id="rId4" Type="http://schemas.openxmlformats.org/officeDocument/2006/relationships/image" Target="../media/image30.jp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jp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jpe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jpeg"/><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jpeg"/><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5.xml"/><Relationship Id="rId4" Type="http://schemas.openxmlformats.org/officeDocument/2006/relationships/image" Target="../media/image30.jp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15.xml"/><Relationship Id="rId4" Type="http://schemas.openxmlformats.org/officeDocument/2006/relationships/image" Target="../media/image30.jp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7.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1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Master" Target="../slideMasters/slideMaster18.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1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291767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369647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4246"/>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898659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4246"/>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12" indent="0">
              <a:buNone/>
              <a:defRPr sz="3137"/>
            </a:lvl2pPr>
            <a:lvl3pPr marL="560186" indent="0">
              <a:buNone/>
              <a:defRPr sz="3137"/>
            </a:lvl3pPr>
            <a:lvl4pPr marL="784260" indent="0">
              <a:buNone/>
              <a:defRPr sz="3137"/>
            </a:lvl4pPr>
            <a:lvl5pPr marL="1008334"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9"/>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12" indent="0">
              <a:buNone/>
              <a:defRPr sz="3137"/>
            </a:lvl2pPr>
            <a:lvl3pPr marL="560186" indent="0">
              <a:buNone/>
              <a:defRPr sz="3137"/>
            </a:lvl3pPr>
            <a:lvl4pPr marL="784260" indent="0">
              <a:buNone/>
              <a:defRPr sz="3137"/>
            </a:lvl4pPr>
            <a:lvl5pPr marL="1008334"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4"/>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12" indent="0">
              <a:buNone/>
              <a:defRPr sz="3137"/>
            </a:lvl2pPr>
            <a:lvl3pPr marL="560186" indent="0">
              <a:buNone/>
              <a:defRPr sz="3137"/>
            </a:lvl3pPr>
            <a:lvl4pPr marL="784260" indent="0">
              <a:buNone/>
              <a:defRPr sz="3137"/>
            </a:lvl4pPr>
            <a:lvl5pPr marL="1008334" indent="0">
              <a:buNone/>
              <a:defRPr sz="3137"/>
            </a:lvl5pPr>
          </a:lstStyle>
          <a:p>
            <a:pPr lvl="0"/>
            <a:r>
              <a:rPr lang="en-US"/>
              <a:t> </a:t>
            </a:r>
          </a:p>
        </p:txBody>
      </p:sp>
      <p:sp>
        <p:nvSpPr>
          <p:cNvPr id="17" name="Title 16"/>
          <p:cNvSpPr>
            <a:spLocks noGrp="1"/>
          </p:cNvSpPr>
          <p:nvPr>
            <p:ph type="title"/>
          </p:nvPr>
        </p:nvSpPr>
        <p:spPr>
          <a:xfrm>
            <a:off x="4307819" y="3557467"/>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99359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334" indent="0">
              <a:buNone/>
              <a:defRPr sz="1568"/>
            </a:lvl5pPr>
          </a:lstStyle>
          <a:p>
            <a:pPr lvl="0"/>
            <a:r>
              <a:rPr lang="en-US"/>
              <a:t>Click to edit Master text styles</a:t>
            </a:r>
          </a:p>
        </p:txBody>
      </p:sp>
    </p:spTree>
    <p:extLst>
      <p:ext uri="{BB962C8B-B14F-4D97-AF65-F5344CB8AC3E}">
        <p14:creationId xmlns:p14="http://schemas.microsoft.com/office/powerpoint/2010/main" val="22546968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9"/>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32118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803742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8713708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89923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1"/>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51257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5"/>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0"/>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837837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5884345" cy="724246"/>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9"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4957869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500895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3510002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7998296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46932606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4246"/>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1268830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40" y="2980727"/>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91801114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60185294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241042429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4627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71"/>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2"/>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40133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2"/>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5037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43896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8892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7"/>
            <a:ext cx="11655840" cy="899665"/>
          </a:xfrm>
        </p:spPr>
        <p:txBody>
          <a:bodyPr/>
          <a:lstStyle>
            <a:lvl1pPr>
              <a:defRPr sz="5881"/>
            </a:lvl1pPr>
          </a:lstStyle>
          <a:p>
            <a:r>
              <a:rPr lang="en-US" dirty="0"/>
              <a:t>Thank you</a:t>
            </a:r>
          </a:p>
        </p:txBody>
      </p:sp>
    </p:spTree>
    <p:extLst>
      <p:ext uri="{BB962C8B-B14F-4D97-AF65-F5344CB8AC3E}">
        <p14:creationId xmlns:p14="http://schemas.microsoft.com/office/powerpoint/2010/main" val="210915115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32" indent="0">
              <a:buNone/>
              <a:defRPr/>
            </a:lvl2pPr>
            <a:lvl3pPr marL="448062" indent="0">
              <a:buNone/>
              <a:defRPr/>
            </a:lvl3pPr>
            <a:lvl4pPr marL="672094" indent="0">
              <a:buNone/>
              <a:defRPr/>
            </a:lvl4pPr>
            <a:lvl5pPr marL="8961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13856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32" indent="-224032">
              <a:spcBef>
                <a:spcPts val="588"/>
              </a:spcBef>
              <a:defRPr sz="1961"/>
            </a:lvl2pPr>
            <a:lvl3pPr marL="448062" indent="-224032">
              <a:spcBef>
                <a:spcPts val="588"/>
              </a:spcBef>
              <a:tabLst/>
              <a:defRPr sz="1961"/>
            </a:lvl3pPr>
            <a:lvl4pPr marL="672094" indent="-224032">
              <a:spcBef>
                <a:spcPts val="588"/>
              </a:spcBef>
              <a:defRPr sz="1961"/>
            </a:lvl4pPr>
            <a:lvl5pPr marL="896125" indent="-224032">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5" y="1344829"/>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32" indent="-224032">
              <a:spcBef>
                <a:spcPts val="588"/>
              </a:spcBef>
              <a:defRPr sz="1961"/>
            </a:lvl2pPr>
            <a:lvl3pPr marL="448062" indent="-224032">
              <a:spcBef>
                <a:spcPts val="588"/>
              </a:spcBef>
              <a:tabLst/>
              <a:defRPr sz="1961"/>
            </a:lvl3pPr>
            <a:lvl4pPr marL="672094" indent="-224032">
              <a:spcBef>
                <a:spcPts val="588"/>
              </a:spcBef>
              <a:defRPr sz="1961"/>
            </a:lvl4pPr>
            <a:lvl5pPr marL="896125" indent="-224032">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904427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5"/>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0" y="3602040"/>
            <a:ext cx="9144000" cy="513510"/>
          </a:xfrm>
        </p:spPr>
        <p:txBody>
          <a:bodyPr/>
          <a:lstStyle>
            <a:lvl1pPr marL="0" indent="0" algn="ctr">
              <a:buNone/>
              <a:defRPr sz="2400"/>
            </a:lvl1pPr>
            <a:lvl2pPr marL="457066" indent="0" algn="ctr">
              <a:buNone/>
              <a:defRPr sz="2000"/>
            </a:lvl2pPr>
            <a:lvl3pPr marL="914134" indent="0" algn="ctr">
              <a:buNone/>
              <a:defRPr sz="1800"/>
            </a:lvl3pPr>
            <a:lvl4pPr marL="1371200" indent="0" algn="ctr">
              <a:buNone/>
              <a:defRPr sz="1600"/>
            </a:lvl4pPr>
            <a:lvl5pPr marL="1828265" indent="0" algn="ctr">
              <a:buNone/>
              <a:defRPr sz="1600"/>
            </a:lvl5pPr>
            <a:lvl6pPr marL="2285332" indent="0" algn="ctr">
              <a:buNone/>
              <a:defRPr sz="1600"/>
            </a:lvl6pPr>
            <a:lvl7pPr marL="2742399" indent="0" algn="ctr">
              <a:buNone/>
              <a:defRPr sz="1600"/>
            </a:lvl7pPr>
            <a:lvl8pPr marL="3199466" indent="0" algn="ctr">
              <a:buNone/>
              <a:defRPr sz="1600"/>
            </a:lvl8pPr>
            <a:lvl9pPr marL="3656532"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559347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6"/>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4094645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7"/>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983995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31"/>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32" indent="0">
              <a:spcBef>
                <a:spcPts val="588"/>
              </a:spcBef>
              <a:buNone/>
              <a:defRPr/>
            </a:lvl3pPr>
            <a:lvl4pPr marL="448062" indent="0">
              <a:spcBef>
                <a:spcPts val="588"/>
              </a:spcBef>
              <a:buNone/>
              <a:defRPr/>
            </a:lvl4pPr>
            <a:lvl5pPr marL="672094"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652428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25178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9"/>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60" y="6011683"/>
            <a:ext cx="1344637" cy="287755"/>
          </a:xfrm>
          <a:prstGeom prst="rect">
            <a:avLst/>
          </a:prstGeom>
        </p:spPr>
      </p:pic>
    </p:spTree>
    <p:extLst>
      <p:ext uri="{BB962C8B-B14F-4D97-AF65-F5344CB8AC3E}">
        <p14:creationId xmlns:p14="http://schemas.microsoft.com/office/powerpoint/2010/main" val="3628999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513746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4884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10" name="Rectangle 9"/>
          <p:cNvSpPr/>
          <p:nvPr userDrawn="1"/>
        </p:nvSpPr>
        <p:spPr bwMode="auto">
          <a:xfrm>
            <a:off x="2" y="480"/>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8" tIns="140591" rIns="175738" bIns="140591" numCol="1" spcCol="0" rtlCol="0" fromWordArt="0" anchor="t" anchorCtr="0" forceAA="0" compatLnSpc="1">
            <a:prstTxWarp prst="textNoShape">
              <a:avLst/>
            </a:prstTxWarp>
            <a:noAutofit/>
          </a:bodyPr>
          <a:lstStyle/>
          <a:p>
            <a:pPr algn="ctr" defTabSz="896005"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4"/>
            <a:ext cx="1164345" cy="24971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34304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3"/>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67336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9"/>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3"/>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6"/>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3234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7253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8247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3"/>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3"/>
            <a:ext cx="5826759" cy="899665"/>
          </a:xfrm>
        </p:spPr>
        <p:txBody>
          <a:bodyPr/>
          <a:lstStyle/>
          <a:p>
            <a:r>
              <a:rPr lang="en-US"/>
              <a:t>Click to edit Master title style</a:t>
            </a:r>
          </a:p>
        </p:txBody>
      </p:sp>
    </p:spTree>
    <p:extLst>
      <p:ext uri="{BB962C8B-B14F-4D97-AF65-F5344CB8AC3E}">
        <p14:creationId xmlns:p14="http://schemas.microsoft.com/office/powerpoint/2010/main" val="12101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3"/>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3"/>
            <a:ext cx="5826759" cy="899665"/>
          </a:xfrm>
        </p:spPr>
        <p:txBody>
          <a:bodyPr/>
          <a:lstStyle/>
          <a:p>
            <a:r>
              <a:rPr lang="en-US"/>
              <a:t>Click to edit Master title style</a:t>
            </a:r>
          </a:p>
        </p:txBody>
      </p:sp>
    </p:spTree>
    <p:extLst>
      <p:ext uri="{BB962C8B-B14F-4D97-AF65-F5344CB8AC3E}">
        <p14:creationId xmlns:p14="http://schemas.microsoft.com/office/powerpoint/2010/main" val="1301847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836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6" indent="0">
              <a:buNone/>
              <a:tabLst/>
              <a:defRPr sz="1961"/>
            </a:lvl3pPr>
            <a:lvl4pPr marL="451261" indent="0">
              <a:buNone/>
              <a:defRPr/>
            </a:lvl4pPr>
            <a:lvl5pPr marL="67222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1830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71175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1943393"/>
          </a:xfrm>
        </p:spPr>
        <p:txBody>
          <a:bodyPr wrap="square">
            <a:spAutoFit/>
          </a:bodyPr>
          <a:lstStyle>
            <a:lvl1pPr marL="281649" indent="-281649">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1943393"/>
          </a:xfrm>
        </p:spPr>
        <p:txBody>
          <a:bodyPr wrap="square">
            <a:spAutoFit/>
          </a:bodyPr>
          <a:lstStyle>
            <a:lvl1pPr marL="281649" indent="-281649">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2191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1943393"/>
          </a:xfrm>
        </p:spPr>
        <p:txBody>
          <a:bodyPr wrap="square">
            <a:spAutoFit/>
          </a:bodyPr>
          <a:lstStyle>
            <a:lvl1pPr marL="281649" indent="-281649">
              <a:spcBef>
                <a:spcPts val="1200"/>
              </a:spcBef>
              <a:buClr>
                <a:schemeClr val="tx1"/>
              </a:buClr>
              <a:buFont typeface="Arial" pitchFamily="34" charset="0"/>
              <a:buChar char="•"/>
              <a:defRPr sz="3137"/>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1943393"/>
          </a:xfrm>
        </p:spPr>
        <p:txBody>
          <a:bodyPr wrap="square">
            <a:spAutoFit/>
          </a:bodyPr>
          <a:lstStyle>
            <a:lvl1pPr marL="281649" indent="-281649">
              <a:spcBef>
                <a:spcPts val="1200"/>
              </a:spcBef>
              <a:buClr>
                <a:schemeClr val="tx1"/>
              </a:buClr>
              <a:buFont typeface="Arial" pitchFamily="34" charset="0"/>
              <a:buChar char="•"/>
              <a:defRPr sz="3137"/>
            </a:lvl1pPr>
            <a:lvl2pPr marL="520650" indent="-228579">
              <a:defRPr sz="2353"/>
            </a:lvl2pPr>
            <a:lvl3pPr marL="685735" indent="-165084">
              <a:tabLst/>
              <a:defRPr sz="1961"/>
            </a:lvl3pPr>
            <a:lvl4pPr marL="863517" indent="-177783">
              <a:defRPr/>
            </a:lvl4pPr>
            <a:lvl5pPr marL="1028601" indent="-1650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064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18079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7317031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90"/>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2" y="2073276"/>
            <a:ext cx="9179004" cy="1804311"/>
          </a:xfrm>
          <a:prstGeom prst="rect">
            <a:avLst/>
          </a:prstGeom>
        </p:spPr>
        <p:txBody>
          <a:bodyPr lIns="146304" tIns="9144" rIns="146304" bIns="9144" anchor="b" anchorCtr="0"/>
          <a:lstStyle>
            <a:lvl1pPr marL="0" indent="0">
              <a:spcBef>
                <a:spcPts val="0"/>
              </a:spcBef>
              <a:buNone/>
              <a:defRPr sz="7057">
                <a:solidFill>
                  <a:schemeClr val="bg1"/>
                </a:solidFill>
                <a:latin typeface="+mj-lt"/>
              </a:defRPr>
            </a:lvl1pPr>
          </a:lstStyle>
          <a:p>
            <a:r>
              <a:rPr lang="en-US" sz="5881" dirty="0">
                <a:solidFill>
                  <a:schemeClr val="bg1"/>
                </a:solidFill>
              </a:rPr>
              <a:t>Demo</a:t>
            </a:r>
          </a:p>
        </p:txBody>
      </p:sp>
    </p:spTree>
    <p:extLst>
      <p:ext uri="{BB962C8B-B14F-4D97-AF65-F5344CB8AC3E}">
        <p14:creationId xmlns:p14="http://schemas.microsoft.com/office/powerpoint/2010/main" val="3497843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90"/>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ext uri="{BB962C8B-B14F-4D97-AF65-F5344CB8AC3E}">
        <p14:creationId xmlns:p14="http://schemas.microsoft.com/office/powerpoint/2010/main" val="1318734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90"/>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7">
                <a:solidFill>
                  <a:schemeClr val="bg1"/>
                </a:solidFill>
                <a:latin typeface="+mj-lt"/>
              </a:defRPr>
            </a:lvl1pPr>
          </a:lstStyle>
          <a:p>
            <a:r>
              <a:rPr lang="en-US" sz="5881" dirty="0">
                <a:solidFill>
                  <a:schemeClr val="bg1"/>
                </a:solidFill>
              </a:rPr>
              <a:t>Demo</a:t>
            </a:r>
          </a:p>
        </p:txBody>
      </p:sp>
    </p:spTree>
    <p:extLst>
      <p:ext uri="{BB962C8B-B14F-4D97-AF65-F5344CB8AC3E}">
        <p14:creationId xmlns:p14="http://schemas.microsoft.com/office/powerpoint/2010/main" val="1035809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02946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90" y="2084172"/>
            <a:ext cx="5563811" cy="1158793"/>
          </a:xfrm>
          <a:noFill/>
        </p:spPr>
        <p:txBody>
          <a:bodyPr wrap="square"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179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2"/>
            <a:ext cx="5563811" cy="1158793"/>
          </a:xfrm>
          <a:noFill/>
        </p:spPr>
        <p:txBody>
          <a:bodyPr wrap="square" tIns="91440" bIns="91440" anchor="t" anchorCtr="0">
            <a:spAutoFit/>
          </a:bodyPr>
          <a:lstStyle>
            <a:lvl1pPr>
              <a:defRPr sz="7057" spc="-98" baseline="0">
                <a:solidFill>
                  <a:schemeClr val="bg1"/>
                </a:solidFill>
              </a:defRPr>
            </a:lvl1pPr>
          </a:lstStyle>
          <a:p>
            <a:r>
              <a:rPr lang="en-US" dirty="0"/>
              <a:t>Section title</a:t>
            </a:r>
          </a:p>
        </p:txBody>
      </p:sp>
    </p:spTree>
    <p:extLst>
      <p:ext uri="{BB962C8B-B14F-4D97-AF65-F5344CB8AC3E}">
        <p14:creationId xmlns:p14="http://schemas.microsoft.com/office/powerpoint/2010/main" val="1740903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2822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7"/>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7" y="2"/>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95317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870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053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1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3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1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893476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9"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282260" y="6011683"/>
            <a:ext cx="1344637" cy="287755"/>
          </a:xfrm>
          <a:prstGeom prst="rect">
            <a:avLst/>
          </a:prstGeom>
        </p:spPr>
      </p:pic>
    </p:spTree>
    <p:extLst>
      <p:ext uri="{BB962C8B-B14F-4D97-AF65-F5344CB8AC3E}">
        <p14:creationId xmlns:p14="http://schemas.microsoft.com/office/powerpoint/2010/main" val="20662452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62" tIns="143409" rIns="179262" bIns="143409" numCol="1" anchor="t" anchorCtr="0" compatLnSpc="1">
            <a:prstTxWarp prst="textNoShape">
              <a:avLst/>
            </a:prstTxWarp>
            <a:spAutoFit/>
          </a:bodyPr>
          <a:lstStyle/>
          <a:p>
            <a:pPr defTabSz="913833"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6"/>
            <a:ext cx="4482512" cy="959394"/>
          </a:xfrm>
          <a:prstGeom prst="rect">
            <a:avLst/>
          </a:prstGeom>
        </p:spPr>
      </p:pic>
    </p:spTree>
    <p:extLst>
      <p:ext uri="{BB962C8B-B14F-4D97-AF65-F5344CB8AC3E}">
        <p14:creationId xmlns:p14="http://schemas.microsoft.com/office/powerpoint/2010/main" val="20686519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3" cy="2396047"/>
          </a:xfrm>
          <a:prstGeom prst="rect">
            <a:avLst/>
          </a:prstGeom>
        </p:spPr>
        <p:txBody>
          <a:bodyPr/>
          <a:lstStyle>
            <a:lvl1pPr marL="284761" indent="-28476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6" indent="-275425">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7" indent="-28476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21" indent="-22407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5" indent="-22407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50277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1647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307591202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90"/>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1"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1"/>
            <a:ext cx="9936754" cy="6858000"/>
          </a:xfrm>
          <a:prstGeom prst="rect">
            <a:avLst/>
          </a:prstGeom>
        </p:spPr>
      </p:pic>
    </p:spTree>
    <p:extLst>
      <p:ext uri="{BB962C8B-B14F-4D97-AF65-F5344CB8AC3E}">
        <p14:creationId xmlns:p14="http://schemas.microsoft.com/office/powerpoint/2010/main" val="14172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477976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90"/>
            <a:ext cx="1366245" cy="292608"/>
          </a:xfrm>
          <a:prstGeom prst="rect">
            <a:avLst/>
          </a:prstGeom>
        </p:spPr>
      </p:pic>
      <p:sp>
        <p:nvSpPr>
          <p:cNvPr id="9" name="Title 1"/>
          <p:cNvSpPr>
            <a:spLocks noGrp="1"/>
          </p:cNvSpPr>
          <p:nvPr>
            <p:ph type="title" hasCustomPrompt="1"/>
          </p:nvPr>
        </p:nvSpPr>
        <p:spPr>
          <a:xfrm>
            <a:off x="584200" y="2979779"/>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3" y="1"/>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231907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7648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199"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28811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49180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7482"/>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2"/>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6102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670328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140250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1562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884204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2"/>
            <a:ext cx="4161982"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1"/>
            <a:ext cx="6858001"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22709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03209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3"/>
            <a:ext cx="4161982"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1"/>
            <a:ext cx="6858001"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393298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1"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1"/>
            <a:ext cx="6858001"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37639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847191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3318895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1188079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3" y="1"/>
            <a:ext cx="7176267" cy="6858000"/>
          </a:xfrm>
          <a:prstGeom prst="rect">
            <a:avLst/>
          </a:prstGeom>
        </p:spPr>
      </p:pic>
    </p:spTree>
    <p:extLst>
      <p:ext uri="{BB962C8B-B14F-4D97-AF65-F5344CB8AC3E}">
        <p14:creationId xmlns:p14="http://schemas.microsoft.com/office/powerpoint/2010/main" val="2341871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119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72596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55100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3764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032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258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3"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90"/>
            <a:ext cx="1366245" cy="292608"/>
          </a:xfrm>
          <a:prstGeom prst="rect">
            <a:avLst/>
          </a:prstGeom>
        </p:spPr>
      </p:pic>
    </p:spTree>
    <p:extLst>
      <p:ext uri="{BB962C8B-B14F-4D97-AF65-F5344CB8AC3E}">
        <p14:creationId xmlns:p14="http://schemas.microsoft.com/office/powerpoint/2010/main" val="1997781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8"/>
            <a:ext cx="11018837"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37398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D31A1-180A-4B1A-AAFE-51A8EDD747D8}"/>
              </a:ext>
            </a:extLst>
          </p:cNvPr>
          <p:cNvSpPr>
            <a:spLocks noGrp="1"/>
          </p:cNvSpPr>
          <p:nvPr>
            <p:ph type="title"/>
          </p:nvPr>
        </p:nvSpPr>
        <p:spPr>
          <a:xfrm>
            <a:off x="831852" y="3639147"/>
            <a:ext cx="10515600" cy="923330"/>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EE239977-F343-498D-B51E-32F709D5EADF}"/>
              </a:ext>
            </a:extLst>
          </p:cNvPr>
          <p:cNvSpPr>
            <a:spLocks noGrp="1"/>
          </p:cNvSpPr>
          <p:nvPr>
            <p:ph type="body" idx="1"/>
          </p:nvPr>
        </p:nvSpPr>
        <p:spPr>
          <a:xfrm>
            <a:off x="831852" y="4589464"/>
            <a:ext cx="10515600" cy="369332"/>
          </a:xfrm>
        </p:spPr>
        <p:txBody>
          <a:bodyPr/>
          <a:lstStyle>
            <a:lvl1pPr marL="0" indent="0">
              <a:buNone/>
              <a:defRPr sz="2400">
                <a:solidFill>
                  <a:schemeClr val="tx1">
                    <a:tint val="75000"/>
                  </a:schemeClr>
                </a:solidFill>
              </a:defRPr>
            </a:lvl1pPr>
            <a:lvl2pPr marL="457101" indent="0">
              <a:buNone/>
              <a:defRPr sz="2000">
                <a:solidFill>
                  <a:schemeClr val="tx1">
                    <a:tint val="75000"/>
                  </a:schemeClr>
                </a:solidFill>
              </a:defRPr>
            </a:lvl2pPr>
            <a:lvl3pPr marL="914201" indent="0">
              <a:buNone/>
              <a:defRPr sz="1800">
                <a:solidFill>
                  <a:schemeClr val="tx1">
                    <a:tint val="75000"/>
                  </a:schemeClr>
                </a:solidFill>
              </a:defRPr>
            </a:lvl3pPr>
            <a:lvl4pPr marL="1371302" indent="0">
              <a:buNone/>
              <a:defRPr sz="1600">
                <a:solidFill>
                  <a:schemeClr val="tx1">
                    <a:tint val="75000"/>
                  </a:schemeClr>
                </a:solidFill>
              </a:defRPr>
            </a:lvl4pPr>
            <a:lvl5pPr marL="1828403" indent="0">
              <a:buNone/>
              <a:defRPr sz="1600">
                <a:solidFill>
                  <a:schemeClr val="tx1">
                    <a:tint val="75000"/>
                  </a:schemeClr>
                </a:solidFill>
              </a:defRPr>
            </a:lvl5pPr>
            <a:lvl6pPr marL="2285504" indent="0">
              <a:buNone/>
              <a:defRPr sz="1600">
                <a:solidFill>
                  <a:schemeClr val="tx1">
                    <a:tint val="75000"/>
                  </a:schemeClr>
                </a:solidFill>
              </a:defRPr>
            </a:lvl6pPr>
            <a:lvl7pPr marL="2742604" indent="0">
              <a:buNone/>
              <a:defRPr sz="1600">
                <a:solidFill>
                  <a:schemeClr val="tx1">
                    <a:tint val="75000"/>
                  </a:schemeClr>
                </a:solidFill>
              </a:defRPr>
            </a:lvl7pPr>
            <a:lvl8pPr marL="3199705" indent="0">
              <a:buNone/>
              <a:defRPr sz="1600">
                <a:solidFill>
                  <a:schemeClr val="tx1">
                    <a:tint val="75000"/>
                  </a:schemeClr>
                </a:solidFill>
              </a:defRPr>
            </a:lvl8pPr>
            <a:lvl9pPr marL="3656806"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1C9B73-D0EF-4057-8C4E-65FF10C465EA}"/>
              </a:ext>
            </a:extLst>
          </p:cNvPr>
          <p:cNvSpPr>
            <a:spLocks noGrp="1"/>
          </p:cNvSpPr>
          <p:nvPr>
            <p:ph type="dt" sz="half" idx="10"/>
          </p:nvPr>
        </p:nvSpPr>
        <p:spPr/>
        <p:txBody>
          <a:bodyPr/>
          <a:lstStyle/>
          <a:p>
            <a:fld id="{C51F6AAE-5D81-499D-B00E-7BBB0FD8ED2F}" type="datetimeFigureOut">
              <a:rPr lang="en-US" smtClean="0"/>
              <a:t>2/27/2019</a:t>
            </a:fld>
            <a:endParaRPr lang="en-US"/>
          </a:p>
        </p:txBody>
      </p:sp>
      <p:sp>
        <p:nvSpPr>
          <p:cNvPr id="5" name="Footer Placeholder 4">
            <a:extLst>
              <a:ext uri="{FF2B5EF4-FFF2-40B4-BE49-F238E27FC236}">
                <a16:creationId xmlns:a16="http://schemas.microsoft.com/office/drawing/2014/main" id="{787CD2E2-F6BD-48AF-9FB7-D10FB3E16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8FEFE-C886-454F-901B-71A3ACB82E4F}"/>
              </a:ext>
            </a:extLst>
          </p:cNvPr>
          <p:cNvSpPr>
            <a:spLocks noGrp="1"/>
          </p:cNvSpPr>
          <p:nvPr>
            <p:ph type="sldNum" sz="quarter" idx="12"/>
          </p:nvPr>
        </p:nvSpPr>
        <p:spPr/>
        <p:txBody>
          <a:bodyPr/>
          <a:lstStyle/>
          <a:p>
            <a:fld id="{2225A4CB-A5B2-4176-9C5D-F5A9A8CDED02}" type="slidenum">
              <a:rPr lang="en-US" smtClean="0"/>
              <a:t>‹#›</a:t>
            </a:fld>
            <a:endParaRPr lang="en-US"/>
          </a:p>
        </p:txBody>
      </p:sp>
    </p:spTree>
    <p:extLst>
      <p:ext uri="{BB962C8B-B14F-4D97-AF65-F5344CB8AC3E}">
        <p14:creationId xmlns:p14="http://schemas.microsoft.com/office/powerpoint/2010/main" val="149416526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wo Column Subhead White">
    <p:bg>
      <p:bgPr>
        <a:solidFill>
          <a:schemeClr val="bg1"/>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1289"/>
            <a:ext cx="11582401" cy="902876"/>
          </a:xfrm>
          <a:prstGeom prst="rect">
            <a:avLst/>
          </a:prstGeom>
        </p:spPr>
        <p:txBody>
          <a:bodyPr lIns="0" tIns="0" rIns="0" bIns="0" anchor="ctr"/>
          <a:lstStyle>
            <a:lvl1pPr algn="l">
              <a:defRPr sz="5866">
                <a:solidFill>
                  <a:schemeClr val="tx2"/>
                </a:solidFill>
                <a:latin typeface="Segoe UI Light"/>
                <a:cs typeface="Segoe UI Light"/>
              </a:defRPr>
            </a:lvl1pPr>
          </a:lstStyle>
          <a:p>
            <a:r>
              <a:rPr lang="en-US"/>
              <a:t>Click to edit Master title style</a:t>
            </a:r>
          </a:p>
        </p:txBody>
      </p:sp>
      <p:sp>
        <p:nvSpPr>
          <p:cNvPr id="10" name="TextBox 9"/>
          <p:cNvSpPr txBox="1"/>
          <p:nvPr userDrawn="1"/>
        </p:nvSpPr>
        <p:spPr>
          <a:xfrm>
            <a:off x="297678" y="6379836"/>
            <a:ext cx="1395659" cy="167418"/>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14" name="Text Placeholder 2"/>
          <p:cNvSpPr>
            <a:spLocks noGrp="1"/>
          </p:cNvSpPr>
          <p:nvPr>
            <p:ph type="body" idx="11"/>
          </p:nvPr>
        </p:nvSpPr>
        <p:spPr>
          <a:xfrm>
            <a:off x="304799" y="1307102"/>
            <a:ext cx="5791200" cy="512897"/>
          </a:xfrm>
          <a:prstGeom prst="rect">
            <a:avLst/>
          </a:prstGeom>
        </p:spPr>
        <p:txBody>
          <a:bodyPr lIns="0" tIns="0" rIns="0" bIns="0" anchor="ctr"/>
          <a:lstStyle>
            <a:lvl1pPr marL="0" indent="0">
              <a:buNone/>
              <a:defRPr sz="3332" b="0">
                <a:solidFill>
                  <a:schemeClr val="accent1"/>
                </a:solidFill>
                <a:latin typeface="Segoe UI"/>
                <a:cs typeface="Segoe UI"/>
              </a:defRPr>
            </a:lvl1pPr>
            <a:lvl2pPr marL="609468" indent="0">
              <a:buNone/>
              <a:defRPr sz="2666" b="1"/>
            </a:lvl2pPr>
            <a:lvl3pPr marL="1218935" indent="0">
              <a:buNone/>
              <a:defRPr sz="2400" b="1"/>
            </a:lvl3pPr>
            <a:lvl4pPr marL="1828403" indent="0">
              <a:buNone/>
              <a:defRPr sz="2132" b="1"/>
            </a:lvl4pPr>
            <a:lvl5pPr marL="2437871" indent="0">
              <a:buNone/>
              <a:defRPr sz="2132" b="1"/>
            </a:lvl5pPr>
            <a:lvl6pPr marL="3047339" indent="0">
              <a:buNone/>
              <a:defRPr sz="2132" b="1"/>
            </a:lvl6pPr>
            <a:lvl7pPr marL="3656806" indent="0">
              <a:buNone/>
              <a:defRPr sz="2132" b="1"/>
            </a:lvl7pPr>
            <a:lvl8pPr marL="4266273" indent="0">
              <a:buNone/>
              <a:defRPr sz="2132" b="1"/>
            </a:lvl8pPr>
            <a:lvl9pPr marL="4875742" indent="0">
              <a:buNone/>
              <a:defRPr sz="2132"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1992853"/>
          </a:xfrm>
          <a:prstGeom prst="rect">
            <a:avLst/>
          </a:prstGeom>
        </p:spPr>
        <p:txBody>
          <a:bodyPr lIns="0" tIns="0" rIns="0" bIns="0"/>
          <a:lstStyle>
            <a:lvl1pPr marL="243787" indent="-243787">
              <a:lnSpc>
                <a:spcPct val="100000"/>
              </a:lnSpc>
              <a:spcBef>
                <a:spcPts val="667"/>
              </a:spcBef>
              <a:buFont typeface="Arial" charset="0"/>
              <a:buChar char="•"/>
              <a:defRPr sz="3200" baseline="0">
                <a:solidFill>
                  <a:schemeClr val="tx1"/>
                </a:solidFill>
                <a:latin typeface="Segoe UI Light"/>
                <a:cs typeface="Segoe UI Light"/>
              </a:defRPr>
            </a:lvl1pPr>
            <a:lvl2pPr marL="609468" indent="-243787">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201" indent="-243787">
              <a:lnSpc>
                <a:spcPct val="100000"/>
              </a:lnSpc>
              <a:spcBef>
                <a:spcPts val="667"/>
              </a:spcBef>
              <a:buFont typeface="Arial"/>
              <a:buChar char="•"/>
              <a:defRPr sz="2666">
                <a:solidFill>
                  <a:schemeClr val="tx1"/>
                </a:solidFill>
                <a:latin typeface="Segoe UI Light"/>
                <a:cs typeface="Segoe UI Light"/>
              </a:defRPr>
            </a:lvl3pPr>
            <a:lvl4pPr marL="1218935" marR="0" indent="-243787" algn="l" defTabSz="1218935"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190" indent="243787">
              <a:spcBef>
                <a:spcPts val="1333"/>
              </a:spcBef>
              <a:buFont typeface="Arial"/>
              <a:buChar char="•"/>
              <a:tabLst>
                <a:tab pos="2135254"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16" name="Text Placeholder 2"/>
          <p:cNvSpPr>
            <a:spLocks noGrp="1"/>
          </p:cNvSpPr>
          <p:nvPr>
            <p:ph type="body" idx="12"/>
          </p:nvPr>
        </p:nvSpPr>
        <p:spPr>
          <a:xfrm>
            <a:off x="6095999" y="1307102"/>
            <a:ext cx="5791200" cy="512897"/>
          </a:xfrm>
          <a:prstGeom prst="rect">
            <a:avLst/>
          </a:prstGeom>
        </p:spPr>
        <p:txBody>
          <a:bodyPr lIns="0" tIns="0" rIns="0" bIns="0" anchor="ctr"/>
          <a:lstStyle>
            <a:lvl1pPr marL="0" indent="0">
              <a:buNone/>
              <a:defRPr sz="3332" b="0">
                <a:solidFill>
                  <a:schemeClr val="accent1"/>
                </a:solidFill>
                <a:latin typeface="Segoe UI"/>
                <a:cs typeface="Segoe UI"/>
              </a:defRPr>
            </a:lvl1pPr>
            <a:lvl2pPr marL="609468" indent="0">
              <a:buNone/>
              <a:defRPr sz="2666" b="1"/>
            </a:lvl2pPr>
            <a:lvl3pPr marL="1218935" indent="0">
              <a:buNone/>
              <a:defRPr sz="2400" b="1"/>
            </a:lvl3pPr>
            <a:lvl4pPr marL="1828403" indent="0">
              <a:buNone/>
              <a:defRPr sz="2132" b="1"/>
            </a:lvl4pPr>
            <a:lvl5pPr marL="2437871" indent="0">
              <a:buNone/>
              <a:defRPr sz="2132" b="1"/>
            </a:lvl5pPr>
            <a:lvl6pPr marL="3047339" indent="0">
              <a:buNone/>
              <a:defRPr sz="2132" b="1"/>
            </a:lvl6pPr>
            <a:lvl7pPr marL="3656806" indent="0">
              <a:buNone/>
              <a:defRPr sz="2132" b="1"/>
            </a:lvl7pPr>
            <a:lvl8pPr marL="4266273" indent="0">
              <a:buNone/>
              <a:defRPr sz="2132" b="1"/>
            </a:lvl8pPr>
            <a:lvl9pPr marL="4875742" indent="0">
              <a:buNone/>
              <a:defRPr sz="2132"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1992853"/>
          </a:xfrm>
          <a:prstGeom prst="rect">
            <a:avLst/>
          </a:prstGeom>
        </p:spPr>
        <p:txBody>
          <a:bodyPr lIns="0" tIns="0" rIns="0" bIns="0"/>
          <a:lstStyle>
            <a:lvl1pPr marL="243787" indent="-243787">
              <a:lnSpc>
                <a:spcPct val="100000"/>
              </a:lnSpc>
              <a:spcBef>
                <a:spcPts val="667"/>
              </a:spcBef>
              <a:buFont typeface="Arial" charset="0"/>
              <a:buChar char="•"/>
              <a:defRPr sz="3200" baseline="0">
                <a:solidFill>
                  <a:schemeClr val="tx1"/>
                </a:solidFill>
                <a:latin typeface="Segoe UI Light"/>
                <a:cs typeface="Segoe UI Light"/>
              </a:defRPr>
            </a:lvl1pPr>
            <a:lvl2pPr marL="609468" indent="-243787">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201" indent="-243787">
              <a:lnSpc>
                <a:spcPct val="100000"/>
              </a:lnSpc>
              <a:spcBef>
                <a:spcPts val="667"/>
              </a:spcBef>
              <a:buFont typeface="Arial"/>
              <a:buChar char="•"/>
              <a:defRPr sz="2666">
                <a:solidFill>
                  <a:schemeClr val="tx1"/>
                </a:solidFill>
                <a:latin typeface="Segoe UI Light"/>
                <a:cs typeface="Segoe UI Light"/>
              </a:defRPr>
            </a:lvl3pPr>
            <a:lvl4pPr marL="1218935" marR="0" indent="-243787" algn="l" defTabSz="1218935"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190" indent="243787">
              <a:spcBef>
                <a:spcPts val="1333"/>
              </a:spcBef>
              <a:buFont typeface="Arial"/>
              <a:buChar char="•"/>
              <a:tabLst>
                <a:tab pos="2135254"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26986072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A7D1-7042-ED47-82AE-80656C2CEFE5}"/>
              </a:ext>
            </a:extLst>
          </p:cNvPr>
          <p:cNvSpPr>
            <a:spLocks noGrp="1"/>
          </p:cNvSpPr>
          <p:nvPr>
            <p:ph type="ctrTitle"/>
          </p:nvPr>
        </p:nvSpPr>
        <p:spPr>
          <a:xfrm>
            <a:off x="1524000"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20FECE66-C562-6F41-BE7F-F51CC3AED8FD}"/>
              </a:ext>
            </a:extLst>
          </p:cNvPr>
          <p:cNvSpPr>
            <a:spLocks noGrp="1"/>
          </p:cNvSpPr>
          <p:nvPr>
            <p:ph type="subTitle" idx="1"/>
          </p:nvPr>
        </p:nvSpPr>
        <p:spPr>
          <a:xfrm>
            <a:off x="1524000" y="3602038"/>
            <a:ext cx="9144000" cy="369353"/>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A5631-DFAD-E64B-B789-4AE40FD72D08}"/>
              </a:ext>
            </a:extLst>
          </p:cNvPr>
          <p:cNvSpPr>
            <a:spLocks noGrp="1"/>
          </p:cNvSpPr>
          <p:nvPr>
            <p:ph type="dt" sz="half" idx="10"/>
          </p:nvPr>
        </p:nvSpPr>
        <p:spPr/>
        <p:txBody>
          <a:bodyPr/>
          <a:lstStyle/>
          <a:p>
            <a:fld id="{94714F82-9234-B34E-B624-471749B469A9}" type="datetimeFigureOut">
              <a:rPr lang="en-US" smtClean="0"/>
              <a:t>2/27/2019</a:t>
            </a:fld>
            <a:endParaRPr lang="en-US"/>
          </a:p>
        </p:txBody>
      </p:sp>
      <p:sp>
        <p:nvSpPr>
          <p:cNvPr id="5" name="Footer Placeholder 4">
            <a:extLst>
              <a:ext uri="{FF2B5EF4-FFF2-40B4-BE49-F238E27FC236}">
                <a16:creationId xmlns:a16="http://schemas.microsoft.com/office/drawing/2014/main" id="{57A30F69-9ED5-9A41-B7D7-D9B2562C6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544BE-B52B-8545-B544-5EB646C933B2}"/>
              </a:ext>
            </a:extLst>
          </p:cNvPr>
          <p:cNvSpPr>
            <a:spLocks noGrp="1"/>
          </p:cNvSpPr>
          <p:nvPr>
            <p:ph type="sldNum" sz="quarter" idx="12"/>
          </p:nvPr>
        </p:nvSpPr>
        <p:spPr/>
        <p:txBody>
          <a:bodyPr/>
          <a:lstStyle/>
          <a:p>
            <a:fld id="{63C6D86B-796E-654A-8A29-42BD04CB7216}" type="slidenum">
              <a:rPr lang="en-US" smtClean="0"/>
              <a:t>‹#›</a:t>
            </a:fld>
            <a:endParaRPr lang="en-US"/>
          </a:p>
        </p:txBody>
      </p:sp>
    </p:spTree>
    <p:extLst>
      <p:ext uri="{BB962C8B-B14F-4D97-AF65-F5344CB8AC3E}">
        <p14:creationId xmlns:p14="http://schemas.microsoft.com/office/powerpoint/2010/main" val="33861491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3681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1844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636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9203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419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6711657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817841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3333758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624229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3598962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3292330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4050891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5969038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dirty="0"/>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28pt</a:t>
            </a:r>
          </a:p>
          <a:p>
            <a:pPr lvl="0"/>
            <a:r>
              <a:rPr lang="pt-BR" dirty="0"/>
              <a:t>Subhead Segoe UI 28pt</a:t>
            </a:r>
          </a:p>
          <a:p>
            <a:pPr lvl="0"/>
            <a:r>
              <a:rPr lang="pt-BR" dirty="0"/>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5165452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603387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2011025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1559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4717084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3660504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dirty="0"/>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28pt</a:t>
            </a:r>
          </a:p>
          <a:p>
            <a:pPr lvl="0"/>
            <a:r>
              <a:rPr lang="pt-BR" dirty="0"/>
              <a:t>Subhead Segoe UI 28pt</a:t>
            </a:r>
          </a:p>
          <a:p>
            <a:pPr lvl="0"/>
            <a:r>
              <a:rPr lang="pt-BR" dirty="0"/>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606740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178726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84430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04654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923445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636205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519319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022010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19614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919721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242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7392243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2/27/2019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287635398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 y="1008"/>
            <a:ext cx="12191999" cy="6855984"/>
          </a:xfrm>
          <a:prstGeom prst="rect">
            <a:avLst/>
          </a:prstGeom>
        </p:spPr>
      </p:pic>
      <p:sp>
        <p:nvSpPr>
          <p:cNvPr id="12" name="Rectangle 11"/>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91457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800335"/>
            <a:ext cx="2004978" cy="428284"/>
          </a:xfrm>
          <a:prstGeom prst="rect">
            <a:avLst/>
          </a:prstGeom>
        </p:spPr>
      </p:pic>
    </p:spTree>
    <p:extLst>
      <p:ext uri="{BB962C8B-B14F-4D97-AF65-F5344CB8AC3E}">
        <p14:creationId xmlns:p14="http://schemas.microsoft.com/office/powerpoint/2010/main" val="203279013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7"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386"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a:prstGeom prst="rect">
            <a:avLst/>
          </a:prstGeom>
        </p:spPr>
        <p:txBody>
          <a:bodyPr tIns="0" bIns="109728">
            <a:noAutofit/>
          </a:bodyPr>
          <a:lstStyle>
            <a:lvl1pPr marL="0" indent="0" algn="l" defTabSz="896386"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1613877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218" rtl="0" eaLnBrk="1" latinLnBrk="0" hangingPunct="1">
              <a:spcBef>
                <a:spcPct val="0"/>
              </a:spcBef>
              <a:buNone/>
              <a:defRPr lang="en-US" sz="400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29658698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7" y="1406526"/>
            <a:ext cx="11655425" cy="3171825"/>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100877"/>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218" rtl="0" eaLnBrk="1" latinLnBrk="0" hangingPunct="1">
              <a:spcBef>
                <a:spcPct val="0"/>
              </a:spcBef>
              <a:buNone/>
              <a:defRPr lang="en-US" sz="400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69657" y="1891840"/>
            <a:ext cx="11655425" cy="1868204"/>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69242" y="1101275"/>
            <a:ext cx="11655425" cy="447675"/>
          </a:xfrm>
          <a:prstGeom prst="rect">
            <a:avLst/>
          </a:prstGeom>
        </p:spPr>
        <p:txBody>
          <a:bodyPr/>
          <a:lstStyle>
            <a:lvl1pPr marL="0" indent="0">
              <a:buNone/>
              <a:defRPr sz="2000" b="0">
                <a:solidFill>
                  <a:schemeClr val="accent1"/>
                </a:solidFill>
                <a:latin typeface="+mn-lt"/>
              </a:defRPr>
            </a:lvl1pPr>
            <a:lvl2pPr marL="336145" indent="0">
              <a:buNone/>
              <a:defRPr/>
            </a:lvl2pPr>
          </a:lstStyle>
          <a:p>
            <a:pPr lvl="0"/>
            <a:r>
              <a:rPr lang="en-US"/>
              <a:t>Edit Master text styles</a:t>
            </a:r>
          </a:p>
        </p:txBody>
      </p:sp>
    </p:spTree>
    <p:extLst>
      <p:ext uri="{BB962C8B-B14F-4D97-AF65-F5344CB8AC3E}">
        <p14:creationId xmlns:p14="http://schemas.microsoft.com/office/powerpoint/2010/main" val="319378965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15647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218"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61990051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7" y="1304925"/>
            <a:ext cx="11655425" cy="4552950"/>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41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218"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0002" y="1101274"/>
            <a:ext cx="11655078" cy="345450"/>
          </a:xfrm>
          <a:prstGeom prst="rect">
            <a:avLst/>
          </a:prstGeom>
        </p:spPr>
        <p:txBody>
          <a:bodyPr tIns="0" bIns="0"/>
          <a:lstStyle>
            <a:lvl1pPr marL="0" indent="0">
              <a:buNone/>
              <a:defRPr lang="en-US" sz="2000" kern="1200" spc="-29" baseline="0" dirty="0">
                <a:solidFill>
                  <a:srgbClr val="ED6722"/>
                </a:solidFill>
                <a:latin typeface="+mn-lt"/>
                <a:ea typeface="+mn-ea"/>
                <a:cs typeface="Bodoni Std Bold Italic"/>
              </a:defRPr>
            </a:lvl1pPr>
            <a:lvl2pPr marL="0" indent="0">
              <a:buNone/>
              <a:defRPr/>
            </a:lvl2pPr>
          </a:lstStyle>
          <a:p>
            <a:pPr marL="0" lvl="0" algn="l" defTabSz="896386" rtl="0" eaLnBrk="1" latinLnBrk="0" hangingPunct="1"/>
            <a:r>
              <a:rPr lang="en-US"/>
              <a:t>Edit Master text styles</a:t>
            </a:r>
          </a:p>
        </p:txBody>
      </p:sp>
      <p:sp>
        <p:nvSpPr>
          <p:cNvPr id="4" name="Content Placeholder 3"/>
          <p:cNvSpPr>
            <a:spLocks noGrp="1"/>
          </p:cNvSpPr>
          <p:nvPr>
            <p:ph sz="quarter" idx="11"/>
          </p:nvPr>
        </p:nvSpPr>
        <p:spPr>
          <a:xfrm>
            <a:off x="269877" y="1601788"/>
            <a:ext cx="11655425" cy="4716462"/>
          </a:xfrm>
          <a:prstGeom prst="rect">
            <a:avLst/>
          </a:prstGeom>
        </p:spPr>
        <p:txBody>
          <a:bodyPr/>
          <a:lstStyle>
            <a:lvl1pPr>
              <a:defRPr sz="3600">
                <a:solidFill>
                  <a:schemeClr val="bg2"/>
                </a:solidFill>
                <a:latin typeface="+mn-lt"/>
              </a:defRPr>
            </a:lvl1pPr>
            <a:lvl2pPr>
              <a:defRPr sz="2000">
                <a:solidFill>
                  <a:schemeClr val="bg2"/>
                </a:solidFill>
                <a:latin typeface="+mn-lt"/>
              </a:defRPr>
            </a:lvl2pPr>
            <a:lvl3pPr>
              <a:defRPr sz="1800">
                <a:solidFill>
                  <a:schemeClr val="bg2"/>
                </a:solidFill>
                <a:latin typeface="+mn-lt"/>
              </a:defRPr>
            </a:lvl3pPr>
            <a:lvl4pPr>
              <a:defRPr sz="1600">
                <a:solidFill>
                  <a:schemeClr val="bg2"/>
                </a:solidFill>
                <a:latin typeface="+mn-lt"/>
              </a:defRPr>
            </a:lvl4pPr>
            <a:lvl5pPr>
              <a:defRPr sz="1600">
                <a:solidFill>
                  <a:schemeClr val="bg2"/>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2251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3306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4267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572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60"/>
            <a:ext cx="11623331"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39935941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2" y="6170060"/>
            <a:ext cx="11623331" cy="395199"/>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664" y="2679588"/>
            <a:ext cx="4074608" cy="1498825"/>
          </a:xfrm>
          <a:prstGeom prst="rect">
            <a:avLst/>
          </a:prstGeom>
        </p:spPr>
      </p:pic>
    </p:spTree>
    <p:extLst>
      <p:ext uri="{BB962C8B-B14F-4D97-AF65-F5344CB8AC3E}">
        <p14:creationId xmlns:p14="http://schemas.microsoft.com/office/powerpoint/2010/main" val="153142640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273753"/>
            <a:ext cx="11653523" cy="205530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373322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6597-D568-4582-A8F3-CFC90106E9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712B4-E65F-4157-B3DE-3EB0165E97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F0AA22-5816-42BA-9BA0-CD958AE9BABE}"/>
              </a:ext>
            </a:extLst>
          </p:cNvPr>
          <p:cNvSpPr>
            <a:spLocks noGrp="1"/>
          </p:cNvSpPr>
          <p:nvPr>
            <p:ph type="dt" sz="half" idx="10"/>
          </p:nvPr>
        </p:nvSpPr>
        <p:spPr/>
        <p:txBody>
          <a:bodyPr/>
          <a:lstStyle/>
          <a:p>
            <a:fld id="{B945E651-429C-4261-8579-140E7B321FBE}" type="datetimeFigureOut">
              <a:rPr lang="en-US" smtClean="0"/>
              <a:t>2/27/2019</a:t>
            </a:fld>
            <a:endParaRPr lang="en-US"/>
          </a:p>
        </p:txBody>
      </p:sp>
      <p:sp>
        <p:nvSpPr>
          <p:cNvPr id="5" name="Footer Placeholder 4">
            <a:extLst>
              <a:ext uri="{FF2B5EF4-FFF2-40B4-BE49-F238E27FC236}">
                <a16:creationId xmlns:a16="http://schemas.microsoft.com/office/drawing/2014/main" id="{7F49B6CE-D81F-465A-96D8-916BCF643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57956-878E-4550-BAAA-BBC37800AF17}"/>
              </a:ext>
            </a:extLst>
          </p:cNvPr>
          <p:cNvSpPr>
            <a:spLocks noGrp="1"/>
          </p:cNvSpPr>
          <p:nvPr>
            <p:ph type="sldNum" sz="quarter" idx="12"/>
          </p:nvPr>
        </p:nvSpPr>
        <p:spPr/>
        <p:txBody>
          <a:bodyPr/>
          <a:lstStyle/>
          <a:p>
            <a:fld id="{AEFB1B05-DDDB-4A7E-9697-CCC46B6D22C4}" type="slidenum">
              <a:rPr lang="en-US" smtClean="0"/>
              <a:t>‹#›</a:t>
            </a:fld>
            <a:endParaRPr lang="en-US"/>
          </a:p>
        </p:txBody>
      </p:sp>
    </p:spTree>
    <p:extLst>
      <p:ext uri="{BB962C8B-B14F-4D97-AF65-F5344CB8AC3E}">
        <p14:creationId xmlns:p14="http://schemas.microsoft.com/office/powerpoint/2010/main" val="2895223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24815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1_2 – Intro">
    <p:spTree>
      <p:nvGrpSpPr>
        <p:cNvPr id="1" name="Shape 27"/>
        <p:cNvGrpSpPr/>
        <p:nvPr/>
      </p:nvGrpSpPr>
      <p:grpSpPr>
        <a:xfrm>
          <a:off x="0" y="0"/>
          <a:ext cx="0" cy="0"/>
          <a:chOff x="0" y="0"/>
          <a:chExt cx="0" cy="0"/>
        </a:xfrm>
      </p:grpSpPr>
      <p:sp>
        <p:nvSpPr>
          <p:cNvPr id="28" name="Shape 28"/>
          <p:cNvSpPr/>
          <p:nvPr/>
        </p:nvSpPr>
        <p:spPr>
          <a:xfrm>
            <a:off x="-16634" y="3787757"/>
            <a:ext cx="12315058" cy="2573298"/>
          </a:xfrm>
          <a:prstGeom prst="rect">
            <a:avLst/>
          </a:prstGeom>
          <a:solidFill>
            <a:schemeClr val="lt2"/>
          </a:solidFill>
          <a:ln>
            <a:noFill/>
          </a:ln>
        </p:spPr>
        <p:txBody>
          <a:bodyPr wrap="square" lIns="121244" tIns="121244" rIns="121244" bIns="121244" anchor="ctr" anchorCtr="0">
            <a:noAutofit/>
          </a:bodyPr>
          <a:lstStyle/>
          <a:p>
            <a:pPr marL="0" marR="0" lvl="0" indent="-118273"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cxnSp>
        <p:nvCxnSpPr>
          <p:cNvPr id="29" name="Shape 29"/>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sp>
        <p:nvSpPr>
          <p:cNvPr id="30" name="Shape 30"/>
          <p:cNvSpPr txBox="1">
            <a:spLocks noGrp="1"/>
          </p:cNvSpPr>
          <p:nvPr>
            <p:ph type="title"/>
          </p:nvPr>
        </p:nvSpPr>
        <p:spPr>
          <a:xfrm>
            <a:off x="256633" y="201711"/>
            <a:ext cx="11550800" cy="52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SzPct val="100000"/>
              <a:buFont typeface="Calibri"/>
              <a:buNone/>
              <a:defRPr sz="3333" b="1" i="0" u="none" strike="noStrike" cap="none">
                <a:solidFill>
                  <a:schemeClr val="dk1"/>
                </a:solidFill>
                <a:latin typeface="Calibri"/>
                <a:ea typeface="Calibri"/>
                <a:cs typeface="Calibri"/>
                <a:sym typeface="Calibri"/>
              </a:defRPr>
            </a:lvl1pPr>
            <a:lvl2pPr lvl="1" indent="0" rtl="0">
              <a:spcBef>
                <a:spcPts val="0"/>
              </a:spcBef>
              <a:buSzPct val="100000"/>
              <a:buFont typeface="Arial"/>
              <a:buNone/>
              <a:defRPr sz="1765"/>
            </a:lvl2pPr>
            <a:lvl3pPr lvl="2" indent="0" rtl="0">
              <a:spcBef>
                <a:spcPts val="0"/>
              </a:spcBef>
              <a:buSzPct val="100000"/>
              <a:buFont typeface="Arial"/>
              <a:buNone/>
              <a:defRPr sz="1765"/>
            </a:lvl3pPr>
            <a:lvl4pPr lvl="3" indent="0" rtl="0">
              <a:spcBef>
                <a:spcPts val="0"/>
              </a:spcBef>
              <a:buSzPct val="100000"/>
              <a:buFont typeface="Arial"/>
              <a:buNone/>
              <a:defRPr sz="1765"/>
            </a:lvl4pPr>
            <a:lvl5pPr lvl="4" indent="0" rtl="0">
              <a:spcBef>
                <a:spcPts val="0"/>
              </a:spcBef>
              <a:buSzPct val="100000"/>
              <a:buFont typeface="Arial"/>
              <a:buNone/>
              <a:defRPr sz="1765"/>
            </a:lvl5pPr>
            <a:lvl6pPr lvl="5" indent="0" rtl="0">
              <a:spcBef>
                <a:spcPts val="0"/>
              </a:spcBef>
              <a:buSzPct val="100000"/>
              <a:buFont typeface="Arial"/>
              <a:buNone/>
              <a:defRPr sz="1765"/>
            </a:lvl6pPr>
            <a:lvl7pPr lvl="6" indent="0" rtl="0">
              <a:spcBef>
                <a:spcPts val="0"/>
              </a:spcBef>
              <a:buSzPct val="100000"/>
              <a:buFont typeface="Arial"/>
              <a:buNone/>
              <a:defRPr sz="1765"/>
            </a:lvl7pPr>
            <a:lvl8pPr lvl="7" indent="0" rtl="0">
              <a:spcBef>
                <a:spcPts val="0"/>
              </a:spcBef>
              <a:buSzPct val="100000"/>
              <a:buFont typeface="Arial"/>
              <a:buNone/>
              <a:defRPr sz="1765"/>
            </a:lvl8pPr>
            <a:lvl9pPr lvl="8" indent="0" rtl="0">
              <a:spcBef>
                <a:spcPts val="0"/>
              </a:spcBef>
              <a:buSzPct val="100000"/>
              <a:buFont typeface="Arial"/>
              <a:buNone/>
              <a:defRPr sz="1765"/>
            </a:lvl9pPr>
          </a:lstStyle>
          <a:p>
            <a:endParaRPr/>
          </a:p>
        </p:txBody>
      </p:sp>
      <p:grpSp>
        <p:nvGrpSpPr>
          <p:cNvPr id="31" name="Shape 31"/>
          <p:cNvGrpSpPr/>
          <p:nvPr/>
        </p:nvGrpSpPr>
        <p:grpSpPr>
          <a:xfrm>
            <a:off x="343941" y="6565585"/>
            <a:ext cx="846552" cy="198288"/>
            <a:chOff x="1841475" y="2392725"/>
            <a:chExt cx="3928925" cy="920275"/>
          </a:xfrm>
        </p:grpSpPr>
        <p:sp>
          <p:nvSpPr>
            <p:cNvPr id="32" name="Shape 32"/>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3" name="Shape 33"/>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4" name="Shape 34"/>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5" name="Shape 35"/>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6" name="Shape 36"/>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7" name="Shape 37"/>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8" name="Shape 38"/>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39" name="Shape 39"/>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grpSp>
        <p:nvGrpSpPr>
          <p:cNvPr id="40" name="Shape 40"/>
          <p:cNvGrpSpPr/>
          <p:nvPr/>
        </p:nvGrpSpPr>
        <p:grpSpPr>
          <a:xfrm>
            <a:off x="4066000" y="4503462"/>
            <a:ext cx="796271" cy="798367"/>
            <a:chOff x="5640932" y="2066924"/>
            <a:chExt cx="1274763" cy="1277938"/>
          </a:xfrm>
        </p:grpSpPr>
        <p:sp>
          <p:nvSpPr>
            <p:cNvPr id="41" name="Shape 41"/>
            <p:cNvSpPr/>
            <p:nvPr/>
          </p:nvSpPr>
          <p:spPr>
            <a:xfrm>
              <a:off x="5640932" y="2066924"/>
              <a:ext cx="1274763" cy="1277938"/>
            </a:xfrm>
            <a:custGeom>
              <a:avLst/>
              <a:gdLst/>
              <a:ahLst/>
              <a:cxnLst/>
              <a:rect l="0" t="0" r="0" b="0"/>
              <a:pathLst>
                <a:path w="120000" h="120000" extrusionOk="0">
                  <a:moveTo>
                    <a:pt x="59850" y="0"/>
                  </a:moveTo>
                  <a:cubicBezTo>
                    <a:pt x="27231" y="0"/>
                    <a:pt x="0" y="26865"/>
                    <a:pt x="0" y="60000"/>
                  </a:cubicBezTo>
                  <a:cubicBezTo>
                    <a:pt x="0" y="92835"/>
                    <a:pt x="27231" y="120000"/>
                    <a:pt x="59850" y="120000"/>
                  </a:cubicBezTo>
                  <a:cubicBezTo>
                    <a:pt x="93067" y="120000"/>
                    <a:pt x="120000" y="92835"/>
                    <a:pt x="120000" y="60000"/>
                  </a:cubicBezTo>
                  <a:cubicBezTo>
                    <a:pt x="120000" y="26865"/>
                    <a:pt x="93067" y="0"/>
                    <a:pt x="59850" y="0"/>
                  </a:cubicBezTo>
                  <a:close/>
                  <a:moveTo>
                    <a:pt x="59850" y="111641"/>
                  </a:moveTo>
                  <a:cubicBezTo>
                    <a:pt x="31720" y="111641"/>
                    <a:pt x="8379" y="88358"/>
                    <a:pt x="8379" y="60000"/>
                  </a:cubicBezTo>
                  <a:cubicBezTo>
                    <a:pt x="8379" y="31343"/>
                    <a:pt x="31720" y="8059"/>
                    <a:pt x="59850" y="8059"/>
                  </a:cubicBezTo>
                  <a:cubicBezTo>
                    <a:pt x="88578" y="8059"/>
                    <a:pt x="111920" y="31343"/>
                    <a:pt x="111920" y="60000"/>
                  </a:cubicBezTo>
                  <a:cubicBezTo>
                    <a:pt x="111920" y="88358"/>
                    <a:pt x="88578" y="111641"/>
                    <a:pt x="59850" y="11164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2" name="Shape 42"/>
            <p:cNvSpPr/>
            <p:nvPr/>
          </p:nvSpPr>
          <p:spPr>
            <a:xfrm>
              <a:off x="5948907" y="2378074"/>
              <a:ext cx="658813" cy="658813"/>
            </a:xfrm>
            <a:custGeom>
              <a:avLst/>
              <a:gdLst/>
              <a:ahLst/>
              <a:cxnLst/>
              <a:rect l="0" t="0" r="0" b="0"/>
              <a:pathLst>
                <a:path w="120000" h="120000" extrusionOk="0">
                  <a:moveTo>
                    <a:pt x="59710" y="120000"/>
                  </a:moveTo>
                  <a:cubicBezTo>
                    <a:pt x="26666" y="120000"/>
                    <a:pt x="0" y="92753"/>
                    <a:pt x="0" y="59710"/>
                  </a:cubicBezTo>
                  <a:cubicBezTo>
                    <a:pt x="0" y="26666"/>
                    <a:pt x="26666" y="0"/>
                    <a:pt x="59710" y="0"/>
                  </a:cubicBezTo>
                  <a:cubicBezTo>
                    <a:pt x="92753" y="0"/>
                    <a:pt x="120000" y="26666"/>
                    <a:pt x="120000" y="59710"/>
                  </a:cubicBezTo>
                  <a:cubicBezTo>
                    <a:pt x="120000" y="92753"/>
                    <a:pt x="92753" y="120000"/>
                    <a:pt x="59710" y="120000"/>
                  </a:cubicBezTo>
                  <a:close/>
                  <a:moveTo>
                    <a:pt x="59710" y="16231"/>
                  </a:moveTo>
                  <a:cubicBezTo>
                    <a:pt x="35942" y="16231"/>
                    <a:pt x="16231" y="35942"/>
                    <a:pt x="16231" y="59710"/>
                  </a:cubicBezTo>
                  <a:cubicBezTo>
                    <a:pt x="16231" y="84057"/>
                    <a:pt x="35942" y="103768"/>
                    <a:pt x="59710" y="103768"/>
                  </a:cubicBezTo>
                  <a:cubicBezTo>
                    <a:pt x="84057" y="103768"/>
                    <a:pt x="103768" y="84057"/>
                    <a:pt x="103768" y="59710"/>
                  </a:cubicBezTo>
                  <a:cubicBezTo>
                    <a:pt x="103768" y="35942"/>
                    <a:pt x="84057" y="16231"/>
                    <a:pt x="59710" y="1623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3" name="Shape 43"/>
            <p:cNvSpPr/>
            <p:nvPr/>
          </p:nvSpPr>
          <p:spPr>
            <a:xfrm>
              <a:off x="6148932" y="2257424"/>
              <a:ext cx="258763" cy="88900"/>
            </a:xfrm>
            <a:custGeom>
              <a:avLst/>
              <a:gdLst/>
              <a:ahLst/>
              <a:cxnLst/>
              <a:rect l="0" t="0" r="0" b="0"/>
              <a:pathLst>
                <a:path w="120000" h="120000" extrusionOk="0">
                  <a:moveTo>
                    <a:pt x="99259" y="119999"/>
                  </a:moveTo>
                  <a:cubicBezTo>
                    <a:pt x="20740" y="119999"/>
                    <a:pt x="20740" y="119999"/>
                    <a:pt x="20740" y="119999"/>
                  </a:cubicBezTo>
                  <a:cubicBezTo>
                    <a:pt x="8888" y="119999"/>
                    <a:pt x="0" y="94285"/>
                    <a:pt x="0" y="59999"/>
                  </a:cubicBezTo>
                  <a:cubicBezTo>
                    <a:pt x="0" y="29999"/>
                    <a:pt x="8888" y="0"/>
                    <a:pt x="20740" y="0"/>
                  </a:cubicBezTo>
                  <a:cubicBezTo>
                    <a:pt x="99259" y="0"/>
                    <a:pt x="99259" y="0"/>
                    <a:pt x="99259" y="0"/>
                  </a:cubicBezTo>
                  <a:cubicBezTo>
                    <a:pt x="111111" y="0"/>
                    <a:pt x="120000" y="29999"/>
                    <a:pt x="120000" y="59999"/>
                  </a:cubicBezTo>
                  <a:cubicBezTo>
                    <a:pt x="120000" y="94285"/>
                    <a:pt x="111111" y="119999"/>
                    <a:pt x="99259"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4" name="Shape 44"/>
            <p:cNvSpPr/>
            <p:nvPr/>
          </p:nvSpPr>
          <p:spPr>
            <a:xfrm>
              <a:off x="6382295" y="2378074"/>
              <a:ext cx="136525" cy="133350"/>
            </a:xfrm>
            <a:custGeom>
              <a:avLst/>
              <a:gdLst/>
              <a:ahLst/>
              <a:cxnLst/>
              <a:rect l="0" t="0" r="0" b="0"/>
              <a:pathLst>
                <a:path w="120000" h="120000" extrusionOk="0">
                  <a:moveTo>
                    <a:pt x="44651" y="120000"/>
                  </a:moveTo>
                  <a:cubicBezTo>
                    <a:pt x="33488" y="120000"/>
                    <a:pt x="25116" y="117142"/>
                    <a:pt x="16744" y="108571"/>
                  </a:cubicBezTo>
                  <a:cubicBezTo>
                    <a:pt x="0" y="91428"/>
                    <a:pt x="0" y="68571"/>
                    <a:pt x="16744" y="51428"/>
                  </a:cubicBezTo>
                  <a:cubicBezTo>
                    <a:pt x="50232" y="17142"/>
                    <a:pt x="50232" y="17142"/>
                    <a:pt x="50232" y="17142"/>
                  </a:cubicBezTo>
                  <a:cubicBezTo>
                    <a:pt x="66976" y="0"/>
                    <a:pt x="89302" y="0"/>
                    <a:pt x="106046" y="17142"/>
                  </a:cubicBezTo>
                  <a:cubicBezTo>
                    <a:pt x="120000" y="31428"/>
                    <a:pt x="120000" y="57142"/>
                    <a:pt x="106046" y="74285"/>
                  </a:cubicBezTo>
                  <a:cubicBezTo>
                    <a:pt x="72558" y="108571"/>
                    <a:pt x="72558" y="108571"/>
                    <a:pt x="72558" y="108571"/>
                  </a:cubicBezTo>
                  <a:cubicBezTo>
                    <a:pt x="64186" y="117142"/>
                    <a:pt x="53023" y="120000"/>
                    <a:pt x="44651"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45" name="Shape 45"/>
            <p:cNvSpPr/>
            <p:nvPr/>
          </p:nvSpPr>
          <p:spPr>
            <a:xfrm>
              <a:off x="6231482" y="2536824"/>
              <a:ext cx="90488" cy="217488"/>
            </a:xfrm>
            <a:custGeom>
              <a:avLst/>
              <a:gdLst/>
              <a:ahLst/>
              <a:cxnLst/>
              <a:rect l="0" t="0" r="0" b="0"/>
              <a:pathLst>
                <a:path w="120000" h="120000" extrusionOk="0">
                  <a:moveTo>
                    <a:pt x="59999" y="120000"/>
                  </a:moveTo>
                  <a:cubicBezTo>
                    <a:pt x="29999" y="120000"/>
                    <a:pt x="0" y="107647"/>
                    <a:pt x="0" y="95294"/>
                  </a:cubicBezTo>
                  <a:cubicBezTo>
                    <a:pt x="0" y="24705"/>
                    <a:pt x="0" y="24705"/>
                    <a:pt x="0" y="24705"/>
                  </a:cubicBezTo>
                  <a:cubicBezTo>
                    <a:pt x="0" y="10588"/>
                    <a:pt x="29999" y="0"/>
                    <a:pt x="59999" y="0"/>
                  </a:cubicBezTo>
                  <a:cubicBezTo>
                    <a:pt x="94285" y="0"/>
                    <a:pt x="119999" y="10588"/>
                    <a:pt x="119999" y="24705"/>
                  </a:cubicBezTo>
                  <a:cubicBezTo>
                    <a:pt x="119999" y="95294"/>
                    <a:pt x="119999" y="95294"/>
                    <a:pt x="119999" y="95294"/>
                  </a:cubicBezTo>
                  <a:cubicBezTo>
                    <a:pt x="119999" y="107647"/>
                    <a:pt x="94285" y="120000"/>
                    <a:pt x="5999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46" name="Shape 46"/>
          <p:cNvSpPr txBox="1"/>
          <p:nvPr/>
        </p:nvSpPr>
        <p:spPr>
          <a:xfrm>
            <a:off x="18676" y="1183004"/>
            <a:ext cx="12192000" cy="432657"/>
          </a:xfrm>
          <a:prstGeom prst="rect">
            <a:avLst/>
          </a:prstGeom>
          <a:noFill/>
          <a:ln>
            <a:noFill/>
          </a:ln>
        </p:spPr>
        <p:txBody>
          <a:bodyPr wrap="square" lIns="89358" tIns="44679" rIns="89358" bIns="44679" anchor="t" anchorCtr="0">
            <a:noAutofit/>
          </a:bodyPr>
          <a:lstStyle/>
          <a:p>
            <a:pPr marL="0" marR="0" lvl="0" indent="-180522" algn="ctr" rtl="0">
              <a:lnSpc>
                <a:spcPct val="90000"/>
              </a:lnSpc>
              <a:spcBef>
                <a:spcPts val="0"/>
              </a:spcBef>
              <a:buClr>
                <a:schemeClr val="lt2"/>
              </a:buClr>
              <a:buSzPct val="100000"/>
              <a:buFont typeface="Arial"/>
              <a:buNone/>
            </a:pPr>
            <a:r>
              <a:rPr lang="en-US" sz="2843" b="1">
                <a:solidFill>
                  <a:schemeClr val="lt2"/>
                </a:solidFill>
                <a:latin typeface="Calibri"/>
                <a:ea typeface="Calibri"/>
                <a:cs typeface="Calibri"/>
                <a:sym typeface="Calibri"/>
              </a:rPr>
              <a:t>What Customers care about</a:t>
            </a:r>
          </a:p>
        </p:txBody>
      </p:sp>
      <p:sp>
        <p:nvSpPr>
          <p:cNvPr id="47" name="Shape 47"/>
          <p:cNvSpPr/>
          <p:nvPr/>
        </p:nvSpPr>
        <p:spPr>
          <a:xfrm>
            <a:off x="1905651"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nvGrpSpPr>
          <p:cNvPr id="48" name="Shape 48"/>
          <p:cNvGrpSpPr/>
          <p:nvPr/>
        </p:nvGrpSpPr>
        <p:grpSpPr>
          <a:xfrm>
            <a:off x="7186259" y="4502698"/>
            <a:ext cx="799779" cy="799890"/>
            <a:chOff x="3622" y="2265"/>
            <a:chExt cx="957" cy="957"/>
          </a:xfrm>
        </p:grpSpPr>
        <p:sp>
          <p:nvSpPr>
            <p:cNvPr id="49" name="Shape 49"/>
            <p:cNvSpPr/>
            <p:nvPr/>
          </p:nvSpPr>
          <p:spPr>
            <a:xfrm>
              <a:off x="3622" y="2265"/>
              <a:ext cx="957" cy="957"/>
            </a:xfrm>
            <a:custGeom>
              <a:avLst/>
              <a:gdLst/>
              <a:ahLst/>
              <a:cxnLst/>
              <a:rect l="0" t="0" r="0" b="0"/>
              <a:pathLst>
                <a:path w="120000" h="120000" extrusionOk="0">
                  <a:moveTo>
                    <a:pt x="60000" y="0"/>
                  </a:moveTo>
                  <a:cubicBezTo>
                    <a:pt x="27164" y="0"/>
                    <a:pt x="0" y="26567"/>
                    <a:pt x="0" y="60000"/>
                  </a:cubicBezTo>
                  <a:cubicBezTo>
                    <a:pt x="0" y="92835"/>
                    <a:pt x="27164" y="120000"/>
                    <a:pt x="60000" y="120000"/>
                  </a:cubicBezTo>
                  <a:cubicBezTo>
                    <a:pt x="93134" y="120000"/>
                    <a:pt x="120000" y="92835"/>
                    <a:pt x="120000" y="60000"/>
                  </a:cubicBezTo>
                  <a:cubicBezTo>
                    <a:pt x="120000" y="26567"/>
                    <a:pt x="93134" y="0"/>
                    <a:pt x="60000" y="0"/>
                  </a:cubicBezTo>
                  <a:close/>
                  <a:moveTo>
                    <a:pt x="60000" y="111343"/>
                  </a:moveTo>
                  <a:cubicBezTo>
                    <a:pt x="31940" y="111343"/>
                    <a:pt x="8656" y="88059"/>
                    <a:pt x="8656" y="60000"/>
                  </a:cubicBezTo>
                  <a:cubicBezTo>
                    <a:pt x="8656" y="31343"/>
                    <a:pt x="31940" y="8059"/>
                    <a:pt x="60000" y="8059"/>
                  </a:cubicBezTo>
                  <a:cubicBezTo>
                    <a:pt x="88656" y="8059"/>
                    <a:pt x="111940" y="31343"/>
                    <a:pt x="111940" y="60000"/>
                  </a:cubicBezTo>
                  <a:cubicBezTo>
                    <a:pt x="111940" y="88059"/>
                    <a:pt x="88656" y="111343"/>
                    <a:pt x="60000" y="111343"/>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0" name="Shape 50"/>
            <p:cNvSpPr/>
            <p:nvPr/>
          </p:nvSpPr>
          <p:spPr>
            <a:xfrm>
              <a:off x="3913" y="2561"/>
              <a:ext cx="435" cy="264"/>
            </a:xfrm>
            <a:custGeom>
              <a:avLst/>
              <a:gdLst/>
              <a:ahLst/>
              <a:cxnLst/>
              <a:rect l="0" t="0" r="0" b="0"/>
              <a:pathLst>
                <a:path w="120000" h="120000" extrusionOk="0">
                  <a:moveTo>
                    <a:pt x="95737" y="120000"/>
                  </a:moveTo>
                  <a:cubicBezTo>
                    <a:pt x="28196" y="120000"/>
                    <a:pt x="28196" y="120000"/>
                    <a:pt x="28196" y="120000"/>
                  </a:cubicBezTo>
                  <a:cubicBezTo>
                    <a:pt x="24262" y="120000"/>
                    <a:pt x="20983" y="115675"/>
                    <a:pt x="19672" y="109189"/>
                  </a:cubicBezTo>
                  <a:cubicBezTo>
                    <a:pt x="1311" y="20540"/>
                    <a:pt x="1311" y="20540"/>
                    <a:pt x="1311" y="20540"/>
                  </a:cubicBezTo>
                  <a:cubicBezTo>
                    <a:pt x="0" y="15135"/>
                    <a:pt x="655" y="10810"/>
                    <a:pt x="1967" y="6486"/>
                  </a:cubicBezTo>
                  <a:cubicBezTo>
                    <a:pt x="3934" y="2162"/>
                    <a:pt x="6557" y="0"/>
                    <a:pt x="9836" y="0"/>
                  </a:cubicBezTo>
                  <a:cubicBezTo>
                    <a:pt x="110819" y="0"/>
                    <a:pt x="110819" y="0"/>
                    <a:pt x="110819" y="0"/>
                  </a:cubicBezTo>
                  <a:cubicBezTo>
                    <a:pt x="113442" y="0"/>
                    <a:pt x="116065" y="2162"/>
                    <a:pt x="118032" y="6486"/>
                  </a:cubicBezTo>
                  <a:cubicBezTo>
                    <a:pt x="120000" y="9729"/>
                    <a:pt x="120000" y="15135"/>
                    <a:pt x="119344" y="19459"/>
                  </a:cubicBezTo>
                  <a:cubicBezTo>
                    <a:pt x="104918" y="108108"/>
                    <a:pt x="104918" y="108108"/>
                    <a:pt x="104918" y="108108"/>
                  </a:cubicBezTo>
                  <a:cubicBezTo>
                    <a:pt x="103606" y="114594"/>
                    <a:pt x="99672" y="120000"/>
                    <a:pt x="95737" y="120000"/>
                  </a:cubicBezTo>
                  <a:close/>
                  <a:moveTo>
                    <a:pt x="34754" y="89729"/>
                  </a:moveTo>
                  <a:cubicBezTo>
                    <a:pt x="88524" y="89729"/>
                    <a:pt x="88524" y="89729"/>
                    <a:pt x="88524" y="89729"/>
                  </a:cubicBezTo>
                  <a:cubicBezTo>
                    <a:pt x="98360" y="30270"/>
                    <a:pt x="98360" y="30270"/>
                    <a:pt x="98360" y="30270"/>
                  </a:cubicBezTo>
                  <a:cubicBezTo>
                    <a:pt x="22295" y="30270"/>
                    <a:pt x="22295" y="30270"/>
                    <a:pt x="22295" y="30270"/>
                  </a:cubicBezTo>
                  <a:lnTo>
                    <a:pt x="34754" y="89729"/>
                  </a:ln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1" name="Shape 51"/>
            <p:cNvSpPr/>
            <p:nvPr/>
          </p:nvSpPr>
          <p:spPr>
            <a:xfrm>
              <a:off x="3844" y="2539"/>
              <a:ext cx="135" cy="67"/>
            </a:xfrm>
            <a:custGeom>
              <a:avLst/>
              <a:gdLst/>
              <a:ahLst/>
              <a:cxnLst/>
              <a:rect l="0" t="0" r="0" b="0"/>
              <a:pathLst>
                <a:path w="120000" h="120000" extrusionOk="0">
                  <a:moveTo>
                    <a:pt x="90526" y="119999"/>
                  </a:moveTo>
                  <a:cubicBezTo>
                    <a:pt x="29473" y="119999"/>
                    <a:pt x="29473" y="119999"/>
                    <a:pt x="29473" y="119999"/>
                  </a:cubicBezTo>
                  <a:cubicBezTo>
                    <a:pt x="12631" y="119999"/>
                    <a:pt x="0" y="94285"/>
                    <a:pt x="0" y="59999"/>
                  </a:cubicBezTo>
                  <a:cubicBezTo>
                    <a:pt x="0" y="25714"/>
                    <a:pt x="12631" y="0"/>
                    <a:pt x="29473" y="0"/>
                  </a:cubicBezTo>
                  <a:cubicBezTo>
                    <a:pt x="90526" y="0"/>
                    <a:pt x="90526" y="0"/>
                    <a:pt x="90526" y="0"/>
                  </a:cubicBezTo>
                  <a:cubicBezTo>
                    <a:pt x="107368" y="0"/>
                    <a:pt x="119999" y="25714"/>
                    <a:pt x="119999" y="59999"/>
                  </a:cubicBezTo>
                  <a:cubicBezTo>
                    <a:pt x="119999" y="94285"/>
                    <a:pt x="107368" y="119999"/>
                    <a:pt x="90526"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2" name="Shape 52"/>
            <p:cNvSpPr/>
            <p:nvPr/>
          </p:nvSpPr>
          <p:spPr>
            <a:xfrm>
              <a:off x="3941" y="2949"/>
              <a:ext cx="81" cy="80"/>
            </a:xfrm>
            <a:prstGeom prst="ellipse">
              <a:avLst/>
            </a:pr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3" name="Shape 53"/>
            <p:cNvSpPr/>
            <p:nvPr/>
          </p:nvSpPr>
          <p:spPr>
            <a:xfrm>
              <a:off x="4165" y="2949"/>
              <a:ext cx="81" cy="80"/>
            </a:xfrm>
            <a:prstGeom prst="ellipse">
              <a:avLst/>
            </a:pr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4" name="Shape 54"/>
            <p:cNvSpPr/>
            <p:nvPr/>
          </p:nvSpPr>
          <p:spPr>
            <a:xfrm>
              <a:off x="3948" y="2753"/>
              <a:ext cx="305" cy="184"/>
            </a:xfrm>
            <a:custGeom>
              <a:avLst/>
              <a:gdLst/>
              <a:ahLst/>
              <a:cxnLst/>
              <a:rect l="0" t="0" r="0" b="0"/>
              <a:pathLst>
                <a:path w="120000" h="120000" extrusionOk="0">
                  <a:moveTo>
                    <a:pt x="106875" y="120000"/>
                  </a:moveTo>
                  <a:cubicBezTo>
                    <a:pt x="14062" y="120000"/>
                    <a:pt x="14062" y="120000"/>
                    <a:pt x="14062" y="120000"/>
                  </a:cubicBezTo>
                  <a:cubicBezTo>
                    <a:pt x="9375" y="120000"/>
                    <a:pt x="5625" y="116883"/>
                    <a:pt x="3750" y="110649"/>
                  </a:cubicBezTo>
                  <a:cubicBezTo>
                    <a:pt x="937" y="105974"/>
                    <a:pt x="0" y="98181"/>
                    <a:pt x="937" y="91948"/>
                  </a:cubicBezTo>
                  <a:cubicBezTo>
                    <a:pt x="14062" y="18701"/>
                    <a:pt x="14062" y="18701"/>
                    <a:pt x="14062" y="18701"/>
                  </a:cubicBezTo>
                  <a:cubicBezTo>
                    <a:pt x="15937" y="6233"/>
                    <a:pt x="22500" y="0"/>
                    <a:pt x="30000" y="3116"/>
                  </a:cubicBezTo>
                  <a:cubicBezTo>
                    <a:pt x="36562" y="6233"/>
                    <a:pt x="41250" y="18701"/>
                    <a:pt x="39375" y="29610"/>
                  </a:cubicBezTo>
                  <a:cubicBezTo>
                    <a:pt x="30937" y="76363"/>
                    <a:pt x="30937" y="76363"/>
                    <a:pt x="30937" y="76363"/>
                  </a:cubicBezTo>
                  <a:cubicBezTo>
                    <a:pt x="106875" y="76363"/>
                    <a:pt x="106875" y="76363"/>
                    <a:pt x="106875" y="76363"/>
                  </a:cubicBezTo>
                  <a:cubicBezTo>
                    <a:pt x="114375" y="76363"/>
                    <a:pt x="120000" y="85714"/>
                    <a:pt x="120000" y="98181"/>
                  </a:cubicBezTo>
                  <a:cubicBezTo>
                    <a:pt x="120000" y="110649"/>
                    <a:pt x="114375" y="120000"/>
                    <a:pt x="106875"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grpSp>
        <p:nvGrpSpPr>
          <p:cNvPr id="55" name="Shape 55"/>
          <p:cNvGrpSpPr/>
          <p:nvPr/>
        </p:nvGrpSpPr>
        <p:grpSpPr>
          <a:xfrm>
            <a:off x="10249045" y="4502698"/>
            <a:ext cx="799779" cy="799890"/>
            <a:chOff x="10511633" y="4592334"/>
            <a:chExt cx="815816" cy="815814"/>
          </a:xfrm>
        </p:grpSpPr>
        <p:sp>
          <p:nvSpPr>
            <p:cNvPr id="56" name="Shape 56"/>
            <p:cNvSpPr/>
            <p:nvPr/>
          </p:nvSpPr>
          <p:spPr>
            <a:xfrm>
              <a:off x="10511633" y="4592334"/>
              <a:ext cx="815816" cy="815814"/>
            </a:xfrm>
            <a:custGeom>
              <a:avLst/>
              <a:gdLst/>
              <a:ahLst/>
              <a:cxnLst/>
              <a:rect l="0" t="0" r="0" b="0"/>
              <a:pathLst>
                <a:path w="120000" h="120000" extrusionOk="0">
                  <a:moveTo>
                    <a:pt x="60000" y="0"/>
                  </a:moveTo>
                  <a:cubicBezTo>
                    <a:pt x="27164" y="0"/>
                    <a:pt x="0" y="26567"/>
                    <a:pt x="0" y="60000"/>
                  </a:cubicBezTo>
                  <a:cubicBezTo>
                    <a:pt x="0" y="92835"/>
                    <a:pt x="27164" y="120000"/>
                    <a:pt x="60000" y="120000"/>
                  </a:cubicBezTo>
                  <a:cubicBezTo>
                    <a:pt x="93134" y="120000"/>
                    <a:pt x="120000" y="92835"/>
                    <a:pt x="120000" y="60000"/>
                  </a:cubicBezTo>
                  <a:cubicBezTo>
                    <a:pt x="120000" y="26567"/>
                    <a:pt x="93134" y="0"/>
                    <a:pt x="60000" y="0"/>
                  </a:cubicBezTo>
                  <a:close/>
                  <a:moveTo>
                    <a:pt x="60000" y="111343"/>
                  </a:moveTo>
                  <a:cubicBezTo>
                    <a:pt x="31940" y="111343"/>
                    <a:pt x="8656" y="88059"/>
                    <a:pt x="8656" y="60000"/>
                  </a:cubicBezTo>
                  <a:cubicBezTo>
                    <a:pt x="8656" y="31343"/>
                    <a:pt x="31940" y="8059"/>
                    <a:pt x="60000" y="8059"/>
                  </a:cubicBezTo>
                  <a:cubicBezTo>
                    <a:pt x="88656" y="8059"/>
                    <a:pt x="111940" y="31343"/>
                    <a:pt x="111940" y="60000"/>
                  </a:cubicBezTo>
                  <a:cubicBezTo>
                    <a:pt x="111940" y="88059"/>
                    <a:pt x="88656" y="111343"/>
                    <a:pt x="60000" y="111343"/>
                  </a:cubicBezTo>
                  <a:close/>
                </a:path>
              </a:pathLst>
            </a:custGeom>
            <a:solidFill>
              <a:schemeClr val="accent1"/>
            </a:solidFill>
            <a:ln w="25400"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57" name="Shape 57"/>
            <p:cNvSpPr/>
            <p:nvPr/>
          </p:nvSpPr>
          <p:spPr>
            <a:xfrm>
              <a:off x="10688095" y="4846797"/>
              <a:ext cx="464597" cy="306889"/>
            </a:xfrm>
            <a:custGeom>
              <a:avLst/>
              <a:gdLst/>
              <a:ahLst/>
              <a:cxnLst/>
              <a:rect l="0" t="0" r="0" b="0"/>
              <a:pathLst>
                <a:path w="120000" h="120000" extrusionOk="0">
                  <a:moveTo>
                    <a:pt x="89082" y="120000"/>
                  </a:moveTo>
                  <a:cubicBezTo>
                    <a:pt x="89082" y="120000"/>
                    <a:pt x="89082" y="120000"/>
                    <a:pt x="88558" y="120000"/>
                  </a:cubicBezTo>
                  <a:cubicBezTo>
                    <a:pt x="88558" y="120000"/>
                    <a:pt x="88558" y="120000"/>
                    <a:pt x="88558" y="120000"/>
                  </a:cubicBezTo>
                  <a:cubicBezTo>
                    <a:pt x="22532" y="120000"/>
                    <a:pt x="22532" y="120000"/>
                    <a:pt x="22532" y="120000"/>
                  </a:cubicBezTo>
                  <a:cubicBezTo>
                    <a:pt x="22532" y="120000"/>
                    <a:pt x="22008" y="120000"/>
                    <a:pt x="22008" y="120000"/>
                  </a:cubicBezTo>
                  <a:cubicBezTo>
                    <a:pt x="9956" y="119205"/>
                    <a:pt x="0" y="104105"/>
                    <a:pt x="0" y="85033"/>
                  </a:cubicBezTo>
                  <a:cubicBezTo>
                    <a:pt x="0" y="68344"/>
                    <a:pt x="7860" y="54834"/>
                    <a:pt x="18340" y="51655"/>
                  </a:cubicBezTo>
                  <a:cubicBezTo>
                    <a:pt x="21484" y="22251"/>
                    <a:pt x="37729" y="0"/>
                    <a:pt x="57641" y="0"/>
                  </a:cubicBezTo>
                  <a:cubicBezTo>
                    <a:pt x="71266" y="0"/>
                    <a:pt x="83842" y="9536"/>
                    <a:pt x="91179" y="27019"/>
                  </a:cubicBezTo>
                  <a:cubicBezTo>
                    <a:pt x="106899" y="27814"/>
                    <a:pt x="119999" y="48476"/>
                    <a:pt x="119999" y="73112"/>
                  </a:cubicBezTo>
                  <a:cubicBezTo>
                    <a:pt x="119999" y="99337"/>
                    <a:pt x="106375" y="120000"/>
                    <a:pt x="89082" y="120000"/>
                  </a:cubicBezTo>
                  <a:close/>
                  <a:moveTo>
                    <a:pt x="23056" y="97748"/>
                  </a:moveTo>
                  <a:cubicBezTo>
                    <a:pt x="88034" y="97748"/>
                    <a:pt x="88034" y="97748"/>
                    <a:pt x="88034" y="97748"/>
                  </a:cubicBezTo>
                  <a:cubicBezTo>
                    <a:pt x="88034" y="97748"/>
                    <a:pt x="88558" y="97748"/>
                    <a:pt x="88558" y="97748"/>
                  </a:cubicBezTo>
                  <a:cubicBezTo>
                    <a:pt x="89082" y="97748"/>
                    <a:pt x="89082" y="97748"/>
                    <a:pt x="89082" y="97748"/>
                  </a:cubicBezTo>
                  <a:cubicBezTo>
                    <a:pt x="97991" y="97748"/>
                    <a:pt x="105327" y="86622"/>
                    <a:pt x="105327" y="73112"/>
                  </a:cubicBezTo>
                  <a:cubicBezTo>
                    <a:pt x="105327" y="59602"/>
                    <a:pt x="97991" y="48476"/>
                    <a:pt x="89082" y="48476"/>
                  </a:cubicBezTo>
                  <a:cubicBezTo>
                    <a:pt x="88558" y="48476"/>
                    <a:pt x="88034" y="48476"/>
                    <a:pt x="87510" y="49271"/>
                  </a:cubicBezTo>
                  <a:cubicBezTo>
                    <a:pt x="84366" y="49271"/>
                    <a:pt x="81746" y="46887"/>
                    <a:pt x="80174" y="42913"/>
                  </a:cubicBezTo>
                  <a:cubicBezTo>
                    <a:pt x="75982" y="30198"/>
                    <a:pt x="67074" y="22251"/>
                    <a:pt x="57641" y="22251"/>
                  </a:cubicBezTo>
                  <a:cubicBezTo>
                    <a:pt x="44017" y="22251"/>
                    <a:pt x="33013" y="38940"/>
                    <a:pt x="33013" y="59602"/>
                  </a:cubicBezTo>
                  <a:cubicBezTo>
                    <a:pt x="33013" y="60397"/>
                    <a:pt x="33013" y="60397"/>
                    <a:pt x="33013" y="60397"/>
                  </a:cubicBezTo>
                  <a:cubicBezTo>
                    <a:pt x="33013" y="61986"/>
                    <a:pt x="33013" y="61986"/>
                    <a:pt x="33013" y="61986"/>
                  </a:cubicBezTo>
                  <a:cubicBezTo>
                    <a:pt x="33013" y="65165"/>
                    <a:pt x="31965" y="68344"/>
                    <a:pt x="30393" y="70728"/>
                  </a:cubicBezTo>
                  <a:cubicBezTo>
                    <a:pt x="28820" y="72317"/>
                    <a:pt x="26724" y="73907"/>
                    <a:pt x="24104" y="73112"/>
                  </a:cubicBezTo>
                  <a:cubicBezTo>
                    <a:pt x="23580" y="73112"/>
                    <a:pt x="23580" y="73112"/>
                    <a:pt x="23056" y="73112"/>
                  </a:cubicBezTo>
                  <a:cubicBezTo>
                    <a:pt x="18340" y="73112"/>
                    <a:pt x="14672" y="78675"/>
                    <a:pt x="14672" y="85033"/>
                  </a:cubicBezTo>
                  <a:cubicBezTo>
                    <a:pt x="14672" y="92185"/>
                    <a:pt x="18340" y="97748"/>
                    <a:pt x="23056" y="97748"/>
                  </a:cubicBezTo>
                  <a:cubicBezTo>
                    <a:pt x="23056" y="97748"/>
                    <a:pt x="23056" y="97748"/>
                    <a:pt x="23056" y="97748"/>
                  </a:cubicBezTo>
                  <a:close/>
                </a:path>
              </a:pathLst>
            </a:custGeom>
            <a:solidFill>
              <a:schemeClr val="accent1"/>
            </a:solidFill>
            <a:ln w="25400" cap="flat" cmpd="sng">
              <a:solidFill>
                <a:schemeClr val="accent1"/>
              </a:solidFill>
              <a:prstDash val="solid"/>
              <a:round/>
              <a:headEnd type="none" w="med" len="med"/>
              <a:tailEnd type="none" w="med" len="med"/>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58" name="Shape 58"/>
          <p:cNvSpPr txBox="1"/>
          <p:nvPr/>
        </p:nvSpPr>
        <p:spPr>
          <a:xfrm>
            <a:off x="1888198" y="4457163"/>
            <a:ext cx="2117547" cy="527937"/>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sp>
        <p:nvSpPr>
          <p:cNvPr id="59" name="Shape 59"/>
          <p:cNvSpPr txBox="1"/>
          <p:nvPr/>
        </p:nvSpPr>
        <p:spPr>
          <a:xfrm>
            <a:off x="4893143" y="4457163"/>
            <a:ext cx="2275692" cy="527937"/>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sp>
        <p:nvSpPr>
          <p:cNvPr id="60" name="Shape 60"/>
          <p:cNvSpPr txBox="1"/>
          <p:nvPr/>
        </p:nvSpPr>
        <p:spPr>
          <a:xfrm>
            <a:off x="8065644" y="4457162"/>
            <a:ext cx="2066976" cy="756311"/>
          </a:xfrm>
          <a:prstGeom prst="rect">
            <a:avLst/>
          </a:prstGeom>
          <a:noFill/>
          <a:ln>
            <a:noFill/>
          </a:ln>
        </p:spPr>
        <p:txBody>
          <a:bodyPr wrap="square" lIns="89358" tIns="44679" rIns="89358" bIns="44679" anchor="t" anchorCtr="0">
            <a:noAutofit/>
          </a:bodyPr>
          <a:lstStyle/>
          <a:p>
            <a:pPr marL="0" marR="0" lvl="0" indent="-373494" algn="ctr" rtl="0">
              <a:lnSpc>
                <a:spcPct val="90000"/>
              </a:lnSpc>
              <a:spcBef>
                <a:spcPts val="0"/>
              </a:spcBef>
              <a:buClr>
                <a:srgbClr val="CBF8F2"/>
              </a:buClr>
              <a:buSzPct val="100000"/>
              <a:buFont typeface="Arial"/>
              <a:buNone/>
            </a:pPr>
            <a:r>
              <a:rPr lang="en-US" sz="5882" b="1">
                <a:solidFill>
                  <a:srgbClr val="CBF8F2"/>
                </a:solidFill>
                <a:latin typeface="Calibri"/>
                <a:ea typeface="Calibri"/>
                <a:cs typeface="Calibri"/>
                <a:sym typeface="Calibri"/>
              </a:rPr>
              <a:t>=</a:t>
            </a:r>
          </a:p>
        </p:txBody>
      </p:sp>
      <p:grpSp>
        <p:nvGrpSpPr>
          <p:cNvPr id="61" name="Shape 61"/>
          <p:cNvGrpSpPr/>
          <p:nvPr/>
        </p:nvGrpSpPr>
        <p:grpSpPr>
          <a:xfrm>
            <a:off x="1037019" y="4502698"/>
            <a:ext cx="798942" cy="799890"/>
            <a:chOff x="2350" y="2261"/>
            <a:chExt cx="956" cy="957"/>
          </a:xfrm>
        </p:grpSpPr>
        <p:sp>
          <p:nvSpPr>
            <p:cNvPr id="62" name="Shape 62"/>
            <p:cNvSpPr/>
            <p:nvPr/>
          </p:nvSpPr>
          <p:spPr>
            <a:xfrm>
              <a:off x="2350" y="2261"/>
              <a:ext cx="956" cy="957"/>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3" name="Shape 63"/>
            <p:cNvSpPr/>
            <p:nvPr/>
          </p:nvSpPr>
          <p:spPr>
            <a:xfrm>
              <a:off x="2795" y="2484"/>
              <a:ext cx="67" cy="515"/>
            </a:xfrm>
            <a:custGeom>
              <a:avLst/>
              <a:gdLst/>
              <a:ahLst/>
              <a:cxnLst/>
              <a:rect l="0" t="0" r="0" b="0"/>
              <a:pathLst>
                <a:path w="120000" h="120000" extrusionOk="0">
                  <a:moveTo>
                    <a:pt x="59999" y="120000"/>
                  </a:moveTo>
                  <a:cubicBezTo>
                    <a:pt x="29999" y="120000"/>
                    <a:pt x="0" y="116111"/>
                    <a:pt x="0" y="112222"/>
                  </a:cubicBezTo>
                  <a:cubicBezTo>
                    <a:pt x="0" y="7777"/>
                    <a:pt x="0" y="7777"/>
                    <a:pt x="0" y="7777"/>
                  </a:cubicBezTo>
                  <a:cubicBezTo>
                    <a:pt x="0" y="3888"/>
                    <a:pt x="29999" y="0"/>
                    <a:pt x="59999" y="0"/>
                  </a:cubicBezTo>
                  <a:cubicBezTo>
                    <a:pt x="94285" y="0"/>
                    <a:pt x="119999" y="3888"/>
                    <a:pt x="119999" y="7777"/>
                  </a:cubicBezTo>
                  <a:cubicBezTo>
                    <a:pt x="119999" y="112222"/>
                    <a:pt x="119999" y="112222"/>
                    <a:pt x="119999" y="112222"/>
                  </a:cubicBezTo>
                  <a:cubicBezTo>
                    <a:pt x="119999" y="116111"/>
                    <a:pt x="94285" y="120000"/>
                    <a:pt x="5999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4" name="Shape 64"/>
            <p:cNvSpPr/>
            <p:nvPr/>
          </p:nvSpPr>
          <p:spPr>
            <a:xfrm>
              <a:off x="2709" y="2403"/>
              <a:ext cx="241" cy="158"/>
            </a:xfrm>
            <a:custGeom>
              <a:avLst/>
              <a:gdLst/>
              <a:ahLst/>
              <a:cxnLst/>
              <a:rect l="0" t="0" r="0" b="0"/>
              <a:pathLst>
                <a:path w="120000" h="120000" extrusionOk="0">
                  <a:moveTo>
                    <a:pt x="100990" y="118181"/>
                  </a:moveTo>
                  <a:cubicBezTo>
                    <a:pt x="97425" y="118181"/>
                    <a:pt x="92673" y="114545"/>
                    <a:pt x="90297" y="110909"/>
                  </a:cubicBezTo>
                  <a:cubicBezTo>
                    <a:pt x="59405" y="63636"/>
                    <a:pt x="59405" y="63636"/>
                    <a:pt x="59405" y="63636"/>
                  </a:cubicBezTo>
                  <a:cubicBezTo>
                    <a:pt x="29702" y="110909"/>
                    <a:pt x="29702" y="110909"/>
                    <a:pt x="29702" y="110909"/>
                  </a:cubicBezTo>
                  <a:cubicBezTo>
                    <a:pt x="23762" y="120000"/>
                    <a:pt x="13069" y="120000"/>
                    <a:pt x="5940" y="110909"/>
                  </a:cubicBezTo>
                  <a:cubicBezTo>
                    <a:pt x="0" y="100000"/>
                    <a:pt x="0" y="83636"/>
                    <a:pt x="5940" y="74545"/>
                  </a:cubicBezTo>
                  <a:cubicBezTo>
                    <a:pt x="47524" y="10909"/>
                    <a:pt x="47524" y="10909"/>
                    <a:pt x="47524" y="10909"/>
                  </a:cubicBezTo>
                  <a:cubicBezTo>
                    <a:pt x="54653" y="1818"/>
                    <a:pt x="65346" y="0"/>
                    <a:pt x="71287" y="10909"/>
                  </a:cubicBezTo>
                  <a:cubicBezTo>
                    <a:pt x="112871" y="74545"/>
                    <a:pt x="112871" y="74545"/>
                    <a:pt x="112871" y="74545"/>
                  </a:cubicBezTo>
                  <a:cubicBezTo>
                    <a:pt x="120000" y="83636"/>
                    <a:pt x="120000" y="100000"/>
                    <a:pt x="112871" y="110909"/>
                  </a:cubicBezTo>
                  <a:cubicBezTo>
                    <a:pt x="110495" y="114545"/>
                    <a:pt x="105742" y="118181"/>
                    <a:pt x="100990" y="118181"/>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5" name="Shape 65"/>
            <p:cNvSpPr/>
            <p:nvPr/>
          </p:nvSpPr>
          <p:spPr>
            <a:xfrm>
              <a:off x="2709" y="2918"/>
              <a:ext cx="241" cy="152"/>
            </a:xfrm>
            <a:custGeom>
              <a:avLst/>
              <a:gdLst/>
              <a:ahLst/>
              <a:cxnLst/>
              <a:rect l="0" t="0" r="0" b="0"/>
              <a:pathLst>
                <a:path w="120000" h="120000" extrusionOk="0">
                  <a:moveTo>
                    <a:pt x="59405" y="120000"/>
                  </a:moveTo>
                  <a:cubicBezTo>
                    <a:pt x="55841" y="120000"/>
                    <a:pt x="51089" y="118125"/>
                    <a:pt x="47524" y="112500"/>
                  </a:cubicBezTo>
                  <a:cubicBezTo>
                    <a:pt x="5940" y="46875"/>
                    <a:pt x="5940" y="46875"/>
                    <a:pt x="5940" y="46875"/>
                  </a:cubicBezTo>
                  <a:cubicBezTo>
                    <a:pt x="0" y="37500"/>
                    <a:pt x="0" y="20625"/>
                    <a:pt x="5940" y="9375"/>
                  </a:cubicBezTo>
                  <a:cubicBezTo>
                    <a:pt x="13069" y="0"/>
                    <a:pt x="23762" y="0"/>
                    <a:pt x="29702" y="9375"/>
                  </a:cubicBezTo>
                  <a:cubicBezTo>
                    <a:pt x="59405" y="58125"/>
                    <a:pt x="59405" y="58125"/>
                    <a:pt x="59405" y="58125"/>
                  </a:cubicBezTo>
                  <a:cubicBezTo>
                    <a:pt x="90297" y="9375"/>
                    <a:pt x="90297" y="9375"/>
                    <a:pt x="90297" y="9375"/>
                  </a:cubicBezTo>
                  <a:cubicBezTo>
                    <a:pt x="96237" y="0"/>
                    <a:pt x="106930" y="0"/>
                    <a:pt x="112871" y="9375"/>
                  </a:cubicBezTo>
                  <a:cubicBezTo>
                    <a:pt x="120000" y="20625"/>
                    <a:pt x="120000" y="37500"/>
                    <a:pt x="112871" y="46875"/>
                  </a:cubicBezTo>
                  <a:cubicBezTo>
                    <a:pt x="71287" y="112500"/>
                    <a:pt x="71287" y="112500"/>
                    <a:pt x="71287" y="112500"/>
                  </a:cubicBezTo>
                  <a:cubicBezTo>
                    <a:pt x="68910" y="118125"/>
                    <a:pt x="64158" y="120000"/>
                    <a:pt x="59405"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6" name="Shape 66"/>
            <p:cNvSpPr/>
            <p:nvPr/>
          </p:nvSpPr>
          <p:spPr>
            <a:xfrm>
              <a:off x="2571" y="2706"/>
              <a:ext cx="512" cy="66"/>
            </a:xfrm>
            <a:custGeom>
              <a:avLst/>
              <a:gdLst/>
              <a:ahLst/>
              <a:cxnLst/>
              <a:rect l="0" t="0" r="0" b="0"/>
              <a:pathLst>
                <a:path w="120000" h="120000" extrusionOk="0">
                  <a:moveTo>
                    <a:pt x="112186" y="119999"/>
                  </a:moveTo>
                  <a:cubicBezTo>
                    <a:pt x="7813" y="119999"/>
                    <a:pt x="7813" y="119999"/>
                    <a:pt x="7813" y="119999"/>
                  </a:cubicBezTo>
                  <a:cubicBezTo>
                    <a:pt x="3348" y="119999"/>
                    <a:pt x="0" y="94285"/>
                    <a:pt x="0" y="59999"/>
                  </a:cubicBezTo>
                  <a:cubicBezTo>
                    <a:pt x="0" y="25714"/>
                    <a:pt x="3348" y="0"/>
                    <a:pt x="7813" y="0"/>
                  </a:cubicBezTo>
                  <a:cubicBezTo>
                    <a:pt x="112186" y="0"/>
                    <a:pt x="112186" y="0"/>
                    <a:pt x="112186" y="0"/>
                  </a:cubicBezTo>
                  <a:cubicBezTo>
                    <a:pt x="116651" y="0"/>
                    <a:pt x="120000" y="25714"/>
                    <a:pt x="120000" y="59999"/>
                  </a:cubicBezTo>
                  <a:cubicBezTo>
                    <a:pt x="120000" y="94285"/>
                    <a:pt x="116651" y="119999"/>
                    <a:pt x="112186" y="119999"/>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7" name="Shape 67"/>
            <p:cNvSpPr/>
            <p:nvPr/>
          </p:nvSpPr>
          <p:spPr>
            <a:xfrm>
              <a:off x="3007" y="2618"/>
              <a:ext cx="154" cy="238"/>
            </a:xfrm>
            <a:custGeom>
              <a:avLst/>
              <a:gdLst/>
              <a:ahLst/>
              <a:cxnLst/>
              <a:rect l="0" t="0" r="0" b="0"/>
              <a:pathLst>
                <a:path w="120000" h="120000" extrusionOk="0">
                  <a:moveTo>
                    <a:pt x="29538" y="120000"/>
                  </a:moveTo>
                  <a:cubicBezTo>
                    <a:pt x="22153" y="120000"/>
                    <a:pt x="14769" y="118800"/>
                    <a:pt x="11076" y="115200"/>
                  </a:cubicBezTo>
                  <a:cubicBezTo>
                    <a:pt x="0" y="109200"/>
                    <a:pt x="0" y="98400"/>
                    <a:pt x="11076" y="91200"/>
                  </a:cubicBezTo>
                  <a:cubicBezTo>
                    <a:pt x="57230" y="61200"/>
                    <a:pt x="57230" y="61200"/>
                    <a:pt x="57230" y="61200"/>
                  </a:cubicBezTo>
                  <a:cubicBezTo>
                    <a:pt x="11076" y="31200"/>
                    <a:pt x="11076" y="31200"/>
                    <a:pt x="11076" y="31200"/>
                  </a:cubicBezTo>
                  <a:cubicBezTo>
                    <a:pt x="0" y="24000"/>
                    <a:pt x="0" y="13200"/>
                    <a:pt x="11076" y="7200"/>
                  </a:cubicBezTo>
                  <a:cubicBezTo>
                    <a:pt x="20307" y="0"/>
                    <a:pt x="36923" y="0"/>
                    <a:pt x="46153" y="7200"/>
                  </a:cubicBezTo>
                  <a:cubicBezTo>
                    <a:pt x="112615" y="49200"/>
                    <a:pt x="112615" y="49200"/>
                    <a:pt x="112615" y="49200"/>
                  </a:cubicBezTo>
                  <a:cubicBezTo>
                    <a:pt x="116307" y="52800"/>
                    <a:pt x="120000" y="56400"/>
                    <a:pt x="120000" y="61200"/>
                  </a:cubicBezTo>
                  <a:cubicBezTo>
                    <a:pt x="120000" y="66000"/>
                    <a:pt x="116307" y="69600"/>
                    <a:pt x="112615" y="73200"/>
                  </a:cubicBezTo>
                  <a:cubicBezTo>
                    <a:pt x="46153" y="115200"/>
                    <a:pt x="46153" y="115200"/>
                    <a:pt x="46153" y="115200"/>
                  </a:cubicBezTo>
                  <a:cubicBezTo>
                    <a:pt x="42461" y="118800"/>
                    <a:pt x="35076" y="120000"/>
                    <a:pt x="29538"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68" name="Shape 68"/>
            <p:cNvSpPr/>
            <p:nvPr/>
          </p:nvSpPr>
          <p:spPr>
            <a:xfrm>
              <a:off x="2495" y="2618"/>
              <a:ext cx="157" cy="238"/>
            </a:xfrm>
            <a:custGeom>
              <a:avLst/>
              <a:gdLst/>
              <a:ahLst/>
              <a:cxnLst/>
              <a:rect l="0" t="0" r="0" b="0"/>
              <a:pathLst>
                <a:path w="120000" h="120000" extrusionOk="0">
                  <a:moveTo>
                    <a:pt x="90909" y="120000"/>
                  </a:moveTo>
                  <a:cubicBezTo>
                    <a:pt x="85454" y="120000"/>
                    <a:pt x="78181" y="118800"/>
                    <a:pt x="72727" y="115200"/>
                  </a:cubicBezTo>
                  <a:cubicBezTo>
                    <a:pt x="9090" y="73200"/>
                    <a:pt x="9090" y="73200"/>
                    <a:pt x="9090" y="73200"/>
                  </a:cubicBezTo>
                  <a:cubicBezTo>
                    <a:pt x="0" y="66000"/>
                    <a:pt x="0" y="56400"/>
                    <a:pt x="9090" y="49200"/>
                  </a:cubicBezTo>
                  <a:cubicBezTo>
                    <a:pt x="72727" y="7200"/>
                    <a:pt x="72727" y="7200"/>
                    <a:pt x="72727" y="7200"/>
                  </a:cubicBezTo>
                  <a:cubicBezTo>
                    <a:pt x="83636" y="0"/>
                    <a:pt x="100000" y="0"/>
                    <a:pt x="109090" y="7200"/>
                  </a:cubicBezTo>
                  <a:cubicBezTo>
                    <a:pt x="120000" y="13200"/>
                    <a:pt x="120000" y="24000"/>
                    <a:pt x="109090" y="31200"/>
                  </a:cubicBezTo>
                  <a:cubicBezTo>
                    <a:pt x="63636" y="61200"/>
                    <a:pt x="63636" y="61200"/>
                    <a:pt x="63636" y="61200"/>
                  </a:cubicBezTo>
                  <a:cubicBezTo>
                    <a:pt x="109090" y="91200"/>
                    <a:pt x="109090" y="91200"/>
                    <a:pt x="109090" y="91200"/>
                  </a:cubicBezTo>
                  <a:cubicBezTo>
                    <a:pt x="120000" y="98400"/>
                    <a:pt x="120000" y="109200"/>
                    <a:pt x="109090" y="115200"/>
                  </a:cubicBezTo>
                  <a:cubicBezTo>
                    <a:pt x="103636" y="118800"/>
                    <a:pt x="98181" y="120000"/>
                    <a:pt x="90909" y="120000"/>
                  </a:cubicBezTo>
                  <a:close/>
                </a:path>
              </a:pathLst>
            </a:custGeom>
            <a:solidFill>
              <a:schemeClr val="accent1"/>
            </a:solidFill>
            <a:ln>
              <a:noFill/>
            </a:ln>
          </p:spPr>
          <p:txBody>
            <a:bodyPr wrap="square" lIns="91425" tIns="45700" rIns="91425" bIns="45700"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grpSp>
      <p:sp>
        <p:nvSpPr>
          <p:cNvPr id="69" name="Shape 69"/>
          <p:cNvSpPr/>
          <p:nvPr/>
        </p:nvSpPr>
        <p:spPr>
          <a:xfrm>
            <a:off x="5788183"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70" name="Shape 70"/>
          <p:cNvSpPr/>
          <p:nvPr/>
        </p:nvSpPr>
        <p:spPr>
          <a:xfrm>
            <a:off x="9733148" y="1766925"/>
            <a:ext cx="798942" cy="799890"/>
          </a:xfrm>
          <a:custGeom>
            <a:avLst/>
            <a:gdLst/>
            <a:ahLst/>
            <a:cxnLst/>
            <a:rect l="0" t="0" r="0" b="0"/>
            <a:pathLst>
              <a:path w="120000" h="120000" extrusionOk="0">
                <a:moveTo>
                  <a:pt x="60000" y="0"/>
                </a:moveTo>
                <a:cubicBezTo>
                  <a:pt x="27164" y="0"/>
                  <a:pt x="0" y="26865"/>
                  <a:pt x="0" y="60000"/>
                </a:cubicBezTo>
                <a:cubicBezTo>
                  <a:pt x="0" y="92835"/>
                  <a:pt x="27164" y="120000"/>
                  <a:pt x="60000" y="120000"/>
                </a:cubicBezTo>
                <a:cubicBezTo>
                  <a:pt x="93134" y="120000"/>
                  <a:pt x="120000" y="92835"/>
                  <a:pt x="120000" y="60000"/>
                </a:cubicBezTo>
                <a:cubicBezTo>
                  <a:pt x="120000" y="26865"/>
                  <a:pt x="93134" y="0"/>
                  <a:pt x="60000" y="0"/>
                </a:cubicBezTo>
                <a:close/>
                <a:moveTo>
                  <a:pt x="60000" y="111641"/>
                </a:moveTo>
                <a:cubicBezTo>
                  <a:pt x="31940" y="111641"/>
                  <a:pt x="8656" y="88358"/>
                  <a:pt x="8656" y="60000"/>
                </a:cubicBezTo>
                <a:cubicBezTo>
                  <a:pt x="8656" y="31343"/>
                  <a:pt x="31940" y="8059"/>
                  <a:pt x="60000" y="8059"/>
                </a:cubicBezTo>
                <a:cubicBezTo>
                  <a:pt x="88656" y="8059"/>
                  <a:pt x="111940" y="31343"/>
                  <a:pt x="111940" y="60000"/>
                </a:cubicBezTo>
                <a:cubicBezTo>
                  <a:pt x="111940" y="88358"/>
                  <a:pt x="88656" y="111641"/>
                  <a:pt x="60000" y="111641"/>
                </a:cubicBezTo>
                <a:close/>
              </a:path>
            </a:pathLst>
          </a:custGeom>
          <a:solidFill>
            <a:schemeClr val="accent2"/>
          </a:solidFill>
          <a:ln>
            <a:noFill/>
          </a:ln>
        </p:spPr>
        <p:txBody>
          <a:bodyPr wrap="square" lIns="89358" tIns="44679" rIns="89358" bIns="44679" anchor="t" anchorCtr="0">
            <a:noAutofit/>
          </a:bodyPr>
          <a:lstStyle/>
          <a:p>
            <a:pPr marL="0" marR="0" lvl="0" indent="0" algn="l" rtl="0">
              <a:spcBef>
                <a:spcPts val="0"/>
              </a:spcBef>
              <a:buSzPct val="25000"/>
              <a:buNone/>
            </a:pPr>
            <a:endParaRPr sz="1765">
              <a:solidFill>
                <a:schemeClr val="lt1"/>
              </a:solidFill>
              <a:latin typeface="Calibri"/>
              <a:ea typeface="Calibri"/>
              <a:cs typeface="Calibri"/>
              <a:sym typeface="Calibri"/>
            </a:endParaRPr>
          </a:p>
        </p:txBody>
      </p:sp>
      <p:sp>
        <p:nvSpPr>
          <p:cNvPr id="71" name="Shape 71"/>
          <p:cNvSpPr txBox="1">
            <a:spLocks noGrp="1"/>
          </p:cNvSpPr>
          <p:nvPr>
            <p:ph type="body" idx="1"/>
          </p:nvPr>
        </p:nvSpPr>
        <p:spPr>
          <a:xfrm>
            <a:off x="1017816" y="2671012"/>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2" name="Shape 72"/>
          <p:cNvSpPr txBox="1">
            <a:spLocks noGrp="1"/>
          </p:cNvSpPr>
          <p:nvPr>
            <p:ph type="body" idx="2"/>
          </p:nvPr>
        </p:nvSpPr>
        <p:spPr>
          <a:xfrm>
            <a:off x="1260597" y="3066149"/>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3" name="Shape 73"/>
          <p:cNvSpPr txBox="1">
            <a:spLocks noGrp="1"/>
          </p:cNvSpPr>
          <p:nvPr>
            <p:ph type="body" idx="3"/>
          </p:nvPr>
        </p:nvSpPr>
        <p:spPr>
          <a:xfrm>
            <a:off x="4900599" y="2671758"/>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4" name="Shape 74"/>
          <p:cNvSpPr txBox="1">
            <a:spLocks noGrp="1"/>
          </p:cNvSpPr>
          <p:nvPr>
            <p:ph type="body" idx="4"/>
          </p:nvPr>
        </p:nvSpPr>
        <p:spPr>
          <a:xfrm>
            <a:off x="5142603" y="3066894"/>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5" name="Shape 75"/>
          <p:cNvSpPr txBox="1">
            <a:spLocks noGrp="1"/>
          </p:cNvSpPr>
          <p:nvPr>
            <p:ph type="body" idx="5"/>
          </p:nvPr>
        </p:nvSpPr>
        <p:spPr>
          <a:xfrm>
            <a:off x="8845564" y="2675867"/>
            <a:ext cx="2574110" cy="35332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lt2"/>
              </a:buClr>
              <a:buSzPct val="100000"/>
              <a:buFont typeface="Calibri"/>
              <a:buChar char="●"/>
              <a:defRPr sz="1765" b="0" i="0" u="none" strike="noStrike" cap="none">
                <a:solidFill>
                  <a:schemeClr val="lt2"/>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6" name="Shape 76"/>
          <p:cNvSpPr txBox="1">
            <a:spLocks noGrp="1"/>
          </p:cNvSpPr>
          <p:nvPr>
            <p:ph type="body" idx="6"/>
          </p:nvPr>
        </p:nvSpPr>
        <p:spPr>
          <a:xfrm>
            <a:off x="9087568" y="3071002"/>
            <a:ext cx="2090103" cy="58213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ct val="100000"/>
              <a:buFont typeface="Calibri"/>
              <a:buChar char="○"/>
              <a:defRPr sz="1372" b="0" i="0" u="none" strike="noStrike" cap="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body" idx="7"/>
          </p:nvPr>
        </p:nvSpPr>
        <p:spPr>
          <a:xfrm>
            <a:off x="18710" y="3802563"/>
            <a:ext cx="12173324" cy="547893"/>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1pPr>
            <a:lvl2pPr marL="0" marR="0" lvl="1"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2pPr>
            <a:lvl3pPr marL="0" marR="0" lvl="2"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3pPr>
            <a:lvl4pPr marL="0" marR="0" lvl="3"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4pPr>
            <a:lvl5pPr marL="0" marR="0" lvl="4" indent="0" algn="ctr" rtl="0">
              <a:lnSpc>
                <a:spcPct val="100000"/>
              </a:lnSpc>
              <a:spcBef>
                <a:spcPts val="0"/>
              </a:spcBef>
              <a:spcAft>
                <a:spcPts val="0"/>
              </a:spcAft>
              <a:buClr>
                <a:schemeClr val="accent1"/>
              </a:buClr>
              <a:buSzPct val="100000"/>
              <a:buFont typeface="Calibri"/>
              <a:buChar char="○"/>
              <a:defRPr sz="2843"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8" name="Shape 78"/>
          <p:cNvSpPr txBox="1">
            <a:spLocks noGrp="1"/>
          </p:cNvSpPr>
          <p:nvPr>
            <p:ph type="body" idx="8"/>
          </p:nvPr>
        </p:nvSpPr>
        <p:spPr>
          <a:xfrm>
            <a:off x="21076"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79" name="Shape 79"/>
          <p:cNvSpPr txBox="1">
            <a:spLocks noGrp="1"/>
          </p:cNvSpPr>
          <p:nvPr>
            <p:ph type="body" idx="9"/>
          </p:nvPr>
        </p:nvSpPr>
        <p:spPr>
          <a:xfrm>
            <a:off x="116658"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0" name="Shape 80"/>
          <p:cNvSpPr txBox="1">
            <a:spLocks noGrp="1"/>
          </p:cNvSpPr>
          <p:nvPr>
            <p:ph type="body" idx="13"/>
          </p:nvPr>
        </p:nvSpPr>
        <p:spPr>
          <a:xfrm>
            <a:off x="3048718"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1" name="Shape 81"/>
          <p:cNvSpPr txBox="1">
            <a:spLocks noGrp="1"/>
          </p:cNvSpPr>
          <p:nvPr>
            <p:ph type="body" idx="14"/>
          </p:nvPr>
        </p:nvSpPr>
        <p:spPr>
          <a:xfrm>
            <a:off x="3166187"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2" name="Shape 82"/>
          <p:cNvSpPr txBox="1">
            <a:spLocks noGrp="1"/>
          </p:cNvSpPr>
          <p:nvPr>
            <p:ph type="body" idx="15"/>
          </p:nvPr>
        </p:nvSpPr>
        <p:spPr>
          <a:xfrm>
            <a:off x="6170735"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3" name="Shape 83"/>
          <p:cNvSpPr txBox="1">
            <a:spLocks noGrp="1"/>
          </p:cNvSpPr>
          <p:nvPr>
            <p:ph type="body" idx="16"/>
          </p:nvPr>
        </p:nvSpPr>
        <p:spPr>
          <a:xfrm>
            <a:off x="6288203"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4" name="Shape 84"/>
          <p:cNvSpPr txBox="1">
            <a:spLocks noGrp="1"/>
          </p:cNvSpPr>
          <p:nvPr>
            <p:ph type="body" idx="17"/>
          </p:nvPr>
        </p:nvSpPr>
        <p:spPr>
          <a:xfrm>
            <a:off x="9233519" y="5355486"/>
            <a:ext cx="2830898" cy="33932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1pPr>
            <a:lvl2pPr marL="0" marR="0" lvl="1"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2pPr>
            <a:lvl3pPr marL="0" marR="0" lvl="2"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3pPr>
            <a:lvl4pPr marL="0" marR="0" lvl="3"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4pPr>
            <a:lvl5pPr marL="0" marR="0" lvl="4" indent="0" algn="l" rtl="0">
              <a:lnSpc>
                <a:spcPct val="100000"/>
              </a:lnSpc>
              <a:spcBef>
                <a:spcPts val="0"/>
              </a:spcBef>
              <a:spcAft>
                <a:spcPts val="0"/>
              </a:spcAft>
              <a:buClr>
                <a:schemeClr val="accent1"/>
              </a:buClr>
              <a:buSzPct val="100000"/>
              <a:buFont typeface="Calibri"/>
              <a:buChar char="○"/>
              <a:defRPr sz="1765" b="1" i="0" u="none" strike="noStrike" cap="none">
                <a:solidFill>
                  <a:schemeClr val="accent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
        <p:nvSpPr>
          <p:cNvPr id="85" name="Shape 85"/>
          <p:cNvSpPr txBox="1">
            <a:spLocks noGrp="1"/>
          </p:cNvSpPr>
          <p:nvPr>
            <p:ph type="body" idx="18"/>
          </p:nvPr>
        </p:nvSpPr>
        <p:spPr>
          <a:xfrm>
            <a:off x="9350987" y="5605649"/>
            <a:ext cx="2595897" cy="5214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1pPr>
            <a:lvl2pPr marL="0" marR="0" lvl="1"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2pPr>
            <a:lvl3pPr marL="0" marR="0" lvl="2"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3pPr>
            <a:lvl4pPr marL="0" marR="0" lvl="3"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4pPr>
            <a:lvl5pPr marL="0" marR="0" lvl="4" indent="0" algn="l" rtl="0">
              <a:lnSpc>
                <a:spcPct val="100000"/>
              </a:lnSpc>
              <a:spcBef>
                <a:spcPts val="0"/>
              </a:spcBef>
              <a:spcAft>
                <a:spcPts val="0"/>
              </a:spcAft>
              <a:buClr>
                <a:srgbClr val="D5EDEA"/>
              </a:buClr>
              <a:buSzPct val="100000"/>
              <a:buFont typeface="Calibri"/>
              <a:buChar char="○"/>
              <a:defRPr sz="1372" b="0" i="0" u="none" strike="noStrike" cap="none">
                <a:solidFill>
                  <a:srgbClr val="D5EDEA"/>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pic>
        <p:nvPicPr>
          <p:cNvPr id="86" name="Shape 86"/>
          <p:cNvPicPr preferRelativeResize="0"/>
          <p:nvPr/>
        </p:nvPicPr>
        <p:blipFill rotWithShape="1">
          <a:blip r:embed="rId2">
            <a:alphaModFix/>
          </a:blip>
          <a:srcRect/>
          <a:stretch/>
        </p:blipFill>
        <p:spPr>
          <a:xfrm>
            <a:off x="1088093" y="6268081"/>
            <a:ext cx="1691517" cy="759270"/>
          </a:xfrm>
          <a:prstGeom prst="rect">
            <a:avLst/>
          </a:prstGeom>
          <a:noFill/>
          <a:ln>
            <a:noFill/>
          </a:ln>
        </p:spPr>
      </p:pic>
    </p:spTree>
    <p:extLst>
      <p:ext uri="{BB962C8B-B14F-4D97-AF65-F5344CB8AC3E}">
        <p14:creationId xmlns:p14="http://schemas.microsoft.com/office/powerpoint/2010/main" val="230371033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A – Blank">
    <p:spTree>
      <p:nvGrpSpPr>
        <p:cNvPr id="1" name="Shape 87"/>
        <p:cNvGrpSpPr/>
        <p:nvPr/>
      </p:nvGrpSpPr>
      <p:grpSpPr>
        <a:xfrm>
          <a:off x="0" y="0"/>
          <a:ext cx="0" cy="0"/>
          <a:chOff x="0" y="0"/>
          <a:chExt cx="0" cy="0"/>
        </a:xfrm>
      </p:grpSpPr>
    </p:spTree>
    <p:extLst>
      <p:ext uri="{BB962C8B-B14F-4D97-AF65-F5344CB8AC3E}">
        <p14:creationId xmlns:p14="http://schemas.microsoft.com/office/powerpoint/2010/main" val="183585689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2 – Intro">
    <p:spTree>
      <p:nvGrpSpPr>
        <p:cNvPr id="1" name="Shape 88"/>
        <p:cNvGrpSpPr/>
        <p:nvPr/>
      </p:nvGrpSpPr>
      <p:grpSpPr>
        <a:xfrm>
          <a:off x="0" y="0"/>
          <a:ext cx="0" cy="0"/>
          <a:chOff x="0" y="0"/>
          <a:chExt cx="0" cy="0"/>
        </a:xfrm>
      </p:grpSpPr>
      <p:sp>
        <p:nvSpPr>
          <p:cNvPr id="89" name="Shape 89"/>
          <p:cNvSpPr/>
          <p:nvPr/>
        </p:nvSpPr>
        <p:spPr>
          <a:xfrm>
            <a:off x="4" y="0"/>
            <a:ext cx="4088000" cy="6858000"/>
          </a:xfrm>
          <a:prstGeom prst="rect">
            <a:avLst/>
          </a:prstGeom>
          <a:solidFill>
            <a:schemeClr val="lt2"/>
          </a:solidFill>
          <a:ln>
            <a:noFill/>
          </a:ln>
        </p:spPr>
        <p:txBody>
          <a:bodyPr wrap="square" lIns="121244" tIns="121244" rIns="121244" bIns="121244" anchor="ctr" anchorCtr="0">
            <a:noAutofit/>
          </a:bodyPr>
          <a:lstStyle/>
          <a:p>
            <a:pPr marL="0" marR="0" lvl="0" indent="-118273"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sp>
        <p:nvSpPr>
          <p:cNvPr id="90" name="Shape 90"/>
          <p:cNvSpPr txBox="1">
            <a:spLocks noGrp="1"/>
          </p:cNvSpPr>
          <p:nvPr>
            <p:ph type="title"/>
          </p:nvPr>
        </p:nvSpPr>
        <p:spPr>
          <a:xfrm>
            <a:off x="257800" y="732833"/>
            <a:ext cx="3668400" cy="1965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333" b="1" i="0" u="none" strike="noStrike" cap="none">
                <a:solidFill>
                  <a:schemeClr val="dk1"/>
                </a:solidFill>
                <a:latin typeface="Proxima Nova"/>
                <a:ea typeface="Proxima Nova"/>
                <a:cs typeface="Proxima Nova"/>
                <a:sym typeface="Proxima Nova"/>
              </a:defRPr>
            </a:lvl1pPr>
            <a:lvl2pPr lvl="1" indent="0" rtl="0">
              <a:spcBef>
                <a:spcPts val="0"/>
              </a:spcBef>
              <a:buSzPct val="100000"/>
              <a:buFont typeface="Arial"/>
              <a:buNone/>
              <a:defRPr sz="3333"/>
            </a:lvl2pPr>
            <a:lvl3pPr lvl="2" indent="0" rtl="0">
              <a:spcBef>
                <a:spcPts val="0"/>
              </a:spcBef>
              <a:buSzPct val="100000"/>
              <a:buFont typeface="Arial"/>
              <a:buNone/>
              <a:defRPr sz="3333"/>
            </a:lvl3pPr>
            <a:lvl4pPr lvl="3" indent="0" rtl="0">
              <a:spcBef>
                <a:spcPts val="0"/>
              </a:spcBef>
              <a:buSzPct val="100000"/>
              <a:buFont typeface="Arial"/>
              <a:buNone/>
              <a:defRPr sz="3333"/>
            </a:lvl4pPr>
            <a:lvl5pPr lvl="4" indent="0" rtl="0">
              <a:spcBef>
                <a:spcPts val="0"/>
              </a:spcBef>
              <a:buSzPct val="100000"/>
              <a:buFont typeface="Arial"/>
              <a:buNone/>
              <a:defRPr sz="3333"/>
            </a:lvl5pPr>
            <a:lvl6pPr lvl="5" indent="0" rtl="0">
              <a:spcBef>
                <a:spcPts val="0"/>
              </a:spcBef>
              <a:buSzPct val="100000"/>
              <a:buFont typeface="Arial"/>
              <a:buNone/>
              <a:defRPr sz="3333"/>
            </a:lvl6pPr>
            <a:lvl7pPr lvl="6" indent="0" rtl="0">
              <a:spcBef>
                <a:spcPts val="0"/>
              </a:spcBef>
              <a:buSzPct val="100000"/>
              <a:buFont typeface="Arial"/>
              <a:buNone/>
              <a:defRPr sz="3333"/>
            </a:lvl7pPr>
            <a:lvl8pPr lvl="7" indent="0" rtl="0">
              <a:spcBef>
                <a:spcPts val="0"/>
              </a:spcBef>
              <a:buSzPct val="100000"/>
              <a:buFont typeface="Arial"/>
              <a:buNone/>
              <a:defRPr sz="3333"/>
            </a:lvl8pPr>
            <a:lvl9pPr lvl="8" indent="0" rtl="0">
              <a:spcBef>
                <a:spcPts val="0"/>
              </a:spcBef>
              <a:buSzPct val="100000"/>
              <a:buFont typeface="Arial"/>
              <a:buNone/>
              <a:defRPr sz="3333"/>
            </a:lvl9pPr>
          </a:lstStyle>
          <a:p>
            <a:endParaRPr/>
          </a:p>
        </p:txBody>
      </p:sp>
      <p:cxnSp>
        <p:nvCxnSpPr>
          <p:cNvPr id="91" name="Shape 91"/>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grpSp>
        <p:nvGrpSpPr>
          <p:cNvPr id="92" name="Shape 92"/>
          <p:cNvGrpSpPr/>
          <p:nvPr/>
        </p:nvGrpSpPr>
        <p:grpSpPr>
          <a:xfrm>
            <a:off x="383367" y="6479400"/>
            <a:ext cx="846552" cy="198288"/>
            <a:chOff x="1841475" y="2392725"/>
            <a:chExt cx="3928925" cy="920275"/>
          </a:xfrm>
        </p:grpSpPr>
        <p:sp>
          <p:nvSpPr>
            <p:cNvPr id="93" name="Shape 93"/>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4" name="Shape 94"/>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5" name="Shape 95"/>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6" name="Shape 96"/>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7" name="Shape 97"/>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8" name="Shape 98"/>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9" name="Shape 99"/>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100" name="Shape 100"/>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cxnSp>
        <p:nvCxnSpPr>
          <p:cNvPr id="101" name="Shape 101"/>
          <p:cNvCxnSpPr/>
          <p:nvPr/>
        </p:nvCxnSpPr>
        <p:spPr>
          <a:xfrm rot="10800000">
            <a:off x="394304" y="2842555"/>
            <a:ext cx="699600" cy="0"/>
          </a:xfrm>
          <a:prstGeom prst="straightConnector1">
            <a:avLst/>
          </a:prstGeom>
          <a:noFill/>
          <a:ln w="28575" cap="flat" cmpd="sng">
            <a:solidFill>
              <a:schemeClr val="dk1"/>
            </a:solidFill>
            <a:prstDash val="solid"/>
            <a:round/>
            <a:headEnd type="none" w="med" len="med"/>
            <a:tailEnd type="none" w="med" len="med"/>
          </a:ln>
        </p:spPr>
      </p:cxnSp>
      <p:sp>
        <p:nvSpPr>
          <p:cNvPr id="102" name="Shape 102"/>
          <p:cNvSpPr txBox="1">
            <a:spLocks noGrp="1"/>
          </p:cNvSpPr>
          <p:nvPr>
            <p:ph type="subTitle" idx="1"/>
          </p:nvPr>
        </p:nvSpPr>
        <p:spPr>
          <a:xfrm>
            <a:off x="257800" y="3032400"/>
            <a:ext cx="3668400" cy="1993600"/>
          </a:xfrm>
          <a:prstGeom prst="rect">
            <a:avLst/>
          </a:prstGeom>
          <a:noFill/>
          <a:ln>
            <a:noFill/>
          </a:ln>
        </p:spPr>
        <p:txBody>
          <a:bodyPr wrap="square" lIns="91425" tIns="91425" rIns="91425" bIns="91425" anchor="t" anchorCtr="0"/>
          <a:lstStyle>
            <a:lvl1pPr marL="0" marR="0" lvl="0" indent="0" algn="l" rtl="0">
              <a:lnSpc>
                <a:spcPct val="110000"/>
              </a:lnSpc>
              <a:spcBef>
                <a:spcPts val="0"/>
              </a:spcBef>
              <a:spcAft>
                <a:spcPts val="2000"/>
              </a:spcAft>
              <a:buClr>
                <a:srgbClr val="FFFFFF"/>
              </a:buClr>
              <a:buSzPct val="100000"/>
              <a:buFont typeface="Proxima Nova"/>
              <a:buNone/>
              <a:defRPr sz="1765"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5080900" y="732836"/>
            <a:ext cx="6729600" cy="5493600"/>
          </a:xfrm>
          <a:prstGeom prst="rect">
            <a:avLst/>
          </a:prstGeom>
          <a:noFill/>
          <a:ln>
            <a:noFill/>
          </a:ln>
        </p:spPr>
        <p:txBody>
          <a:bodyPr wrap="square" lIns="91425" tIns="91425" rIns="91425" bIns="91425" anchor="t" anchorCtr="0"/>
          <a:lstStyle>
            <a:lvl1pPr marL="0" marR="0" lvl="0"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1pPr>
            <a:lvl2pPr marL="0" marR="0" lvl="1"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2pPr>
            <a:lvl3pPr marL="0" marR="0" lvl="2"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3pPr>
            <a:lvl4pPr marL="0" marR="0" lvl="3"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4pPr>
            <a:lvl5pPr marL="0" marR="0" lvl="4"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5pPr>
            <a:lvl6pPr marL="0" marR="0" lvl="5"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6pPr>
            <a:lvl7pPr marL="0" marR="0" lvl="6"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7pPr>
            <a:lvl8pPr marL="0" marR="0" lvl="7"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8pPr>
            <a:lvl9pPr marL="0" marR="0" lvl="8" indent="136948"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9pPr>
          </a:lstStyle>
          <a:p>
            <a:endParaRPr/>
          </a:p>
        </p:txBody>
      </p:sp>
      <p:pic>
        <p:nvPicPr>
          <p:cNvPr id="104" name="Shape 104" descr="Microsoft-White-1.png"/>
          <p:cNvPicPr preferRelativeResize="0"/>
          <p:nvPr/>
        </p:nvPicPr>
        <p:blipFill rotWithShape="1">
          <a:blip r:embed="rId2">
            <a:alphaModFix/>
          </a:blip>
          <a:srcRect t="25329" b="15813"/>
          <a:stretch/>
        </p:blipFill>
        <p:spPr>
          <a:xfrm>
            <a:off x="1389769" y="6383755"/>
            <a:ext cx="1789981" cy="389013"/>
          </a:xfrm>
          <a:prstGeom prst="rect">
            <a:avLst/>
          </a:prstGeom>
          <a:noFill/>
          <a:ln>
            <a:noFill/>
          </a:ln>
        </p:spPr>
      </p:pic>
    </p:spTree>
    <p:extLst>
      <p:ext uri="{BB962C8B-B14F-4D97-AF65-F5344CB8AC3E}">
        <p14:creationId xmlns:p14="http://schemas.microsoft.com/office/powerpoint/2010/main" val="89789919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Content Page">
    <p:spTree>
      <p:nvGrpSpPr>
        <p:cNvPr id="1" name="Shape 312"/>
        <p:cNvGrpSpPr/>
        <p:nvPr/>
      </p:nvGrpSpPr>
      <p:grpSpPr>
        <a:xfrm>
          <a:off x="0" y="0"/>
          <a:ext cx="0" cy="0"/>
          <a:chOff x="0" y="0"/>
          <a:chExt cx="0" cy="0"/>
        </a:xfrm>
      </p:grpSpPr>
      <p:sp>
        <p:nvSpPr>
          <p:cNvPr id="313" name="Shape 313"/>
          <p:cNvSpPr/>
          <p:nvPr/>
        </p:nvSpPr>
        <p:spPr>
          <a:xfrm>
            <a:off x="0" y="0"/>
            <a:ext cx="12192000" cy="71998"/>
          </a:xfrm>
          <a:prstGeom prst="rect">
            <a:avLst/>
          </a:prstGeom>
          <a:solidFill>
            <a:srgbClr val="008774"/>
          </a:solidFill>
          <a:ln>
            <a:noFill/>
          </a:ln>
        </p:spPr>
        <p:txBody>
          <a:bodyPr wrap="square" lIns="121881" tIns="60928" rIns="121881" bIns="60928" anchor="ctr" anchorCtr="0">
            <a:noAutofit/>
          </a:bodyPr>
          <a:lstStyle/>
          <a:p>
            <a:pPr marL="0" marR="0" lvl="0" indent="-149398" algn="ctr" rtl="0">
              <a:spcBef>
                <a:spcPts val="0"/>
              </a:spcBef>
              <a:buClr>
                <a:srgbClr val="000000"/>
              </a:buClr>
              <a:buSzPct val="100000"/>
              <a:buFont typeface="Arial"/>
              <a:buNone/>
            </a:pPr>
            <a:endParaRPr sz="2353">
              <a:solidFill>
                <a:srgbClr val="FFFFFF"/>
              </a:solidFill>
              <a:latin typeface="Arial"/>
              <a:ea typeface="Arial"/>
              <a:cs typeface="Arial"/>
              <a:sym typeface="Arial"/>
            </a:endParaRPr>
          </a:p>
        </p:txBody>
      </p:sp>
      <p:pic>
        <p:nvPicPr>
          <p:cNvPr id="314" name="Shape 314"/>
          <p:cNvPicPr preferRelativeResize="0"/>
          <p:nvPr/>
        </p:nvPicPr>
        <p:blipFill rotWithShape="1">
          <a:blip r:embed="rId2">
            <a:alphaModFix/>
          </a:blip>
          <a:srcRect/>
          <a:stretch/>
        </p:blipFill>
        <p:spPr>
          <a:xfrm>
            <a:off x="11030372" y="6473435"/>
            <a:ext cx="975198" cy="228362"/>
          </a:xfrm>
          <a:prstGeom prst="rect">
            <a:avLst/>
          </a:prstGeom>
          <a:noFill/>
          <a:ln>
            <a:noFill/>
          </a:ln>
        </p:spPr>
      </p:pic>
      <p:sp>
        <p:nvSpPr>
          <p:cNvPr id="315" name="Shape 315"/>
          <p:cNvSpPr txBox="1">
            <a:spLocks noGrp="1"/>
          </p:cNvSpPr>
          <p:nvPr>
            <p:ph type="subTitle" idx="1"/>
          </p:nvPr>
        </p:nvSpPr>
        <p:spPr>
          <a:xfrm>
            <a:off x="487681" y="832934"/>
            <a:ext cx="11216640" cy="722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595959"/>
              </a:buClr>
              <a:buSzPct val="100000"/>
              <a:buFont typeface="Arial"/>
              <a:buNone/>
              <a:defRPr sz="2353" b="0" i="0" u="none" strike="noStrike" cap="none">
                <a:solidFill>
                  <a:srgbClr val="595959"/>
                </a:solidFill>
                <a:latin typeface="Arial"/>
                <a:ea typeface="Arial"/>
                <a:cs typeface="Arial"/>
                <a:sym typeface="Arial"/>
              </a:defRPr>
            </a:lvl1pPr>
            <a:lvl2pPr marL="609543" marR="0" lvl="1" indent="-11951"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1219085" marR="0" lvl="2" indent="-11453"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1828628" marR="0" lvl="3" indent="-10956"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2438171" marR="0" lvl="4" indent="-10457"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3047713" marR="0" lvl="5" indent="-996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3657256" marR="0" lvl="6" indent="-9462"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4266799" marR="0" lvl="7" indent="-8964"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4876342" marR="0" lvl="8" indent="-8465"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316" name="Shape 316"/>
          <p:cNvSpPr txBox="1">
            <a:spLocks noGrp="1"/>
          </p:cNvSpPr>
          <p:nvPr>
            <p:ph type="title"/>
          </p:nvPr>
        </p:nvSpPr>
        <p:spPr>
          <a:xfrm>
            <a:off x="487680" y="226067"/>
            <a:ext cx="11216640" cy="722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Arial"/>
              <a:buNone/>
              <a:defRPr sz="3725" b="1"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2353"/>
            </a:lvl2pPr>
            <a:lvl3pPr lvl="2" indent="0" rtl="0">
              <a:spcBef>
                <a:spcPts val="0"/>
              </a:spcBef>
              <a:buSzPct val="100000"/>
              <a:buFont typeface="Arial"/>
              <a:buNone/>
              <a:defRPr sz="2353"/>
            </a:lvl3pPr>
            <a:lvl4pPr lvl="3" indent="0" rtl="0">
              <a:spcBef>
                <a:spcPts val="0"/>
              </a:spcBef>
              <a:buSzPct val="100000"/>
              <a:buFont typeface="Arial"/>
              <a:buNone/>
              <a:defRPr sz="2353"/>
            </a:lvl4pPr>
            <a:lvl5pPr lvl="4" indent="0" rtl="0">
              <a:spcBef>
                <a:spcPts val="0"/>
              </a:spcBef>
              <a:buSzPct val="100000"/>
              <a:buFont typeface="Arial"/>
              <a:buNone/>
              <a:defRPr sz="2353"/>
            </a:lvl5pPr>
            <a:lvl6pPr lvl="5" indent="0" rtl="0">
              <a:spcBef>
                <a:spcPts val="0"/>
              </a:spcBef>
              <a:buSzPct val="100000"/>
              <a:buFont typeface="Arial"/>
              <a:buNone/>
              <a:defRPr sz="2353"/>
            </a:lvl6pPr>
            <a:lvl7pPr lvl="6" indent="0" rtl="0">
              <a:spcBef>
                <a:spcPts val="0"/>
              </a:spcBef>
              <a:buSzPct val="100000"/>
              <a:buFont typeface="Arial"/>
              <a:buNone/>
              <a:defRPr sz="2353"/>
            </a:lvl7pPr>
            <a:lvl8pPr lvl="7" indent="0" rtl="0">
              <a:spcBef>
                <a:spcPts val="0"/>
              </a:spcBef>
              <a:buSzPct val="100000"/>
              <a:buFont typeface="Arial"/>
              <a:buNone/>
              <a:defRPr sz="2353"/>
            </a:lvl8pPr>
            <a:lvl9pPr lvl="8" indent="0">
              <a:spcBef>
                <a:spcPts val="0"/>
              </a:spcBef>
              <a:buSzPct val="100000"/>
              <a:buFont typeface="Arial"/>
              <a:buNone/>
              <a:defRPr sz="2353"/>
            </a:lvl9pPr>
          </a:lstStyle>
          <a:p>
            <a:endParaRPr/>
          </a:p>
        </p:txBody>
      </p:sp>
      <p:sp>
        <p:nvSpPr>
          <p:cNvPr id="317" name="Shape 317"/>
          <p:cNvSpPr txBox="1">
            <a:spLocks noGrp="1"/>
          </p:cNvSpPr>
          <p:nvPr>
            <p:ph type="body" idx="2"/>
          </p:nvPr>
        </p:nvSpPr>
        <p:spPr>
          <a:xfrm>
            <a:off x="487680" y="1672166"/>
            <a:ext cx="11216641" cy="4580467"/>
          </a:xfrm>
          <a:prstGeom prst="rect">
            <a:avLst/>
          </a:prstGeom>
          <a:noFill/>
          <a:ln>
            <a:noFill/>
          </a:ln>
        </p:spPr>
        <p:txBody>
          <a:bodyPr wrap="square" lIns="91425" tIns="91425" rIns="91425" bIns="91425" anchor="t" anchorCtr="0"/>
          <a:lstStyle>
            <a:lvl1pPr marL="575679" marR="0" lvl="0" indent="28136" algn="l" rtl="0">
              <a:lnSpc>
                <a:spcPct val="100000"/>
              </a:lnSpc>
              <a:spcBef>
                <a:spcPts val="400"/>
              </a:spcBef>
              <a:spcAft>
                <a:spcPts val="0"/>
              </a:spcAft>
              <a:buClr>
                <a:srgbClr val="008674"/>
              </a:buClr>
              <a:buSzPct val="100000"/>
              <a:buFont typeface="Noto Sans Symbols"/>
              <a:buChar char="▪"/>
              <a:defRPr sz="3235" b="0" i="0" u="none" strike="noStrike" cap="none">
                <a:solidFill>
                  <a:srgbClr val="595959"/>
                </a:solidFill>
                <a:latin typeface="Arial"/>
                <a:ea typeface="Arial"/>
                <a:cs typeface="Arial"/>
                <a:sym typeface="Arial"/>
              </a:defRPr>
            </a:lvl1pPr>
            <a:lvl2pPr marL="1100563" marR="0" lvl="1" indent="51043" algn="l" rtl="0">
              <a:lnSpc>
                <a:spcPct val="100000"/>
              </a:lnSpc>
              <a:spcBef>
                <a:spcPts val="400"/>
              </a:spcBef>
              <a:spcAft>
                <a:spcPts val="0"/>
              </a:spcAft>
              <a:buClr>
                <a:srgbClr val="008674"/>
              </a:buClr>
              <a:buSzPct val="100000"/>
              <a:buFont typeface="Helvetica Neue"/>
              <a:buChar char="-"/>
              <a:defRPr sz="2647" b="0" i="0" u="none" strike="noStrike" cap="none">
                <a:solidFill>
                  <a:srgbClr val="595959"/>
                </a:solidFill>
                <a:latin typeface="Arial"/>
                <a:ea typeface="Arial"/>
                <a:cs typeface="Arial"/>
                <a:sym typeface="Arial"/>
              </a:defRPr>
            </a:lvl2pPr>
            <a:lvl3pPr marL="1540788" marR="0" lvl="2" indent="115037" algn="l" rtl="0">
              <a:lnSpc>
                <a:spcPct val="100000"/>
              </a:lnSpc>
              <a:spcBef>
                <a:spcPts val="400"/>
              </a:spcBef>
              <a:spcAft>
                <a:spcPts val="0"/>
              </a:spcAft>
              <a:buClr>
                <a:srgbClr val="008674"/>
              </a:buClr>
              <a:buSzPct val="100000"/>
              <a:buFont typeface="Arial"/>
              <a:buChar char="•"/>
              <a:defRPr sz="2157" b="0" i="0" u="none" strike="noStrike" cap="none">
                <a:solidFill>
                  <a:srgbClr val="595959"/>
                </a:solidFill>
                <a:latin typeface="Arial"/>
                <a:ea typeface="Arial"/>
                <a:cs typeface="Arial"/>
                <a:sym typeface="Arial"/>
              </a:defRPr>
            </a:lvl3pPr>
            <a:lvl4pPr marL="2209592" marR="0" lvl="3" indent="87398" algn="l" rtl="0">
              <a:lnSpc>
                <a:spcPct val="100000"/>
              </a:lnSpc>
              <a:spcBef>
                <a:spcPts val="400"/>
              </a:spcBef>
              <a:spcAft>
                <a:spcPts val="0"/>
              </a:spcAft>
              <a:buClr>
                <a:srgbClr val="008674"/>
              </a:buClr>
              <a:buSzPct val="100000"/>
              <a:buFont typeface="Helvetica Neue"/>
              <a:buChar char="-"/>
              <a:defRPr sz="1863" b="0" i="0" u="none" strike="noStrike" cap="none">
                <a:solidFill>
                  <a:srgbClr val="595959"/>
                </a:solidFill>
                <a:latin typeface="Arial"/>
                <a:ea typeface="Arial"/>
                <a:cs typeface="Arial"/>
                <a:sym typeface="Arial"/>
              </a:defRPr>
            </a:lvl4pPr>
            <a:lvl5pPr marL="2793737" marR="0" lvl="4" indent="63494" algn="l" rtl="0">
              <a:lnSpc>
                <a:spcPct val="100000"/>
              </a:lnSpc>
              <a:spcBef>
                <a:spcPts val="400"/>
              </a:spcBef>
              <a:spcAft>
                <a:spcPts val="0"/>
              </a:spcAft>
              <a:buClr>
                <a:srgbClr val="008674"/>
              </a:buClr>
              <a:buSzPct val="100000"/>
              <a:buFont typeface="Arial"/>
              <a:buChar char="•"/>
              <a:defRPr sz="1863" b="0" i="0" u="none" strike="noStrike" cap="none">
                <a:solidFill>
                  <a:srgbClr val="595959"/>
                </a:solidFill>
                <a:latin typeface="Arial"/>
                <a:ea typeface="Arial"/>
                <a:cs typeface="Arial"/>
                <a:sym typeface="Arial"/>
              </a:defRPr>
            </a:lvl5pPr>
            <a:lvl6pPr marL="3166236" marR="0" lvl="5" indent="114288"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3775778" marR="0" lvl="6" indent="114787"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4385321" marR="0" lvl="7" indent="115285"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4994864" marR="0" lvl="8" indent="115782"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8990862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7942" indent="0">
              <a:buNone/>
              <a:defRPr sz="1956"/>
            </a:lvl2pPr>
            <a:lvl3pPr marL="218879" indent="0">
              <a:buNone/>
              <a:defRPr sz="1956"/>
            </a:lvl3pPr>
            <a:lvl4pPr marL="465701" indent="0">
              <a:buNone/>
              <a:defRPr sz="1761"/>
            </a:lvl4pPr>
            <a:lvl5pPr marL="723388"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0550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2"/>
                    </a:gs>
                    <a:gs pos="39000">
                      <a:schemeClr val="tx2"/>
                    </a:gs>
                  </a:gsLst>
                  <a:lin ang="5400000" scaled="0"/>
                </a:gradFill>
              </a:defRPr>
            </a:lvl1pPr>
            <a:lvl2pPr marL="27942" indent="0">
              <a:buNone/>
              <a:defRPr sz="1956"/>
            </a:lvl2pPr>
            <a:lvl3pPr marL="218879" indent="0">
              <a:buNone/>
              <a:defRPr sz="1956"/>
            </a:lvl3pPr>
            <a:lvl4pPr marL="465701" indent="0">
              <a:buNone/>
              <a:defRPr sz="1761"/>
            </a:lvl4pPr>
            <a:lvl5pPr marL="723388"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21858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089725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994208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 y="1008"/>
            <a:ext cx="12191999" cy="6855984"/>
          </a:xfrm>
          <a:prstGeom prst="rect">
            <a:avLst/>
          </a:prstGeom>
        </p:spPr>
      </p:pic>
      <p:sp>
        <p:nvSpPr>
          <p:cNvPr id="12" name="Rectangle 11"/>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2966772"/>
            <a:ext cx="12192000" cy="3890220"/>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dirty="0"/>
          </a:p>
        </p:txBody>
      </p:sp>
      <p:sp>
        <p:nvSpPr>
          <p:cNvPr id="13"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6428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_Slide_blank">
    <p:spTree>
      <p:nvGrpSpPr>
        <p:cNvPr id="1" name=""/>
        <p:cNvGrpSpPr/>
        <p:nvPr/>
      </p:nvGrpSpPr>
      <p:grpSpPr>
        <a:xfrm>
          <a:off x="0" y="0"/>
          <a:ext cx="0" cy="0"/>
          <a:chOff x="0" y="0"/>
          <a:chExt cx="0" cy="0"/>
        </a:xfrm>
      </p:grpSpPr>
      <p:sp>
        <p:nvSpPr>
          <p:cNvPr id="3" name="Rectangle 2"/>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
        <p:nvSpPr>
          <p:cNvPr id="4"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chemeClr val="tx1"/>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5"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chemeClr val="tx1"/>
                </a:solidFill>
                <a:latin typeface="+mn-lt"/>
                <a:ea typeface="+mn-ea"/>
                <a:cs typeface="Bodoni Std Bold Italic"/>
              </a:defRPr>
            </a:lvl1pPr>
          </a:lstStyle>
          <a:p>
            <a:pPr lvl="0"/>
            <a:r>
              <a:rPr lang="en-US"/>
              <a:t>Subtitle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800335"/>
            <a:ext cx="2004978" cy="428284"/>
          </a:xfrm>
          <a:prstGeom prst="rect">
            <a:avLst/>
          </a:prstGeom>
        </p:spPr>
      </p:pic>
    </p:spTree>
    <p:extLst>
      <p:ext uri="{BB962C8B-B14F-4D97-AF65-F5344CB8AC3E}">
        <p14:creationId xmlns:p14="http://schemas.microsoft.com/office/powerpoint/2010/main" val="33477014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089904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_Slide_blank_dark">
    <p:bg>
      <p:bgRef idx="1001">
        <a:schemeClr val="bg2"/>
      </p:bgRef>
    </p:bg>
    <p:spTree>
      <p:nvGrpSpPr>
        <p:cNvPr id="1" name=""/>
        <p:cNvGrpSpPr/>
        <p:nvPr/>
      </p:nvGrpSpPr>
      <p:grpSpPr>
        <a:xfrm>
          <a:off x="0" y="0"/>
          <a:ext cx="0" cy="0"/>
          <a:chOff x="0" y="0"/>
          <a:chExt cx="0" cy="0"/>
        </a:xfrm>
      </p:grpSpPr>
      <p:sp>
        <p:nvSpPr>
          <p:cNvPr id="12" name="Rectangle 11"/>
          <p:cNvSpPr/>
          <p:nvPr/>
        </p:nvSpPr>
        <p:spPr bwMode="auto">
          <a:xfrm>
            <a:off x="263888"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auto">
          <a:xfrm>
            <a:off x="257354" y="4576557"/>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6"/>
            <a:ext cx="8354964" cy="476135"/>
          </a:xfrm>
          <a:prstGeom prst="rect">
            <a:avLst/>
          </a:prstGeo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3279485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6046" rtl="0" eaLnBrk="1" latinLnBrk="0" hangingPunct="1">
              <a:spcBef>
                <a:spcPct val="0"/>
              </a:spcBef>
              <a:buNone/>
              <a:defRPr lang="en-US" sz="400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44192743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8" y="1406527"/>
            <a:ext cx="11655425" cy="3171825"/>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847302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6046" rtl="0" eaLnBrk="1" latinLnBrk="0" hangingPunct="1">
              <a:spcBef>
                <a:spcPct val="0"/>
              </a:spcBef>
              <a:buNone/>
              <a:defRPr lang="en-US" sz="400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Content Placeholder 3"/>
          <p:cNvSpPr>
            <a:spLocks noGrp="1"/>
          </p:cNvSpPr>
          <p:nvPr>
            <p:ph sz="quarter" idx="10"/>
          </p:nvPr>
        </p:nvSpPr>
        <p:spPr>
          <a:xfrm>
            <a:off x="269658" y="1891841"/>
            <a:ext cx="11655425" cy="1868204"/>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1"/>
          </p:nvPr>
        </p:nvSpPr>
        <p:spPr>
          <a:xfrm>
            <a:off x="269243" y="1101276"/>
            <a:ext cx="11655425" cy="447675"/>
          </a:xfrm>
          <a:prstGeom prst="rect">
            <a:avLst/>
          </a:prstGeom>
        </p:spPr>
        <p:txBody>
          <a:bodyPr/>
          <a:lstStyle>
            <a:lvl1pPr marL="0" indent="0">
              <a:buNone/>
              <a:defRPr sz="2000" b="0">
                <a:solidFill>
                  <a:schemeClr val="accent1"/>
                </a:solidFill>
                <a:latin typeface="+mn-lt"/>
              </a:defRPr>
            </a:lvl1pPr>
            <a:lvl2pPr marL="336080" indent="0">
              <a:buNone/>
              <a:defRPr/>
            </a:lvl2pPr>
          </a:lstStyle>
          <a:p>
            <a:pPr lvl="0"/>
            <a:r>
              <a:rPr lang="en-US"/>
              <a:t>Edit Master text styles</a:t>
            </a:r>
          </a:p>
        </p:txBody>
      </p:sp>
    </p:spTree>
    <p:extLst>
      <p:ext uri="{BB962C8B-B14F-4D97-AF65-F5344CB8AC3E}">
        <p14:creationId xmlns:p14="http://schemas.microsoft.com/office/powerpoint/2010/main" val="134912673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99665"/>
          </a:xfrm>
        </p:spPr>
        <p:txBody>
          <a:bodyPr/>
          <a:lstStyle>
            <a:lvl1pPr marL="0" algn="l" defTabSz="896046"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7679539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_Content_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69878" y="1304926"/>
            <a:ext cx="11655425" cy="4552950"/>
          </a:xfrm>
          <a:prstGeom prst="rect">
            <a:avLst/>
          </a:prstGeom>
        </p:spPr>
        <p:txBody>
          <a:bodyPr/>
          <a:lstStyle>
            <a:lvl1pPr>
              <a:defRPr sz="36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354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6046" rtl="0" eaLnBrk="1" latinLnBrk="0" hangingPunct="1">
              <a:spcBef>
                <a:spcPct val="0"/>
              </a:spcBef>
              <a:buNone/>
              <a:defRPr lang="en-US" sz="400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70003" y="1101275"/>
            <a:ext cx="11655078" cy="345450"/>
          </a:xfrm>
          <a:prstGeom prst="rect">
            <a:avLst/>
          </a:prstGeom>
        </p:spPr>
        <p:txBody>
          <a:bodyPr tIns="0" bIns="0"/>
          <a:lstStyle>
            <a:lvl1pPr marL="0" indent="0">
              <a:buNone/>
              <a:defRPr lang="en-US" sz="2000" kern="1200" spc="-29" baseline="0" dirty="0">
                <a:solidFill>
                  <a:srgbClr val="ED6722"/>
                </a:solidFill>
                <a:latin typeface="+mn-lt"/>
                <a:ea typeface="+mn-ea"/>
                <a:cs typeface="Bodoni Std Bold Italic"/>
              </a:defRPr>
            </a:lvl1pPr>
            <a:lvl2pPr marL="0" indent="0">
              <a:buNone/>
              <a:defRPr/>
            </a:lvl2pPr>
          </a:lstStyle>
          <a:p>
            <a:pPr marL="0" lvl="0" algn="l" defTabSz="896214" rtl="0" eaLnBrk="1" latinLnBrk="0" hangingPunct="1"/>
            <a:r>
              <a:rPr lang="en-US"/>
              <a:t>Edit Master text styles</a:t>
            </a:r>
          </a:p>
        </p:txBody>
      </p:sp>
      <p:sp>
        <p:nvSpPr>
          <p:cNvPr id="4" name="Content Placeholder 3"/>
          <p:cNvSpPr>
            <a:spLocks noGrp="1"/>
          </p:cNvSpPr>
          <p:nvPr>
            <p:ph sz="quarter" idx="11"/>
          </p:nvPr>
        </p:nvSpPr>
        <p:spPr>
          <a:xfrm>
            <a:off x="269878" y="1601788"/>
            <a:ext cx="11655425" cy="4716462"/>
          </a:xfrm>
          <a:prstGeom prst="rect">
            <a:avLst/>
          </a:prstGeom>
        </p:spPr>
        <p:txBody>
          <a:bodyPr/>
          <a:lstStyle>
            <a:lvl1pPr>
              <a:defRPr sz="3600">
                <a:solidFill>
                  <a:schemeClr val="bg2"/>
                </a:solidFill>
                <a:latin typeface="+mn-lt"/>
              </a:defRPr>
            </a:lvl1pPr>
            <a:lvl2pPr>
              <a:defRPr sz="2000">
                <a:solidFill>
                  <a:schemeClr val="bg2"/>
                </a:solidFill>
                <a:latin typeface="+mn-lt"/>
              </a:defRPr>
            </a:lvl2pPr>
            <a:lvl3pPr>
              <a:defRPr sz="1800">
                <a:solidFill>
                  <a:schemeClr val="bg2"/>
                </a:solidFill>
                <a:latin typeface="+mn-lt"/>
              </a:defRPr>
            </a:lvl3pPr>
            <a:lvl4pPr>
              <a:defRPr sz="1600">
                <a:solidFill>
                  <a:schemeClr val="bg2"/>
                </a:solidFill>
                <a:latin typeface="+mn-lt"/>
              </a:defRPr>
            </a:lvl4pPr>
            <a:lvl5pPr>
              <a:defRPr sz="1600">
                <a:solidFill>
                  <a:schemeClr val="bg2"/>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76934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8868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75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420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81761372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3" y="6170061"/>
            <a:ext cx="11623331" cy="39519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4746133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3" y="6170061"/>
            <a:ext cx="11623331" cy="39519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solidFill>
                  <a:schemeClr val="tx1">
                    <a:lumMod val="25000"/>
                    <a:lumOff val="75000"/>
                  </a:schemeClr>
                </a:solidFill>
                <a:cs typeface="Segoe UI" pitchFamily="34" charset="0"/>
              </a:rPr>
              <a:t>©</a:t>
            </a:r>
            <a:r>
              <a:rPr lang="en-US" sz="686" baseline="0" dirty="0">
                <a:solidFill>
                  <a:schemeClr val="tx1">
                    <a:lumMod val="25000"/>
                    <a:lumOff val="75000"/>
                  </a:schemeClr>
                </a:solidFill>
                <a:cs typeface="Segoe UI" pitchFamily="34" charset="0"/>
              </a:rPr>
              <a:t> Copyright</a:t>
            </a:r>
            <a:r>
              <a:rPr lang="en-US" sz="686" dirty="0">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p:nvPicPr>
        <p:blipFill>
          <a:blip r:embed="rId2"/>
          <a:stretch>
            <a:fillRect/>
          </a:stretch>
        </p:blipFill>
        <p:spPr>
          <a:xfrm>
            <a:off x="12664" y="2679589"/>
            <a:ext cx="4074608" cy="1498825"/>
          </a:xfrm>
          <a:prstGeom prst="rect">
            <a:avLst/>
          </a:prstGeom>
        </p:spPr>
      </p:pic>
    </p:spTree>
    <p:extLst>
      <p:ext uri="{BB962C8B-B14F-4D97-AF65-F5344CB8AC3E}">
        <p14:creationId xmlns:p14="http://schemas.microsoft.com/office/powerpoint/2010/main" val="226837592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273753"/>
            <a:ext cx="11653523" cy="2055306"/>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74780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6597-D568-4582-A8F3-CFC90106E98E}"/>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58712B4-E65F-4157-B3DE-3EB0165E9767}"/>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F0AA22-5816-42BA-9BA0-CD958AE9BABE}"/>
              </a:ext>
            </a:extLst>
          </p:cNvPr>
          <p:cNvSpPr>
            <a:spLocks noGrp="1"/>
          </p:cNvSpPr>
          <p:nvPr>
            <p:ph type="dt" sz="half" idx="10"/>
          </p:nvPr>
        </p:nvSpPr>
        <p:spPr/>
        <p:txBody>
          <a:bodyPr/>
          <a:lstStyle/>
          <a:p>
            <a:fld id="{B945E651-429C-4261-8579-140E7B321FBE}" type="datetimeFigureOut">
              <a:rPr lang="en-US" smtClean="0"/>
              <a:t>2/27/2019</a:t>
            </a:fld>
            <a:endParaRPr lang="en-US"/>
          </a:p>
        </p:txBody>
      </p:sp>
      <p:sp>
        <p:nvSpPr>
          <p:cNvPr id="5" name="Footer Placeholder 4">
            <a:extLst>
              <a:ext uri="{FF2B5EF4-FFF2-40B4-BE49-F238E27FC236}">
                <a16:creationId xmlns:a16="http://schemas.microsoft.com/office/drawing/2014/main" id="{7F49B6CE-D81F-465A-96D8-916BCF643C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57956-878E-4550-BAAA-BBC37800AF17}"/>
              </a:ext>
            </a:extLst>
          </p:cNvPr>
          <p:cNvSpPr>
            <a:spLocks noGrp="1"/>
          </p:cNvSpPr>
          <p:nvPr>
            <p:ph type="sldNum" sz="quarter" idx="12"/>
          </p:nvPr>
        </p:nvSpPr>
        <p:spPr/>
        <p:txBody>
          <a:bodyPr/>
          <a:lstStyle/>
          <a:p>
            <a:fld id="{AEFB1B05-DDDB-4A7E-9697-CCC46B6D22C4}" type="slidenum">
              <a:rPr lang="en-US" smtClean="0"/>
              <a:t>‹#›</a:t>
            </a:fld>
            <a:endParaRPr lang="en-US"/>
          </a:p>
        </p:txBody>
      </p:sp>
    </p:spTree>
    <p:extLst>
      <p:ext uri="{BB962C8B-B14F-4D97-AF65-F5344CB8AC3E}">
        <p14:creationId xmlns:p14="http://schemas.microsoft.com/office/powerpoint/2010/main" val="159165708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cSld name="A – Blank">
    <p:spTree>
      <p:nvGrpSpPr>
        <p:cNvPr id="1" name="Shape 87"/>
        <p:cNvGrpSpPr/>
        <p:nvPr/>
      </p:nvGrpSpPr>
      <p:grpSpPr>
        <a:xfrm>
          <a:off x="0" y="0"/>
          <a:ext cx="0" cy="0"/>
          <a:chOff x="0" y="0"/>
          <a:chExt cx="0" cy="0"/>
        </a:xfrm>
      </p:grpSpPr>
    </p:spTree>
    <p:extLst>
      <p:ext uri="{BB962C8B-B14F-4D97-AF65-F5344CB8AC3E}">
        <p14:creationId xmlns:p14="http://schemas.microsoft.com/office/powerpoint/2010/main" val="332675332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2 – Intro">
    <p:spTree>
      <p:nvGrpSpPr>
        <p:cNvPr id="1" name="Shape 88"/>
        <p:cNvGrpSpPr/>
        <p:nvPr/>
      </p:nvGrpSpPr>
      <p:grpSpPr>
        <a:xfrm>
          <a:off x="0" y="0"/>
          <a:ext cx="0" cy="0"/>
          <a:chOff x="0" y="0"/>
          <a:chExt cx="0" cy="0"/>
        </a:xfrm>
      </p:grpSpPr>
      <p:sp>
        <p:nvSpPr>
          <p:cNvPr id="89" name="Shape 89"/>
          <p:cNvSpPr/>
          <p:nvPr/>
        </p:nvSpPr>
        <p:spPr>
          <a:xfrm>
            <a:off x="4" y="0"/>
            <a:ext cx="4088000" cy="6858000"/>
          </a:xfrm>
          <a:prstGeom prst="rect">
            <a:avLst/>
          </a:prstGeom>
          <a:solidFill>
            <a:schemeClr val="lt2"/>
          </a:solidFill>
          <a:ln>
            <a:noFill/>
          </a:ln>
        </p:spPr>
        <p:txBody>
          <a:bodyPr wrap="square" lIns="121227" tIns="121227" rIns="121227" bIns="121227" anchor="ctr" anchorCtr="0">
            <a:noAutofit/>
          </a:bodyPr>
          <a:lstStyle/>
          <a:p>
            <a:pPr marL="0" marR="0" lvl="0" indent="-118251" algn="l" rtl="0">
              <a:spcBef>
                <a:spcPts val="0"/>
              </a:spcBef>
              <a:buClr>
                <a:srgbClr val="000000"/>
              </a:buClr>
              <a:buSzPct val="100000"/>
              <a:buFont typeface="Arial"/>
              <a:buNone/>
            </a:pPr>
            <a:endParaRPr sz="1863">
              <a:solidFill>
                <a:schemeClr val="dk1"/>
              </a:solidFill>
              <a:latin typeface="Arial"/>
              <a:ea typeface="Arial"/>
              <a:cs typeface="Arial"/>
              <a:sym typeface="Arial"/>
            </a:endParaRPr>
          </a:p>
        </p:txBody>
      </p:sp>
      <p:sp>
        <p:nvSpPr>
          <p:cNvPr id="90" name="Shape 90"/>
          <p:cNvSpPr txBox="1">
            <a:spLocks noGrp="1"/>
          </p:cNvSpPr>
          <p:nvPr>
            <p:ph type="title"/>
          </p:nvPr>
        </p:nvSpPr>
        <p:spPr>
          <a:xfrm>
            <a:off x="257800" y="732833"/>
            <a:ext cx="3668400" cy="1965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SzPct val="100000"/>
              <a:buFont typeface="Proxima Nova"/>
              <a:buNone/>
              <a:defRPr sz="3332" b="1" i="0" u="none" strike="noStrike" cap="none">
                <a:solidFill>
                  <a:schemeClr val="dk1"/>
                </a:solidFill>
                <a:latin typeface="Proxima Nova"/>
                <a:ea typeface="Proxima Nova"/>
                <a:cs typeface="Proxima Nova"/>
                <a:sym typeface="Proxima Nova"/>
              </a:defRPr>
            </a:lvl1pPr>
            <a:lvl2pPr lvl="1" indent="0" rtl="0">
              <a:spcBef>
                <a:spcPts val="0"/>
              </a:spcBef>
              <a:buSzPct val="100000"/>
              <a:buFont typeface="Arial"/>
              <a:buNone/>
              <a:defRPr sz="3332"/>
            </a:lvl2pPr>
            <a:lvl3pPr lvl="2" indent="0" rtl="0">
              <a:spcBef>
                <a:spcPts val="0"/>
              </a:spcBef>
              <a:buSzPct val="100000"/>
              <a:buFont typeface="Arial"/>
              <a:buNone/>
              <a:defRPr sz="3332"/>
            </a:lvl3pPr>
            <a:lvl4pPr lvl="3" indent="0" rtl="0">
              <a:spcBef>
                <a:spcPts val="0"/>
              </a:spcBef>
              <a:buSzPct val="100000"/>
              <a:buFont typeface="Arial"/>
              <a:buNone/>
              <a:defRPr sz="3332"/>
            </a:lvl4pPr>
            <a:lvl5pPr lvl="4" indent="0" rtl="0">
              <a:spcBef>
                <a:spcPts val="0"/>
              </a:spcBef>
              <a:buSzPct val="100000"/>
              <a:buFont typeface="Arial"/>
              <a:buNone/>
              <a:defRPr sz="3332"/>
            </a:lvl5pPr>
            <a:lvl6pPr lvl="5" indent="0" rtl="0">
              <a:spcBef>
                <a:spcPts val="0"/>
              </a:spcBef>
              <a:buSzPct val="100000"/>
              <a:buFont typeface="Arial"/>
              <a:buNone/>
              <a:defRPr sz="3332"/>
            </a:lvl6pPr>
            <a:lvl7pPr lvl="6" indent="0" rtl="0">
              <a:spcBef>
                <a:spcPts val="0"/>
              </a:spcBef>
              <a:buSzPct val="100000"/>
              <a:buFont typeface="Arial"/>
              <a:buNone/>
              <a:defRPr sz="3332"/>
            </a:lvl7pPr>
            <a:lvl8pPr lvl="7" indent="0" rtl="0">
              <a:spcBef>
                <a:spcPts val="0"/>
              </a:spcBef>
              <a:buSzPct val="100000"/>
              <a:buFont typeface="Arial"/>
              <a:buNone/>
              <a:defRPr sz="3332"/>
            </a:lvl8pPr>
            <a:lvl9pPr lvl="8" indent="0" rtl="0">
              <a:spcBef>
                <a:spcPts val="0"/>
              </a:spcBef>
              <a:buSzPct val="100000"/>
              <a:buFont typeface="Arial"/>
              <a:buNone/>
              <a:defRPr sz="3332"/>
            </a:lvl9pPr>
          </a:lstStyle>
          <a:p>
            <a:endParaRPr/>
          </a:p>
        </p:txBody>
      </p:sp>
      <p:cxnSp>
        <p:nvCxnSpPr>
          <p:cNvPr id="91" name="Shape 91"/>
          <p:cNvCxnSpPr/>
          <p:nvPr/>
        </p:nvCxnSpPr>
        <p:spPr>
          <a:xfrm>
            <a:off x="4088007" y="-286028"/>
            <a:ext cx="0" cy="159600"/>
          </a:xfrm>
          <a:prstGeom prst="straightConnector1">
            <a:avLst/>
          </a:prstGeom>
          <a:noFill/>
          <a:ln w="9525" cap="flat" cmpd="sng">
            <a:solidFill>
              <a:srgbClr val="FFFFFF"/>
            </a:solidFill>
            <a:prstDash val="solid"/>
            <a:round/>
            <a:headEnd type="none" w="med" len="med"/>
            <a:tailEnd type="none" w="med" len="med"/>
          </a:ln>
        </p:spPr>
      </p:cxnSp>
      <p:grpSp>
        <p:nvGrpSpPr>
          <p:cNvPr id="92" name="Shape 92"/>
          <p:cNvGrpSpPr/>
          <p:nvPr/>
        </p:nvGrpSpPr>
        <p:grpSpPr>
          <a:xfrm>
            <a:off x="383367" y="6479400"/>
            <a:ext cx="846552" cy="198288"/>
            <a:chOff x="1841475" y="2392725"/>
            <a:chExt cx="3928925" cy="920275"/>
          </a:xfrm>
        </p:grpSpPr>
        <p:sp>
          <p:nvSpPr>
            <p:cNvPr id="93" name="Shape 93"/>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4" name="Shape 94"/>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5" name="Shape 95"/>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6" name="Shape 96"/>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7" name="Shape 97"/>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8" name="Shape 98"/>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99" name="Shape 99"/>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sp>
          <p:nvSpPr>
            <p:cNvPr id="100" name="Shape 100"/>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wrap="square" lIns="91425" tIns="91425" rIns="91425" bIns="91425" anchor="ctr" anchorCtr="0">
              <a:noAutofit/>
            </a:bodyPr>
            <a:lstStyle/>
            <a:p>
              <a:pPr marL="0" marR="0" lvl="0" indent="0" algn="l" rtl="0">
                <a:spcBef>
                  <a:spcPts val="0"/>
                </a:spcBef>
                <a:buSzPct val="25000"/>
                <a:buNone/>
              </a:pPr>
              <a:endParaRPr sz="1863">
                <a:solidFill>
                  <a:schemeClr val="dk1"/>
                </a:solidFill>
                <a:latin typeface="Arial"/>
                <a:ea typeface="Arial"/>
                <a:cs typeface="Arial"/>
                <a:sym typeface="Arial"/>
              </a:endParaRPr>
            </a:p>
          </p:txBody>
        </p:sp>
      </p:grpSp>
      <p:cxnSp>
        <p:nvCxnSpPr>
          <p:cNvPr id="101" name="Shape 101"/>
          <p:cNvCxnSpPr/>
          <p:nvPr/>
        </p:nvCxnSpPr>
        <p:spPr>
          <a:xfrm rot="10800000">
            <a:off x="394304" y="2842555"/>
            <a:ext cx="699600" cy="0"/>
          </a:xfrm>
          <a:prstGeom prst="straightConnector1">
            <a:avLst/>
          </a:prstGeom>
          <a:noFill/>
          <a:ln w="28575" cap="flat" cmpd="sng">
            <a:solidFill>
              <a:schemeClr val="dk1"/>
            </a:solidFill>
            <a:prstDash val="solid"/>
            <a:round/>
            <a:headEnd type="none" w="med" len="med"/>
            <a:tailEnd type="none" w="med" len="med"/>
          </a:ln>
        </p:spPr>
      </p:cxnSp>
      <p:sp>
        <p:nvSpPr>
          <p:cNvPr id="102" name="Shape 102"/>
          <p:cNvSpPr txBox="1">
            <a:spLocks noGrp="1"/>
          </p:cNvSpPr>
          <p:nvPr>
            <p:ph type="subTitle" idx="1"/>
          </p:nvPr>
        </p:nvSpPr>
        <p:spPr>
          <a:xfrm>
            <a:off x="257800" y="3032400"/>
            <a:ext cx="3668400" cy="1993600"/>
          </a:xfrm>
          <a:prstGeom prst="rect">
            <a:avLst/>
          </a:prstGeom>
          <a:noFill/>
          <a:ln>
            <a:noFill/>
          </a:ln>
        </p:spPr>
        <p:txBody>
          <a:bodyPr wrap="square" lIns="91425" tIns="91425" rIns="91425" bIns="91425" anchor="t" anchorCtr="0"/>
          <a:lstStyle>
            <a:lvl1pPr marL="0" marR="0" lvl="0" indent="0" algn="l" rtl="0">
              <a:lnSpc>
                <a:spcPct val="110000"/>
              </a:lnSpc>
              <a:spcBef>
                <a:spcPts val="0"/>
              </a:spcBef>
              <a:spcAft>
                <a:spcPts val="2000"/>
              </a:spcAft>
              <a:buClr>
                <a:srgbClr val="FFFFFF"/>
              </a:buClr>
              <a:buSzPct val="100000"/>
              <a:buFont typeface="Proxima Nova"/>
              <a:buNone/>
              <a:defRPr sz="1765" b="0" i="0" u="none" strike="noStrike" cap="none">
                <a:solidFill>
                  <a:srgbClr val="FFFFFF"/>
                </a:solidFill>
                <a:latin typeface="Proxima Nova"/>
                <a:ea typeface="Proxima Nova"/>
                <a:cs typeface="Proxima Nova"/>
                <a:sym typeface="Proxima Nova"/>
              </a:defRPr>
            </a:lvl1pPr>
            <a:lvl2pPr marL="0" marR="0" lvl="1"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103" name="Shape 103"/>
          <p:cNvSpPr txBox="1">
            <a:spLocks noGrp="1"/>
          </p:cNvSpPr>
          <p:nvPr>
            <p:ph type="body" idx="2"/>
          </p:nvPr>
        </p:nvSpPr>
        <p:spPr>
          <a:xfrm>
            <a:off x="5080900" y="732836"/>
            <a:ext cx="6729600" cy="5493600"/>
          </a:xfrm>
          <a:prstGeom prst="rect">
            <a:avLst/>
          </a:prstGeom>
          <a:noFill/>
          <a:ln>
            <a:noFill/>
          </a:ln>
        </p:spPr>
        <p:txBody>
          <a:bodyPr wrap="square" lIns="91425" tIns="91425" rIns="91425" bIns="91425" anchor="t" anchorCtr="0"/>
          <a:lstStyle>
            <a:lvl1pPr marL="0" marR="0" lvl="0"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1pPr>
            <a:lvl2pPr marL="0" marR="0" lvl="1"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2pPr>
            <a:lvl3pPr marL="0" marR="0" lvl="2"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3pPr>
            <a:lvl4pPr marL="0" marR="0" lvl="3"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4pPr>
            <a:lvl5pPr marL="0" marR="0" lvl="4"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5pPr>
            <a:lvl6pPr marL="0" marR="0" lvl="5"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6pPr>
            <a:lvl7pPr marL="0" marR="0" lvl="6"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7pPr>
            <a:lvl8pPr marL="0" marR="0" lvl="7"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8pPr>
            <a:lvl9pPr marL="0" marR="0" lvl="8" indent="136921" algn="l" rtl="0">
              <a:lnSpc>
                <a:spcPct val="110000"/>
              </a:lnSpc>
              <a:spcBef>
                <a:spcPts val="0"/>
              </a:spcBef>
              <a:spcAft>
                <a:spcPts val="2662"/>
              </a:spcAft>
              <a:buClr>
                <a:schemeClr val="dk1"/>
              </a:buClr>
              <a:buSzPct val="100000"/>
              <a:buFont typeface="Proxima Nova"/>
              <a:buChar char="■"/>
              <a:defRPr sz="2157" b="0" i="0" u="none" strike="noStrike" cap="none">
                <a:solidFill>
                  <a:schemeClr val="dk1"/>
                </a:solidFill>
                <a:latin typeface="Proxima Nova"/>
                <a:ea typeface="Proxima Nova"/>
                <a:cs typeface="Proxima Nova"/>
                <a:sym typeface="Proxima Nova"/>
              </a:defRPr>
            </a:lvl9pPr>
          </a:lstStyle>
          <a:p>
            <a:endParaRPr/>
          </a:p>
        </p:txBody>
      </p:sp>
      <p:pic>
        <p:nvPicPr>
          <p:cNvPr id="104" name="Shape 104" descr="Microsoft-White-1.png"/>
          <p:cNvPicPr preferRelativeResize="0"/>
          <p:nvPr/>
        </p:nvPicPr>
        <p:blipFill rotWithShape="1">
          <a:blip r:embed="rId2">
            <a:alphaModFix/>
          </a:blip>
          <a:srcRect t="25329" b="15813"/>
          <a:stretch/>
        </p:blipFill>
        <p:spPr>
          <a:xfrm>
            <a:off x="1389769" y="6383756"/>
            <a:ext cx="1789981" cy="389013"/>
          </a:xfrm>
          <a:prstGeom prst="rect">
            <a:avLst/>
          </a:prstGeom>
          <a:noFill/>
          <a:ln>
            <a:noFill/>
          </a:ln>
        </p:spPr>
      </p:pic>
    </p:spTree>
    <p:extLst>
      <p:ext uri="{BB962C8B-B14F-4D97-AF65-F5344CB8AC3E}">
        <p14:creationId xmlns:p14="http://schemas.microsoft.com/office/powerpoint/2010/main" val="62824591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Content Page">
    <p:spTree>
      <p:nvGrpSpPr>
        <p:cNvPr id="1" name="Shape 312"/>
        <p:cNvGrpSpPr/>
        <p:nvPr/>
      </p:nvGrpSpPr>
      <p:grpSpPr>
        <a:xfrm>
          <a:off x="0" y="0"/>
          <a:ext cx="0" cy="0"/>
          <a:chOff x="0" y="0"/>
          <a:chExt cx="0" cy="0"/>
        </a:xfrm>
      </p:grpSpPr>
      <p:sp>
        <p:nvSpPr>
          <p:cNvPr id="313" name="Shape 313"/>
          <p:cNvSpPr/>
          <p:nvPr/>
        </p:nvSpPr>
        <p:spPr>
          <a:xfrm>
            <a:off x="0" y="0"/>
            <a:ext cx="12192000" cy="71998"/>
          </a:xfrm>
          <a:prstGeom prst="rect">
            <a:avLst/>
          </a:prstGeom>
          <a:solidFill>
            <a:srgbClr val="008774"/>
          </a:solidFill>
          <a:ln>
            <a:noFill/>
          </a:ln>
        </p:spPr>
        <p:txBody>
          <a:bodyPr wrap="square" lIns="121863" tIns="60919" rIns="121863" bIns="60919" anchor="ctr" anchorCtr="0">
            <a:noAutofit/>
          </a:bodyPr>
          <a:lstStyle/>
          <a:p>
            <a:pPr marL="0" marR="0" lvl="0" indent="-149369" algn="ctr" rtl="0">
              <a:spcBef>
                <a:spcPts val="0"/>
              </a:spcBef>
              <a:buClr>
                <a:srgbClr val="000000"/>
              </a:buClr>
              <a:buSzPct val="100000"/>
              <a:buFont typeface="Arial"/>
              <a:buNone/>
            </a:pPr>
            <a:endParaRPr sz="2353">
              <a:solidFill>
                <a:srgbClr val="FFFFFF"/>
              </a:solidFill>
              <a:latin typeface="Arial"/>
              <a:ea typeface="Arial"/>
              <a:cs typeface="Arial"/>
              <a:sym typeface="Arial"/>
            </a:endParaRPr>
          </a:p>
        </p:txBody>
      </p:sp>
      <p:pic>
        <p:nvPicPr>
          <p:cNvPr id="314" name="Shape 314"/>
          <p:cNvPicPr preferRelativeResize="0"/>
          <p:nvPr/>
        </p:nvPicPr>
        <p:blipFill rotWithShape="1">
          <a:blip r:embed="rId2">
            <a:alphaModFix/>
          </a:blip>
          <a:srcRect/>
          <a:stretch/>
        </p:blipFill>
        <p:spPr>
          <a:xfrm>
            <a:off x="11030373" y="6473435"/>
            <a:ext cx="975198" cy="228362"/>
          </a:xfrm>
          <a:prstGeom prst="rect">
            <a:avLst/>
          </a:prstGeom>
          <a:noFill/>
          <a:ln>
            <a:noFill/>
          </a:ln>
        </p:spPr>
      </p:pic>
      <p:sp>
        <p:nvSpPr>
          <p:cNvPr id="315" name="Shape 315"/>
          <p:cNvSpPr txBox="1">
            <a:spLocks noGrp="1"/>
          </p:cNvSpPr>
          <p:nvPr>
            <p:ph type="subTitle" idx="1"/>
          </p:nvPr>
        </p:nvSpPr>
        <p:spPr>
          <a:xfrm>
            <a:off x="487681" y="832935"/>
            <a:ext cx="11216640" cy="7228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595959"/>
              </a:buClr>
              <a:buSzPct val="100000"/>
              <a:buFont typeface="Arial"/>
              <a:buNone/>
              <a:defRPr sz="2353" b="0" i="0" u="none" strike="noStrike" cap="none">
                <a:solidFill>
                  <a:srgbClr val="595959"/>
                </a:solidFill>
                <a:latin typeface="Arial"/>
                <a:ea typeface="Arial"/>
                <a:cs typeface="Arial"/>
                <a:sym typeface="Arial"/>
              </a:defRPr>
            </a:lvl1pPr>
            <a:lvl2pPr marL="609426" marR="0" lvl="1" indent="-11949"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2pPr>
            <a:lvl3pPr marL="1218851" marR="0" lvl="2" indent="-11451"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3pPr>
            <a:lvl4pPr marL="1828277" marR="0" lvl="3" indent="-10954"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4pPr>
            <a:lvl5pPr marL="2437703" marR="0" lvl="4" indent="-10455"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5pPr>
            <a:lvl6pPr marL="3047127" marR="0" lvl="5" indent="-9958"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6pPr>
            <a:lvl7pPr marL="3656553" marR="0" lvl="6" indent="-9460"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7pPr>
            <a:lvl8pPr marL="4265979" marR="0" lvl="7" indent="-8962"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8pPr>
            <a:lvl9pPr marL="4875405" marR="0" lvl="8" indent="-8463" algn="l" rtl="0">
              <a:lnSpc>
                <a:spcPct val="100000"/>
              </a:lnSpc>
              <a:spcBef>
                <a:spcPts val="0"/>
              </a:spcBef>
              <a:spcAft>
                <a:spcPts val="0"/>
              </a:spcAft>
              <a:buClr>
                <a:srgbClr val="000000"/>
              </a:buClr>
              <a:buSzPct val="100000"/>
              <a:buFont typeface="Arial"/>
              <a:buNone/>
              <a:defRPr sz="1863" b="0" i="0" u="none" strike="noStrike" cap="none">
                <a:solidFill>
                  <a:srgbClr val="000000"/>
                </a:solidFill>
                <a:latin typeface="Arial"/>
                <a:ea typeface="Arial"/>
                <a:cs typeface="Arial"/>
                <a:sym typeface="Arial"/>
              </a:defRPr>
            </a:lvl9pPr>
          </a:lstStyle>
          <a:p>
            <a:endParaRPr/>
          </a:p>
        </p:txBody>
      </p:sp>
      <p:sp>
        <p:nvSpPr>
          <p:cNvPr id="316" name="Shape 316"/>
          <p:cNvSpPr txBox="1">
            <a:spLocks noGrp="1"/>
          </p:cNvSpPr>
          <p:nvPr>
            <p:ph type="title"/>
          </p:nvPr>
        </p:nvSpPr>
        <p:spPr>
          <a:xfrm>
            <a:off x="487680" y="226067"/>
            <a:ext cx="11216640" cy="722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Arial"/>
              <a:buNone/>
              <a:defRPr sz="3724" b="1" i="0" u="none" strike="noStrike" cap="none">
                <a:solidFill>
                  <a:schemeClr val="accent1"/>
                </a:solidFill>
                <a:latin typeface="Arial"/>
                <a:ea typeface="Arial"/>
                <a:cs typeface="Arial"/>
                <a:sym typeface="Arial"/>
              </a:defRPr>
            </a:lvl1pPr>
            <a:lvl2pPr lvl="1" indent="0" rtl="0">
              <a:spcBef>
                <a:spcPts val="0"/>
              </a:spcBef>
              <a:buSzPct val="100000"/>
              <a:buFont typeface="Arial"/>
              <a:buNone/>
              <a:defRPr sz="2353"/>
            </a:lvl2pPr>
            <a:lvl3pPr lvl="2" indent="0" rtl="0">
              <a:spcBef>
                <a:spcPts val="0"/>
              </a:spcBef>
              <a:buSzPct val="100000"/>
              <a:buFont typeface="Arial"/>
              <a:buNone/>
              <a:defRPr sz="2353"/>
            </a:lvl3pPr>
            <a:lvl4pPr lvl="3" indent="0" rtl="0">
              <a:spcBef>
                <a:spcPts val="0"/>
              </a:spcBef>
              <a:buSzPct val="100000"/>
              <a:buFont typeface="Arial"/>
              <a:buNone/>
              <a:defRPr sz="2353"/>
            </a:lvl4pPr>
            <a:lvl5pPr lvl="4" indent="0" rtl="0">
              <a:spcBef>
                <a:spcPts val="0"/>
              </a:spcBef>
              <a:buSzPct val="100000"/>
              <a:buFont typeface="Arial"/>
              <a:buNone/>
              <a:defRPr sz="2353"/>
            </a:lvl5pPr>
            <a:lvl6pPr lvl="5" indent="0" rtl="0">
              <a:spcBef>
                <a:spcPts val="0"/>
              </a:spcBef>
              <a:buSzPct val="100000"/>
              <a:buFont typeface="Arial"/>
              <a:buNone/>
              <a:defRPr sz="2353"/>
            </a:lvl6pPr>
            <a:lvl7pPr lvl="6" indent="0" rtl="0">
              <a:spcBef>
                <a:spcPts val="0"/>
              </a:spcBef>
              <a:buSzPct val="100000"/>
              <a:buFont typeface="Arial"/>
              <a:buNone/>
              <a:defRPr sz="2353"/>
            </a:lvl7pPr>
            <a:lvl8pPr lvl="7" indent="0" rtl="0">
              <a:spcBef>
                <a:spcPts val="0"/>
              </a:spcBef>
              <a:buSzPct val="100000"/>
              <a:buFont typeface="Arial"/>
              <a:buNone/>
              <a:defRPr sz="2353"/>
            </a:lvl8pPr>
            <a:lvl9pPr lvl="8" indent="0">
              <a:spcBef>
                <a:spcPts val="0"/>
              </a:spcBef>
              <a:buSzPct val="100000"/>
              <a:buFont typeface="Arial"/>
              <a:buNone/>
              <a:defRPr sz="2353"/>
            </a:lvl9pPr>
          </a:lstStyle>
          <a:p>
            <a:endParaRPr/>
          </a:p>
        </p:txBody>
      </p:sp>
      <p:sp>
        <p:nvSpPr>
          <p:cNvPr id="317" name="Shape 317"/>
          <p:cNvSpPr txBox="1">
            <a:spLocks noGrp="1"/>
          </p:cNvSpPr>
          <p:nvPr>
            <p:ph type="body" idx="2"/>
          </p:nvPr>
        </p:nvSpPr>
        <p:spPr>
          <a:xfrm>
            <a:off x="487681" y="1672166"/>
            <a:ext cx="11216641" cy="4580467"/>
          </a:xfrm>
          <a:prstGeom prst="rect">
            <a:avLst/>
          </a:prstGeom>
          <a:noFill/>
          <a:ln>
            <a:noFill/>
          </a:ln>
        </p:spPr>
        <p:txBody>
          <a:bodyPr wrap="square" lIns="91425" tIns="91425" rIns="91425" bIns="91425" anchor="t" anchorCtr="0"/>
          <a:lstStyle>
            <a:lvl1pPr marL="575568" marR="0" lvl="0" indent="28131" algn="l" rtl="0">
              <a:lnSpc>
                <a:spcPct val="100000"/>
              </a:lnSpc>
              <a:spcBef>
                <a:spcPts val="400"/>
              </a:spcBef>
              <a:spcAft>
                <a:spcPts val="0"/>
              </a:spcAft>
              <a:buClr>
                <a:srgbClr val="008674"/>
              </a:buClr>
              <a:buSzPct val="100000"/>
              <a:buFont typeface="Noto Sans Symbols"/>
              <a:buChar char="▪"/>
              <a:defRPr sz="3234" b="0" i="0" u="none" strike="noStrike" cap="none">
                <a:solidFill>
                  <a:srgbClr val="595959"/>
                </a:solidFill>
                <a:latin typeface="Arial"/>
                <a:ea typeface="Arial"/>
                <a:cs typeface="Arial"/>
                <a:sym typeface="Arial"/>
              </a:defRPr>
            </a:lvl1pPr>
            <a:lvl2pPr marL="1100351" marR="0" lvl="1" indent="51033" algn="l" rtl="0">
              <a:lnSpc>
                <a:spcPct val="100000"/>
              </a:lnSpc>
              <a:spcBef>
                <a:spcPts val="400"/>
              </a:spcBef>
              <a:spcAft>
                <a:spcPts val="0"/>
              </a:spcAft>
              <a:buClr>
                <a:srgbClr val="008674"/>
              </a:buClr>
              <a:buSzPct val="100000"/>
              <a:buFont typeface="Helvetica Neue"/>
              <a:buChar char="-"/>
              <a:defRPr sz="2647" b="0" i="0" u="none" strike="noStrike" cap="none">
                <a:solidFill>
                  <a:srgbClr val="595959"/>
                </a:solidFill>
                <a:latin typeface="Arial"/>
                <a:ea typeface="Arial"/>
                <a:cs typeface="Arial"/>
                <a:sym typeface="Arial"/>
              </a:defRPr>
            </a:lvl2pPr>
            <a:lvl3pPr marL="1540492" marR="0" lvl="2" indent="115015" algn="l" rtl="0">
              <a:lnSpc>
                <a:spcPct val="100000"/>
              </a:lnSpc>
              <a:spcBef>
                <a:spcPts val="400"/>
              </a:spcBef>
              <a:spcAft>
                <a:spcPts val="0"/>
              </a:spcAft>
              <a:buClr>
                <a:srgbClr val="008674"/>
              </a:buClr>
              <a:buSzPct val="100000"/>
              <a:buFont typeface="Arial"/>
              <a:buChar char="•"/>
              <a:defRPr sz="2157" b="0" i="0" u="none" strike="noStrike" cap="none">
                <a:solidFill>
                  <a:srgbClr val="595959"/>
                </a:solidFill>
                <a:latin typeface="Arial"/>
                <a:ea typeface="Arial"/>
                <a:cs typeface="Arial"/>
                <a:sym typeface="Arial"/>
              </a:defRPr>
            </a:lvl3pPr>
            <a:lvl4pPr marL="2209168" marR="0" lvl="3" indent="87381" algn="l" rtl="0">
              <a:lnSpc>
                <a:spcPct val="100000"/>
              </a:lnSpc>
              <a:spcBef>
                <a:spcPts val="400"/>
              </a:spcBef>
              <a:spcAft>
                <a:spcPts val="0"/>
              </a:spcAft>
              <a:buClr>
                <a:srgbClr val="008674"/>
              </a:buClr>
              <a:buSzPct val="100000"/>
              <a:buFont typeface="Helvetica Neue"/>
              <a:buChar char="-"/>
              <a:defRPr sz="1863" b="0" i="0" u="none" strike="noStrike" cap="none">
                <a:solidFill>
                  <a:srgbClr val="595959"/>
                </a:solidFill>
                <a:latin typeface="Arial"/>
                <a:ea typeface="Arial"/>
                <a:cs typeface="Arial"/>
                <a:sym typeface="Arial"/>
              </a:defRPr>
            </a:lvl4pPr>
            <a:lvl5pPr marL="2793200" marR="0" lvl="4" indent="63482" algn="l" rtl="0">
              <a:lnSpc>
                <a:spcPct val="100000"/>
              </a:lnSpc>
              <a:spcBef>
                <a:spcPts val="400"/>
              </a:spcBef>
              <a:spcAft>
                <a:spcPts val="0"/>
              </a:spcAft>
              <a:buClr>
                <a:srgbClr val="008674"/>
              </a:buClr>
              <a:buSzPct val="100000"/>
              <a:buFont typeface="Arial"/>
              <a:buChar char="•"/>
              <a:defRPr sz="1863" b="0" i="0" u="none" strike="noStrike" cap="none">
                <a:solidFill>
                  <a:srgbClr val="595959"/>
                </a:solidFill>
                <a:latin typeface="Arial"/>
                <a:ea typeface="Arial"/>
                <a:cs typeface="Arial"/>
                <a:sym typeface="Arial"/>
              </a:defRPr>
            </a:lvl5pPr>
            <a:lvl6pPr marL="3165628" marR="0" lvl="5" indent="114266"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6pPr>
            <a:lvl7pPr marL="3775053" marR="0" lvl="6" indent="114765"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7pPr>
            <a:lvl8pPr marL="4384479" marR="0" lvl="7" indent="115263"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8pPr>
            <a:lvl9pPr marL="4993905" marR="0" lvl="8" indent="115760" algn="l" rtl="0">
              <a:lnSpc>
                <a:spcPct val="100000"/>
              </a:lnSpc>
              <a:spcBef>
                <a:spcPts val="0"/>
              </a:spcBef>
              <a:spcAft>
                <a:spcPts val="0"/>
              </a:spcAft>
              <a:buClr>
                <a:srgbClr val="000000"/>
              </a:buClr>
              <a:buSzPct val="100000"/>
              <a:buFont typeface="Arial"/>
              <a:buChar char="■"/>
              <a:defRPr sz="1863"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285307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lvl1pPr>
            <a:lvl2pPr marL="27937" indent="0">
              <a:buNone/>
              <a:defRPr sz="1956"/>
            </a:lvl2pPr>
            <a:lvl3pPr marL="218837" indent="0">
              <a:buNone/>
              <a:defRPr sz="1956"/>
            </a:lvl3pPr>
            <a:lvl4pPr marL="465611" indent="0">
              <a:buNone/>
              <a:defRPr sz="1761"/>
            </a:lvl4pPr>
            <a:lvl5pPr marL="723249"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666203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7937" indent="0">
              <a:buNone/>
              <a:defRPr sz="1956"/>
            </a:lvl2pPr>
            <a:lvl3pPr marL="218837" indent="0">
              <a:buNone/>
              <a:defRPr sz="1956"/>
            </a:lvl3pPr>
            <a:lvl4pPr marL="465611" indent="0">
              <a:buNone/>
              <a:defRPr sz="1761"/>
            </a:lvl4pPr>
            <a:lvl5pPr marL="723249" indent="0">
              <a:buNone/>
              <a:defRPr sz="17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63121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065371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12192000" cy="6858000"/>
          </a:xfrm>
          <a:prstGeom prst="rect">
            <a:avLst/>
          </a:prstGeom>
          <a:gradFill flip="none" rotWithShape="1">
            <a:gsLst>
              <a:gs pos="90000">
                <a:schemeClr val="bg1"/>
              </a:gs>
              <a:gs pos="0">
                <a:schemeClr val="bg1">
                  <a:tint val="90000"/>
                  <a:lumMod val="110000"/>
                  <a:alpha val="0"/>
                </a:schemeClr>
              </a:gs>
              <a:gs pos="100000">
                <a:srgbClr val="EBEBEB"/>
              </a:gs>
            </a:gsLst>
            <a:path path="rect">
              <a:fillToRect l="100000" t="100000"/>
            </a:path>
            <a:tileRect r="-100000" b="-100000"/>
          </a:gradFill>
          <a:ln w="38100">
            <a:noFill/>
          </a:ln>
          <a:effectLst/>
        </p:spPr>
        <p:txBody>
          <a:bodyPr anchor="t">
            <a:normAutofit/>
          </a:bodyPr>
          <a:lstStyle>
            <a:lvl1pPr marL="0" indent="0" algn="ctr">
              <a:buNone/>
              <a:defRPr sz="1600"/>
            </a:lvl1pPr>
            <a:lvl2pPr marL="457026" indent="0">
              <a:buNone/>
              <a:defRPr sz="1600"/>
            </a:lvl2pPr>
            <a:lvl3pPr marL="914048" indent="0">
              <a:buNone/>
              <a:defRPr sz="1600"/>
            </a:lvl3pPr>
            <a:lvl4pPr marL="1371074" indent="0">
              <a:buNone/>
              <a:defRPr sz="1600"/>
            </a:lvl4pPr>
            <a:lvl5pPr marL="1828098" indent="0">
              <a:buNone/>
              <a:defRPr sz="1600"/>
            </a:lvl5pPr>
            <a:lvl6pPr marL="2285121" indent="0">
              <a:buNone/>
              <a:defRPr sz="1600"/>
            </a:lvl6pPr>
            <a:lvl7pPr marL="2742145" indent="0">
              <a:buNone/>
              <a:defRPr sz="1600"/>
            </a:lvl7pPr>
            <a:lvl8pPr marL="3199170" indent="0">
              <a:buNone/>
              <a:defRPr sz="1600"/>
            </a:lvl8pPr>
            <a:lvl9pPr marL="3656194" indent="0">
              <a:buNone/>
              <a:defRPr sz="1600"/>
            </a:lvl9pPr>
          </a:lstStyle>
          <a:p>
            <a:r>
              <a:rPr lang="en-US"/>
              <a:t>Drag picture to placeholder or click icon to add</a:t>
            </a:r>
          </a:p>
        </p:txBody>
      </p:sp>
      <p:sp>
        <p:nvSpPr>
          <p:cNvPr id="2" name="Title 1"/>
          <p:cNvSpPr>
            <a:spLocks noGrp="1"/>
          </p:cNvSpPr>
          <p:nvPr>
            <p:ph type="title"/>
          </p:nvPr>
        </p:nvSpPr>
        <p:spPr>
          <a:xfrm>
            <a:off x="0" y="0"/>
            <a:ext cx="12192000" cy="6858000"/>
          </a:xfrm>
          <a:solidFill>
            <a:schemeClr val="tx1">
              <a:alpha val="50000"/>
            </a:schemeClr>
          </a:solidFill>
        </p:spPr>
        <p:txBody>
          <a:bodyPr tIns="900000" rIns="90000" bIns="46800">
            <a:normAutofit/>
          </a:bodyPr>
          <a:lstStyle>
            <a:lvl1pPr algn="ctr">
              <a:defRPr sz="5997" cap="none" baseline="0">
                <a:solidFill>
                  <a:schemeClr val="bg1"/>
                </a:solidFill>
                <a:effectLst>
                  <a:glow rad="38100">
                    <a:schemeClr val="tx1">
                      <a:alpha val="40000"/>
                    </a:schemeClr>
                  </a:glow>
                </a:effectLst>
              </a:defRPr>
            </a:lvl1pPr>
          </a:lstStyle>
          <a:p>
            <a:r>
              <a:rPr lang="en-US"/>
              <a:t>Click to edit Master title style</a:t>
            </a:r>
          </a:p>
        </p:txBody>
      </p:sp>
    </p:spTree>
    <p:extLst>
      <p:ext uri="{BB962C8B-B14F-4D97-AF65-F5344CB8AC3E}">
        <p14:creationId xmlns:p14="http://schemas.microsoft.com/office/powerpoint/2010/main" val="282562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39793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Content">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05966" y="215495"/>
            <a:ext cx="11337175" cy="64008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rgbClr val="757070"/>
              </a:buClr>
              <a:buSzPct val="100000"/>
              <a:buFont typeface="Quattrocento Sans"/>
              <a:buNone/>
              <a:defRPr sz="3234" b="1" i="0" u="none" strike="noStrike" cap="none">
                <a:solidFill>
                  <a:srgbClr val="757070"/>
                </a:solidFill>
                <a:latin typeface="Quattrocento Sans"/>
                <a:ea typeface="Quattrocento Sans"/>
                <a:cs typeface="Quattrocento Sans"/>
                <a:sym typeface="Quattrocento Sans"/>
              </a:defRPr>
            </a:lvl1pPr>
            <a:lvl2pPr lvl="1" indent="0">
              <a:spcBef>
                <a:spcPts val="0"/>
              </a:spcBef>
              <a:buSzPct val="77777"/>
              <a:buNone/>
              <a:defRPr sz="1765"/>
            </a:lvl2pPr>
            <a:lvl3pPr lvl="2" indent="0">
              <a:spcBef>
                <a:spcPts val="0"/>
              </a:spcBef>
              <a:buSzPct val="77777"/>
              <a:buNone/>
              <a:defRPr sz="1765"/>
            </a:lvl3pPr>
            <a:lvl4pPr lvl="3" indent="0">
              <a:spcBef>
                <a:spcPts val="0"/>
              </a:spcBef>
              <a:buSzPct val="77777"/>
              <a:buNone/>
              <a:defRPr sz="1765"/>
            </a:lvl4pPr>
            <a:lvl5pPr lvl="4" indent="0">
              <a:spcBef>
                <a:spcPts val="0"/>
              </a:spcBef>
              <a:buSzPct val="77777"/>
              <a:buNone/>
              <a:defRPr sz="1765"/>
            </a:lvl5pPr>
            <a:lvl6pPr lvl="5" indent="0">
              <a:spcBef>
                <a:spcPts val="0"/>
              </a:spcBef>
              <a:buSzPct val="77777"/>
              <a:buNone/>
              <a:defRPr sz="1765"/>
            </a:lvl6pPr>
            <a:lvl7pPr lvl="6" indent="0">
              <a:spcBef>
                <a:spcPts val="0"/>
              </a:spcBef>
              <a:buSzPct val="77777"/>
              <a:buNone/>
              <a:defRPr sz="1765"/>
            </a:lvl7pPr>
            <a:lvl8pPr lvl="7" indent="0">
              <a:spcBef>
                <a:spcPts val="0"/>
              </a:spcBef>
              <a:buSzPct val="77777"/>
              <a:buNone/>
              <a:defRPr sz="1765"/>
            </a:lvl8pPr>
            <a:lvl9pPr lvl="8" indent="0">
              <a:spcBef>
                <a:spcPts val="0"/>
              </a:spcBef>
              <a:buSzPct val="77777"/>
              <a:buNone/>
              <a:defRPr sz="1765"/>
            </a:lvl9pPr>
          </a:lstStyle>
          <a:p>
            <a:endParaRPr/>
          </a:p>
        </p:txBody>
      </p:sp>
      <p:sp>
        <p:nvSpPr>
          <p:cNvPr id="434" name="Shape 434"/>
          <p:cNvSpPr txBox="1">
            <a:spLocks noGrp="1"/>
          </p:cNvSpPr>
          <p:nvPr>
            <p:ph type="body" idx="1"/>
          </p:nvPr>
        </p:nvSpPr>
        <p:spPr>
          <a:xfrm>
            <a:off x="405937" y="1046632"/>
            <a:ext cx="11274552" cy="5239512"/>
          </a:xfrm>
          <a:prstGeom prst="rect">
            <a:avLst/>
          </a:prstGeom>
          <a:noFill/>
          <a:ln>
            <a:noFill/>
          </a:ln>
        </p:spPr>
        <p:txBody>
          <a:bodyPr wrap="square" lIns="91425" tIns="91425" rIns="91425" bIns="91425" anchor="t" anchorCtr="0"/>
          <a:lstStyle>
            <a:lvl1pPr marL="227948" marR="0" lvl="0" indent="-47461" algn="l" rtl="0">
              <a:lnSpc>
                <a:spcPct val="90000"/>
              </a:lnSpc>
              <a:spcBef>
                <a:spcPts val="1000"/>
              </a:spcBef>
              <a:buClr>
                <a:srgbClr val="3A3838"/>
              </a:buClr>
              <a:buSzPct val="100000"/>
              <a:buFont typeface="Arial"/>
              <a:buChar char="•"/>
              <a:defRPr sz="2843" b="0" i="0" u="none" strike="noStrike" cap="none">
                <a:solidFill>
                  <a:srgbClr val="3A3838"/>
                </a:solidFill>
                <a:latin typeface="Quattrocento Sans"/>
                <a:ea typeface="Quattrocento Sans"/>
                <a:cs typeface="Quattrocento Sans"/>
                <a:sym typeface="Quattrocento Sans"/>
              </a:defRPr>
            </a:lvl1pPr>
            <a:lvl2pPr marL="683847" marR="0" lvl="1" indent="-86370" algn="l" rtl="0">
              <a:lnSpc>
                <a:spcPct val="90000"/>
              </a:lnSpc>
              <a:spcBef>
                <a:spcPts val="500"/>
              </a:spcBef>
              <a:buClr>
                <a:srgbClr val="3A3838"/>
              </a:buClr>
              <a:buSzPct val="100000"/>
              <a:buFont typeface="Arial"/>
              <a:buChar char="•"/>
              <a:defRPr sz="2353" b="0" i="0" u="none" strike="noStrike" cap="none">
                <a:solidFill>
                  <a:srgbClr val="3A3838"/>
                </a:solidFill>
                <a:latin typeface="Quattrocento Sans"/>
                <a:ea typeface="Quattrocento Sans"/>
                <a:cs typeface="Quattrocento Sans"/>
                <a:sym typeface="Quattrocento Sans"/>
              </a:defRPr>
            </a:lvl2pPr>
            <a:lvl3pPr marL="1139754" marR="0" lvl="2" indent="-106618" algn="l" rtl="0">
              <a:lnSpc>
                <a:spcPct val="90000"/>
              </a:lnSpc>
              <a:spcBef>
                <a:spcPts val="500"/>
              </a:spcBef>
              <a:buClr>
                <a:srgbClr val="3A3838"/>
              </a:buClr>
              <a:buSzPct val="100000"/>
              <a:buFont typeface="Arial"/>
              <a:buChar char="•"/>
              <a:defRPr sz="1961" b="0" i="0" u="none" strike="noStrike" cap="none">
                <a:solidFill>
                  <a:srgbClr val="3A3838"/>
                </a:solidFill>
                <a:latin typeface="Quattrocento Sans"/>
                <a:ea typeface="Quattrocento Sans"/>
                <a:cs typeface="Quattrocento Sans"/>
                <a:sym typeface="Quattrocento Sans"/>
              </a:defRPr>
            </a:lvl3pPr>
            <a:lvl4pPr marL="1595658" marR="0" lvl="3" indent="-120638"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4pPr>
            <a:lvl5pPr marL="2051557" marR="0" lvl="4" indent="-115982" algn="l" rtl="0">
              <a:lnSpc>
                <a:spcPct val="90000"/>
              </a:lnSpc>
              <a:spcBef>
                <a:spcPts val="500"/>
              </a:spcBef>
              <a:buClr>
                <a:srgbClr val="3A3838"/>
              </a:buClr>
              <a:buSzPct val="100000"/>
              <a:buFont typeface="Arial"/>
              <a:buChar char="•"/>
              <a:defRPr sz="1863" b="0" i="0" u="none" strike="noStrike" cap="none">
                <a:solidFill>
                  <a:srgbClr val="3A3838"/>
                </a:solidFill>
                <a:latin typeface="Quattrocento Sans"/>
                <a:ea typeface="Quattrocento Sans"/>
                <a:cs typeface="Quattrocento Sans"/>
                <a:sym typeface="Quattrocento Sans"/>
              </a:defRPr>
            </a:lvl5pPr>
            <a:lvl6pPr marL="2507453" marR="0" lvl="5" indent="-111323"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6pPr>
            <a:lvl7pPr marL="2963351" marR="0" lvl="6" indent="-119116"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7pPr>
            <a:lvl8pPr marL="3419254" marR="0" lvl="7" indent="-114464"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8pPr>
            <a:lvl9pPr marL="3875154" marR="0" lvl="8" indent="-109810" algn="l" rtl="0">
              <a:lnSpc>
                <a:spcPct val="90000"/>
              </a:lnSpc>
              <a:spcBef>
                <a:spcPts val="500"/>
              </a:spcBef>
              <a:buClr>
                <a:schemeClr val="dk1"/>
              </a:buClr>
              <a:buSzPct val="100000"/>
              <a:buFont typeface="Arial"/>
              <a:buChar char="•"/>
              <a:defRPr sz="1863"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15020244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3906-568A-4B48-B78E-48B6C1A39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D98D68-4E85-4EE9-9B61-BB05AABBF9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1726C7-E292-4586-A57E-3C076A4841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E4D37E-CBD0-4F5E-8418-31A0C1E190D4}"/>
              </a:ext>
            </a:extLst>
          </p:cNvPr>
          <p:cNvSpPr>
            <a:spLocks noGrp="1"/>
          </p:cNvSpPr>
          <p:nvPr>
            <p:ph type="dt" sz="half" idx="10"/>
          </p:nvPr>
        </p:nvSpPr>
        <p:spPr/>
        <p:txBody>
          <a:bodyPr/>
          <a:lstStyle/>
          <a:p>
            <a:fld id="{5238BB69-2B6B-4B7C-9ABB-2BDFD74DD4FD}" type="datetimeFigureOut">
              <a:rPr lang="en-US" smtClean="0"/>
              <a:t>2/27/2019</a:t>
            </a:fld>
            <a:endParaRPr lang="en-US"/>
          </a:p>
        </p:txBody>
      </p:sp>
      <p:sp>
        <p:nvSpPr>
          <p:cNvPr id="6" name="Footer Placeholder 5">
            <a:extLst>
              <a:ext uri="{FF2B5EF4-FFF2-40B4-BE49-F238E27FC236}">
                <a16:creationId xmlns:a16="http://schemas.microsoft.com/office/drawing/2014/main" id="{F8D25394-08E6-4DD1-BBD5-A28F87292F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97B2E-7EF4-49FE-BCAE-00C8A21C9300}"/>
              </a:ext>
            </a:extLst>
          </p:cNvPr>
          <p:cNvSpPr>
            <a:spLocks noGrp="1"/>
          </p:cNvSpPr>
          <p:nvPr>
            <p:ph type="sldNum" sz="quarter" idx="12"/>
          </p:nvPr>
        </p:nvSpPr>
        <p:spPr/>
        <p:txBody>
          <a:bodyPr/>
          <a:lstStyle/>
          <a:p>
            <a:fld id="{E79A24FA-9563-4E5A-B3C3-9506913AA2BA}" type="slidenum">
              <a:rPr lang="en-US" smtClean="0"/>
              <a:t>‹#›</a:t>
            </a:fld>
            <a:endParaRPr lang="en-US"/>
          </a:p>
        </p:txBody>
      </p:sp>
    </p:spTree>
    <p:extLst>
      <p:ext uri="{BB962C8B-B14F-4D97-AF65-F5344CB8AC3E}">
        <p14:creationId xmlns:p14="http://schemas.microsoft.com/office/powerpoint/2010/main" val="286434961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F4D6-AE8D-480A-B3C4-914A1C2D8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49D731-E084-4EEA-A717-F023F7E3584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22E3DD-3884-4C52-9D54-1650835F39E5}"/>
              </a:ext>
            </a:extLst>
          </p:cNvPr>
          <p:cNvSpPr>
            <a:spLocks noGrp="1"/>
          </p:cNvSpPr>
          <p:nvPr>
            <p:ph type="dt" sz="half" idx="10"/>
          </p:nvPr>
        </p:nvSpPr>
        <p:spPr/>
        <p:txBody>
          <a:bodyPr/>
          <a:lstStyle/>
          <a:p>
            <a:fld id="{211F59B3-FF20-43EB-A7AB-97F4229B4B6E}" type="datetimeFigureOut">
              <a:rPr lang="en-US" smtClean="0"/>
              <a:t>2/27/2019</a:t>
            </a:fld>
            <a:endParaRPr lang="en-US"/>
          </a:p>
        </p:txBody>
      </p:sp>
      <p:sp>
        <p:nvSpPr>
          <p:cNvPr id="5" name="Footer Placeholder 4">
            <a:extLst>
              <a:ext uri="{FF2B5EF4-FFF2-40B4-BE49-F238E27FC236}">
                <a16:creationId xmlns:a16="http://schemas.microsoft.com/office/drawing/2014/main" id="{B4C1DB60-7E10-4C50-A791-37C735A70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1D169-5CDC-4E8F-9CCE-28671F2A2A96}"/>
              </a:ext>
            </a:extLst>
          </p:cNvPr>
          <p:cNvSpPr>
            <a:spLocks noGrp="1"/>
          </p:cNvSpPr>
          <p:nvPr>
            <p:ph type="sldNum" sz="quarter" idx="12"/>
          </p:nvPr>
        </p:nvSpPr>
        <p:spPr/>
        <p:txBody>
          <a:bodyPr/>
          <a:lstStyle/>
          <a:p>
            <a:fld id="{61EFAA7E-B6CE-42FC-9617-B5BF04FD2397}" type="slidenum">
              <a:rPr lang="en-US" smtClean="0"/>
              <a:t>‹#›</a:t>
            </a:fld>
            <a:endParaRPr lang="en-US"/>
          </a:p>
        </p:txBody>
      </p:sp>
    </p:spTree>
    <p:extLst>
      <p:ext uri="{BB962C8B-B14F-4D97-AF65-F5344CB8AC3E}">
        <p14:creationId xmlns:p14="http://schemas.microsoft.com/office/powerpoint/2010/main" val="22974016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142918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7333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07811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60082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481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7719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486578"/>
          </a:xfrm>
        </p:spPr>
        <p:txBody>
          <a:bodyPr/>
          <a:lstStyle>
            <a:lvl1pPr marL="281623" indent="-281623">
              <a:spcBef>
                <a:spcPts val="1200"/>
              </a:spcBef>
              <a:buClr>
                <a:schemeClr val="tx2"/>
              </a:buClr>
              <a:buFont typeface="Arial" pitchFamily="34" charset="0"/>
              <a:buChar char="•"/>
              <a:defRPr sz="3528">
                <a:solidFill>
                  <a:srgbClr val="58288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486578"/>
          </a:xfrm>
        </p:spPr>
        <p:txBody>
          <a:bodyPr/>
          <a:lstStyle>
            <a:lvl1pPr marL="281623" indent="-281623">
              <a:spcBef>
                <a:spcPts val="1200"/>
              </a:spcBef>
              <a:buClr>
                <a:schemeClr val="tx2"/>
              </a:buClr>
              <a:buFont typeface="Arial" pitchFamily="34" charset="0"/>
              <a:buChar char="•"/>
              <a:defRPr sz="3528">
                <a:solidFill>
                  <a:srgbClr val="582881"/>
                </a:soli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76195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591156"/>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5499290"/>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53912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67610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11091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44107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804021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9936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52511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313551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267116"/>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58287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307924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22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378188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73272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58030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1206753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22053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715630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290211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438388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8"/>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5"/>
            <a:ext cx="11360800" cy="611933"/>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3"/>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4463330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856694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066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146047950"/>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89250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4037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4066347327"/>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35680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43936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475200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3270121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2788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8"/>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5"/>
            <a:ext cx="5333200" cy="46815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5"/>
            <a:ext cx="5333200" cy="46815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3"/>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016050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45182936"/>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dirty="0"/>
              <a:t>Edit Master text styles</a:t>
            </a:r>
          </a:p>
        </p:txBody>
      </p:sp>
    </p:spTree>
    <p:extLst>
      <p:ext uri="{BB962C8B-B14F-4D97-AF65-F5344CB8AC3E}">
        <p14:creationId xmlns:p14="http://schemas.microsoft.com/office/powerpoint/2010/main" val="3513557626"/>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3042309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94961578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71675771"/>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60961535"/>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73957308"/>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05769248"/>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942461497"/>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84681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98162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03615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3225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70085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85251497"/>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08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45032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515931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262534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126063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56074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066783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69200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1544804550"/>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192924633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51872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4918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59212052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102337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517960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700333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20822868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35892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42012608"/>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11494339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83744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331057"/>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24308540"/>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68448299"/>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95422883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74709558"/>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19114101"/>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236920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936373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52414373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5605497"/>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60129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9013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4063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303138696"/>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5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88901140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246745"/>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17912794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68145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481496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228996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291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975526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834065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2842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834706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74589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852935059"/>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226453895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69668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2347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342853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1202083761"/>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78694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2753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9734708"/>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030520401"/>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22855604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707850175"/>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10713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09098108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750580"/>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3154246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908029011"/>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56619140"/>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08464172"/>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82634098"/>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207052335"/>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47111100"/>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53107"/>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83440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014988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0437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89548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283843285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41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4408197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715206"/>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123243016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3920600"/>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1228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89042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51099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461011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8226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981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57740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7610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2620533"/>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7421699"/>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06348404"/>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6792531"/>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825166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5047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97537751"/>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121" lvl="1" indent="-280121">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marL="280121" lvl="1" indent="-280121">
              <a:buFont typeface="Arial" panose="020B0604020202020204" pitchFamily="34" charset="0"/>
              <a:buChar char="•"/>
            </a:pPr>
            <a:r>
              <a:rPr lang="en-US" dirty="0"/>
              <a:t>Body copy Segoe Regular 14</a:t>
            </a:r>
          </a:p>
          <a:p>
            <a:pPr marL="280121" lvl="1" indent="-280121">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121" lvl="1" indent="-280121">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121" lvl="1" indent="-280121">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121" lvl="1" indent="-280121">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121" lvl="1" indent="-280121">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121" lvl="1" indent="-280121">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121" lvl="1" indent="-280121">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63944683"/>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0614279"/>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3372706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04314947"/>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4648939"/>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73996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2693252"/>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dirty="0"/>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16246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48297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613459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8915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dirty="0"/>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solidFill>
                </a:rPr>
                <a:t>© Microsoft Corporation</a:t>
              </a:r>
              <a:endParaRPr lang="en-US" sz="784" dirty="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037990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73698115"/>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843197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259627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298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6003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2236918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891231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792017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03419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65522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60274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2224133949"/>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dirty="0"/>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dirty="0"/>
              <a:t>Edit Master text styles</a:t>
            </a:r>
          </a:p>
        </p:txBody>
      </p:sp>
    </p:spTree>
    <p:extLst>
      <p:ext uri="{BB962C8B-B14F-4D97-AF65-F5344CB8AC3E}">
        <p14:creationId xmlns:p14="http://schemas.microsoft.com/office/powerpoint/2010/main" val="346840723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87895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64753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dirty="0"/>
              <a:t>Click to edit Master text styles</a:t>
            </a:r>
          </a:p>
        </p:txBody>
      </p:sp>
    </p:spTree>
    <p:extLst>
      <p:ext uri="{BB962C8B-B14F-4D97-AF65-F5344CB8AC3E}">
        <p14:creationId xmlns:p14="http://schemas.microsoft.com/office/powerpoint/2010/main" val="2716825591"/>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32884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25171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8614816"/>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761799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850907"/>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8808721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dirty="0"/>
              <a:t>Edit Master text styles</a:t>
            </a:r>
          </a:p>
        </p:txBody>
      </p:sp>
    </p:spTree>
    <p:extLst>
      <p:ext uri="{BB962C8B-B14F-4D97-AF65-F5344CB8AC3E}">
        <p14:creationId xmlns:p14="http://schemas.microsoft.com/office/powerpoint/2010/main" val="2176789769"/>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0322697"/>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dirty="0"/>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9599411"/>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1114540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103613727"/>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9138558"/>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74746174"/>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5867086"/>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785288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000627554"/>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617969968"/>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1133886"/>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31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07024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8022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97715896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396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518764478"/>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136984"/>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9734380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20239479"/>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5236874"/>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999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847235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690620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4097563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056495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777907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907391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390921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54933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38896561"/>
      </p:ext>
    </p:extLst>
  </p:cSld>
  <p:clrMapOvr>
    <a:masterClrMapping/>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2556283451"/>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717863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90714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610305566"/>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66957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67400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002973"/>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589510102"/>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16753715"/>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6197281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30495790"/>
      </p:ext>
    </p:extLst>
  </p:cSld>
  <p:clrMapOvr>
    <a:masterClrMapping/>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368628444"/>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25714537"/>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07544708"/>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033845687"/>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823078072"/>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322471"/>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00305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6277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966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18283807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34294757"/>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93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a:t>Edit Master text styles</a:t>
            </a:r>
          </a:p>
        </p:txBody>
      </p:sp>
    </p:spTree>
    <p:extLst>
      <p:ext uri="{BB962C8B-B14F-4D97-AF65-F5344CB8AC3E}">
        <p14:creationId xmlns:p14="http://schemas.microsoft.com/office/powerpoint/2010/main" val="1012618733"/>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6541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861005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1154607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267907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93449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3254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2591391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86965378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00526343"/>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93096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965759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600492168"/>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31829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46285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950886"/>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4438312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73942847"/>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329859076"/>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235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48614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312907785"/>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07456"/>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a:t>Click to edit Master title style</a:t>
            </a:r>
          </a:p>
        </p:txBody>
      </p:sp>
    </p:spTree>
    <p:extLst>
      <p:ext uri="{BB962C8B-B14F-4D97-AF65-F5344CB8AC3E}">
        <p14:creationId xmlns:p14="http://schemas.microsoft.com/office/powerpoint/2010/main" val="3070736620"/>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199099084"/>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100709210"/>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04372177"/>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897480882"/>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399758562"/>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830553855"/>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718568"/>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00869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689672094"/>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21829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8130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845237296"/>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48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54258725"/>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9640"/>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1679691544"/>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373425"/>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796D3-6A2B-43FB-9DF8-D4B4A5D6E8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7E84BB-AC27-4A93-AEBB-D042F1FFEC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108D27-0425-4DD9-A43B-4F75EACDA433}"/>
              </a:ext>
            </a:extLst>
          </p:cNvPr>
          <p:cNvSpPr>
            <a:spLocks noGrp="1"/>
          </p:cNvSpPr>
          <p:nvPr>
            <p:ph type="dt" sz="half" idx="10"/>
          </p:nvPr>
        </p:nvSpPr>
        <p:spPr/>
        <p:txBody>
          <a:bodyPr/>
          <a:lstStyle/>
          <a:p>
            <a:fld id="{599E8B85-1CD4-4028-971F-6BAC635BA6BB}" type="datetimeFigureOut">
              <a:rPr lang="en-US" smtClean="0"/>
              <a:t>2/27/2019</a:t>
            </a:fld>
            <a:endParaRPr lang="en-US"/>
          </a:p>
        </p:txBody>
      </p:sp>
      <p:sp>
        <p:nvSpPr>
          <p:cNvPr id="5" name="Footer Placeholder 4">
            <a:extLst>
              <a:ext uri="{FF2B5EF4-FFF2-40B4-BE49-F238E27FC236}">
                <a16:creationId xmlns:a16="http://schemas.microsoft.com/office/drawing/2014/main" id="{4B948E67-3B6E-4641-9F0D-2D1E35718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6FAD8-DD38-49CF-9847-1F7CA293FF75}"/>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84013993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702B-2E68-402C-AC77-B883F640D1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EF340-BC02-436D-AEC8-9381C87B57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F1EEC9-B242-4425-86EB-FF80CA6EC4CF}"/>
              </a:ext>
            </a:extLst>
          </p:cNvPr>
          <p:cNvSpPr>
            <a:spLocks noGrp="1"/>
          </p:cNvSpPr>
          <p:nvPr>
            <p:ph type="dt" sz="half" idx="10"/>
          </p:nvPr>
        </p:nvSpPr>
        <p:spPr/>
        <p:txBody>
          <a:bodyPr/>
          <a:lstStyle/>
          <a:p>
            <a:fld id="{599E8B85-1CD4-4028-971F-6BAC635BA6BB}" type="datetimeFigureOut">
              <a:rPr lang="en-US" smtClean="0"/>
              <a:t>2/27/2019</a:t>
            </a:fld>
            <a:endParaRPr lang="en-US"/>
          </a:p>
        </p:txBody>
      </p:sp>
      <p:sp>
        <p:nvSpPr>
          <p:cNvPr id="5" name="Footer Placeholder 4">
            <a:extLst>
              <a:ext uri="{FF2B5EF4-FFF2-40B4-BE49-F238E27FC236}">
                <a16:creationId xmlns:a16="http://schemas.microsoft.com/office/drawing/2014/main" id="{F66388AA-3C81-4CC7-98A7-AF30E7234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BEDBA-D073-465B-BCB2-C9249C330CB5}"/>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16258081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621329"/>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86B9C-C1D9-47BC-9799-19EC9C7F49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FDF85B-61A6-42CB-A369-A1B8D501C0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4EAB847-C09E-4D05-B44D-5B4C906A5DE8}"/>
              </a:ext>
            </a:extLst>
          </p:cNvPr>
          <p:cNvSpPr>
            <a:spLocks noGrp="1"/>
          </p:cNvSpPr>
          <p:nvPr>
            <p:ph type="dt" sz="half" idx="10"/>
          </p:nvPr>
        </p:nvSpPr>
        <p:spPr/>
        <p:txBody>
          <a:bodyPr/>
          <a:lstStyle/>
          <a:p>
            <a:fld id="{599E8B85-1CD4-4028-971F-6BAC635BA6BB}" type="datetimeFigureOut">
              <a:rPr lang="en-US" smtClean="0"/>
              <a:t>2/27/2019</a:t>
            </a:fld>
            <a:endParaRPr lang="en-US"/>
          </a:p>
        </p:txBody>
      </p:sp>
      <p:sp>
        <p:nvSpPr>
          <p:cNvPr id="5" name="Footer Placeholder 4">
            <a:extLst>
              <a:ext uri="{FF2B5EF4-FFF2-40B4-BE49-F238E27FC236}">
                <a16:creationId xmlns:a16="http://schemas.microsoft.com/office/drawing/2014/main" id="{5E0EE787-3667-4F46-A0EF-DE3F9A348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02F2B2-C5B7-4853-AD0D-1C88A28E155B}"/>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1373021087"/>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B7334-2244-4E65-A685-F0A43538C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4DD432-928C-46B7-AFF6-EFEB2AB64D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38C688-FDD6-4111-A73F-4B0AC5BB548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9C8A14-555F-4679-83BD-91BE9A754BB3}"/>
              </a:ext>
            </a:extLst>
          </p:cNvPr>
          <p:cNvSpPr>
            <a:spLocks noGrp="1"/>
          </p:cNvSpPr>
          <p:nvPr>
            <p:ph type="dt" sz="half" idx="10"/>
          </p:nvPr>
        </p:nvSpPr>
        <p:spPr/>
        <p:txBody>
          <a:bodyPr/>
          <a:lstStyle/>
          <a:p>
            <a:fld id="{599E8B85-1CD4-4028-971F-6BAC635BA6BB}" type="datetimeFigureOut">
              <a:rPr lang="en-US" smtClean="0"/>
              <a:t>2/27/2019</a:t>
            </a:fld>
            <a:endParaRPr lang="en-US"/>
          </a:p>
        </p:txBody>
      </p:sp>
      <p:sp>
        <p:nvSpPr>
          <p:cNvPr id="6" name="Footer Placeholder 5">
            <a:extLst>
              <a:ext uri="{FF2B5EF4-FFF2-40B4-BE49-F238E27FC236}">
                <a16:creationId xmlns:a16="http://schemas.microsoft.com/office/drawing/2014/main" id="{E7AD576B-8B1E-46C5-BC07-48F8A9C156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B8A53-A7B0-4ED9-8AB6-6E8973FE741D}"/>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2503133141"/>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D7D0-FECA-4531-9CC5-75DD449D15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162447-8FF0-49FC-86CB-C26820C5C8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B306B97-EDCB-4C35-9212-0C809F22D6A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96EE31-C827-45A8-A466-D7BA34F731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9FAABA5-8E95-40B0-A281-59D3A63759A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3976F3-4F0F-4444-9DD2-FE687992342F}"/>
              </a:ext>
            </a:extLst>
          </p:cNvPr>
          <p:cNvSpPr>
            <a:spLocks noGrp="1"/>
          </p:cNvSpPr>
          <p:nvPr>
            <p:ph type="dt" sz="half" idx="10"/>
          </p:nvPr>
        </p:nvSpPr>
        <p:spPr/>
        <p:txBody>
          <a:bodyPr/>
          <a:lstStyle/>
          <a:p>
            <a:fld id="{599E8B85-1CD4-4028-971F-6BAC635BA6BB}" type="datetimeFigureOut">
              <a:rPr lang="en-US" smtClean="0"/>
              <a:t>2/27/2019</a:t>
            </a:fld>
            <a:endParaRPr lang="en-US"/>
          </a:p>
        </p:txBody>
      </p:sp>
      <p:sp>
        <p:nvSpPr>
          <p:cNvPr id="8" name="Footer Placeholder 7">
            <a:extLst>
              <a:ext uri="{FF2B5EF4-FFF2-40B4-BE49-F238E27FC236}">
                <a16:creationId xmlns:a16="http://schemas.microsoft.com/office/drawing/2014/main" id="{0FF83770-0E13-4886-AB88-103F13B908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216D77-964E-4E16-A60A-E532FD29206B}"/>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498220429"/>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F48B-D503-4DAA-A303-2ACB14CD9C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4695FE-2047-4401-8881-BCC5C1F79D92}"/>
              </a:ext>
            </a:extLst>
          </p:cNvPr>
          <p:cNvSpPr>
            <a:spLocks noGrp="1"/>
          </p:cNvSpPr>
          <p:nvPr>
            <p:ph type="dt" sz="half" idx="10"/>
          </p:nvPr>
        </p:nvSpPr>
        <p:spPr/>
        <p:txBody>
          <a:bodyPr/>
          <a:lstStyle/>
          <a:p>
            <a:fld id="{599E8B85-1CD4-4028-971F-6BAC635BA6BB}" type="datetimeFigureOut">
              <a:rPr lang="en-US" smtClean="0"/>
              <a:t>2/27/2019</a:t>
            </a:fld>
            <a:endParaRPr lang="en-US"/>
          </a:p>
        </p:txBody>
      </p:sp>
      <p:sp>
        <p:nvSpPr>
          <p:cNvPr id="4" name="Footer Placeholder 3">
            <a:extLst>
              <a:ext uri="{FF2B5EF4-FFF2-40B4-BE49-F238E27FC236}">
                <a16:creationId xmlns:a16="http://schemas.microsoft.com/office/drawing/2014/main" id="{207504F5-886D-4149-AE52-A5B588A99A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0EFA24-B44B-4D93-B7F6-07C0AC42E28E}"/>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1075688041"/>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40E053-EA3D-4247-9A97-1BF57106E262}"/>
              </a:ext>
            </a:extLst>
          </p:cNvPr>
          <p:cNvSpPr>
            <a:spLocks noGrp="1"/>
          </p:cNvSpPr>
          <p:nvPr>
            <p:ph type="dt" sz="half" idx="10"/>
          </p:nvPr>
        </p:nvSpPr>
        <p:spPr/>
        <p:txBody>
          <a:bodyPr/>
          <a:lstStyle/>
          <a:p>
            <a:fld id="{599E8B85-1CD4-4028-971F-6BAC635BA6BB}" type="datetimeFigureOut">
              <a:rPr lang="en-US" smtClean="0"/>
              <a:t>2/27/2019</a:t>
            </a:fld>
            <a:endParaRPr lang="en-US"/>
          </a:p>
        </p:txBody>
      </p:sp>
      <p:sp>
        <p:nvSpPr>
          <p:cNvPr id="3" name="Footer Placeholder 2">
            <a:extLst>
              <a:ext uri="{FF2B5EF4-FFF2-40B4-BE49-F238E27FC236}">
                <a16:creationId xmlns:a16="http://schemas.microsoft.com/office/drawing/2014/main" id="{AA7E3D69-4115-4860-BA6D-739F9358D7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2FBF9F-F895-4B92-87C8-FB2DE93D3C64}"/>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780282485"/>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31DA-F3AB-489F-AA7F-B905521588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79B4C5-FE17-4C69-990E-6CEABF75FD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8C79A5-530E-4F05-8871-072863F302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CEAB3C-F22C-4EAF-ACD4-3602B2FBAB6D}"/>
              </a:ext>
            </a:extLst>
          </p:cNvPr>
          <p:cNvSpPr>
            <a:spLocks noGrp="1"/>
          </p:cNvSpPr>
          <p:nvPr>
            <p:ph type="dt" sz="half" idx="10"/>
          </p:nvPr>
        </p:nvSpPr>
        <p:spPr/>
        <p:txBody>
          <a:bodyPr/>
          <a:lstStyle/>
          <a:p>
            <a:fld id="{599E8B85-1CD4-4028-971F-6BAC635BA6BB}" type="datetimeFigureOut">
              <a:rPr lang="en-US" smtClean="0"/>
              <a:t>2/27/2019</a:t>
            </a:fld>
            <a:endParaRPr lang="en-US"/>
          </a:p>
        </p:txBody>
      </p:sp>
      <p:sp>
        <p:nvSpPr>
          <p:cNvPr id="6" name="Footer Placeholder 5">
            <a:extLst>
              <a:ext uri="{FF2B5EF4-FFF2-40B4-BE49-F238E27FC236}">
                <a16:creationId xmlns:a16="http://schemas.microsoft.com/office/drawing/2014/main" id="{5A56359C-4FC5-4E39-8F04-AB3F5BE335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BC0CE6-30D5-47DD-866E-E9AD9354FF2A}"/>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3281039491"/>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37CB-A1F8-48AF-9924-CDC53F9FDF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E903A1-7EF6-44BA-9849-F49D54CF41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507838-2829-43C0-939C-F8E3226C6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5EB259-4507-4CA8-8ADD-10E6069CC1D9}"/>
              </a:ext>
            </a:extLst>
          </p:cNvPr>
          <p:cNvSpPr>
            <a:spLocks noGrp="1"/>
          </p:cNvSpPr>
          <p:nvPr>
            <p:ph type="dt" sz="half" idx="10"/>
          </p:nvPr>
        </p:nvSpPr>
        <p:spPr/>
        <p:txBody>
          <a:bodyPr/>
          <a:lstStyle/>
          <a:p>
            <a:fld id="{599E8B85-1CD4-4028-971F-6BAC635BA6BB}" type="datetimeFigureOut">
              <a:rPr lang="en-US" smtClean="0"/>
              <a:t>2/27/2019</a:t>
            </a:fld>
            <a:endParaRPr lang="en-US"/>
          </a:p>
        </p:txBody>
      </p:sp>
      <p:sp>
        <p:nvSpPr>
          <p:cNvPr id="6" name="Footer Placeholder 5">
            <a:extLst>
              <a:ext uri="{FF2B5EF4-FFF2-40B4-BE49-F238E27FC236}">
                <a16:creationId xmlns:a16="http://schemas.microsoft.com/office/drawing/2014/main" id="{4F876881-FC65-46C2-BAAF-7F6CB87AF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C28AA5-B012-4150-A56F-31D5C4B94742}"/>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2735014374"/>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94AEA-6947-4915-A8DC-7746393D86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F733CB-C269-4C21-B9FE-384AEAA4822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82F5F6-4C34-4C0A-B3C5-42BF5F519C56}"/>
              </a:ext>
            </a:extLst>
          </p:cNvPr>
          <p:cNvSpPr>
            <a:spLocks noGrp="1"/>
          </p:cNvSpPr>
          <p:nvPr>
            <p:ph type="dt" sz="half" idx="10"/>
          </p:nvPr>
        </p:nvSpPr>
        <p:spPr/>
        <p:txBody>
          <a:bodyPr/>
          <a:lstStyle/>
          <a:p>
            <a:fld id="{599E8B85-1CD4-4028-971F-6BAC635BA6BB}" type="datetimeFigureOut">
              <a:rPr lang="en-US" smtClean="0"/>
              <a:t>2/27/2019</a:t>
            </a:fld>
            <a:endParaRPr lang="en-US"/>
          </a:p>
        </p:txBody>
      </p:sp>
      <p:sp>
        <p:nvSpPr>
          <p:cNvPr id="5" name="Footer Placeholder 4">
            <a:extLst>
              <a:ext uri="{FF2B5EF4-FFF2-40B4-BE49-F238E27FC236}">
                <a16:creationId xmlns:a16="http://schemas.microsoft.com/office/drawing/2014/main" id="{BAD77FA3-15B0-4D5C-BEDB-7D512F803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AB7C9-9D5F-423D-BCDD-1B6A795A2BD9}"/>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4226338024"/>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A4D0B3-9282-4073-84F2-7D7966EA85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EAED0B-0120-421A-AB11-EC1643CF968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EE28D7-8E57-4C35-A9DD-078DBE07959D}"/>
              </a:ext>
            </a:extLst>
          </p:cNvPr>
          <p:cNvSpPr>
            <a:spLocks noGrp="1"/>
          </p:cNvSpPr>
          <p:nvPr>
            <p:ph type="dt" sz="half" idx="10"/>
          </p:nvPr>
        </p:nvSpPr>
        <p:spPr/>
        <p:txBody>
          <a:bodyPr/>
          <a:lstStyle/>
          <a:p>
            <a:fld id="{599E8B85-1CD4-4028-971F-6BAC635BA6BB}" type="datetimeFigureOut">
              <a:rPr lang="en-US" smtClean="0"/>
              <a:t>2/27/2019</a:t>
            </a:fld>
            <a:endParaRPr lang="en-US"/>
          </a:p>
        </p:txBody>
      </p:sp>
      <p:sp>
        <p:nvSpPr>
          <p:cNvPr id="5" name="Footer Placeholder 4">
            <a:extLst>
              <a:ext uri="{FF2B5EF4-FFF2-40B4-BE49-F238E27FC236}">
                <a16:creationId xmlns:a16="http://schemas.microsoft.com/office/drawing/2014/main" id="{BA798FE5-7560-4453-BFB6-4CAFC7991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A6AF4B-FB6B-4D2C-AF89-DCF0E88EDFA6}"/>
              </a:ext>
            </a:extLst>
          </p:cNvPr>
          <p:cNvSpPr>
            <a:spLocks noGrp="1"/>
          </p:cNvSpPr>
          <p:nvPr>
            <p:ph type="sldNum" sz="quarter" idx="12"/>
          </p:nvPr>
        </p:nvSpPr>
        <p:spPr/>
        <p:txBody>
          <a:bodyPr/>
          <a:lstStyle/>
          <a:p>
            <a:fld id="{4348B0B4-0961-4138-B701-C24DD09E31FF}" type="slidenum">
              <a:rPr lang="en-US" smtClean="0"/>
              <a:t>‹#›</a:t>
            </a:fld>
            <a:endParaRPr lang="en-US"/>
          </a:p>
        </p:txBody>
      </p:sp>
    </p:spTree>
    <p:extLst>
      <p:ext uri="{BB962C8B-B14F-4D97-AF65-F5344CB8AC3E}">
        <p14:creationId xmlns:p14="http://schemas.microsoft.com/office/powerpoint/2010/main" val="33290693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90960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59578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27034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71726354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971"/>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500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506972"/>
          </a:xfrm>
        </p:spPr>
        <p:txBody>
          <a:bodyPr/>
          <a:lstStyle>
            <a:lvl1pPr marL="0" indent="0">
              <a:buNone/>
              <a:defRPr sz="2353">
                <a:latin typeface="+mn-lt"/>
              </a:defRPr>
            </a:lvl1pPr>
          </a:lstStyle>
          <a:p>
            <a:pPr lvl="0"/>
            <a:r>
              <a:rPr lang="en-US" dirty="0"/>
              <a:t>Edit Master text styles</a:t>
            </a:r>
          </a:p>
        </p:txBody>
      </p:sp>
    </p:spTree>
    <p:extLst>
      <p:ext uri="{BB962C8B-B14F-4D97-AF65-F5344CB8AC3E}">
        <p14:creationId xmlns:p14="http://schemas.microsoft.com/office/powerpoint/2010/main" val="28131306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4"/>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2/27/2019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2550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37832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6"/>
            <a:ext cx="1993362" cy="701889"/>
          </a:xfrm>
          <a:prstGeom prst="rect">
            <a:avLst/>
          </a:prstGeom>
        </p:spPr>
      </p:pic>
    </p:spTree>
    <p:extLst>
      <p:ext uri="{BB962C8B-B14F-4D97-AF65-F5344CB8AC3E}">
        <p14:creationId xmlns:p14="http://schemas.microsoft.com/office/powerpoint/2010/main" val="3861562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4867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515345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666183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4090618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5090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12064278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62862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7090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5884625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28151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250585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76439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576232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471565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6392824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50628087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5715939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5801555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8745826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3898243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69265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394763326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93356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70279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56706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94711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a:t>Thank you</a:t>
            </a:r>
          </a:p>
        </p:txBody>
      </p:sp>
    </p:spTree>
    <p:extLst>
      <p:ext uri="{BB962C8B-B14F-4D97-AF65-F5344CB8AC3E}">
        <p14:creationId xmlns:p14="http://schemas.microsoft.com/office/powerpoint/2010/main" val="104907753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8"/>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4"/>
            <a:ext cx="5333200" cy="44323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4"/>
            <a:ext cx="5333200" cy="443233"/>
          </a:xfrm>
          <a:prstGeom prst="rect">
            <a:avLst/>
          </a:prstGeom>
        </p:spPr>
        <p:txBody>
          <a:bodyPr lIns="91425" tIns="91425" rIns="91425" bIns="91425" anchor="t" anchorCtr="0"/>
          <a:lstStyle>
            <a:lvl1pPr lvl="0" rtl="0">
              <a:spcBef>
                <a:spcPts val="0"/>
              </a:spcBef>
              <a:buSzPct val="100000"/>
              <a:defRPr sz="1866"/>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2"/>
            <a:ext cx="731600" cy="524800"/>
          </a:xfrm>
          <a:prstGeom prst="rect">
            <a:avLst/>
          </a:prstGeom>
        </p:spPr>
        <p:txBody>
          <a:bodyPr lIns="91425" tIns="91425" rIns="91425" bIns="91425" anchor="ctr" anchorCtr="0">
            <a:noAutofit/>
          </a:bodyPr>
          <a:lstStyle/>
          <a:p>
            <a:fld id="{00000000-1234-1234-1234-123412341234}" type="slidenum">
              <a:rPr lang="en" sz="1866" kern="0">
                <a:solidFill>
                  <a:srgbClr val="000000"/>
                </a:solidFill>
                <a:latin typeface="Arial"/>
                <a:ea typeface="Arial"/>
                <a:cs typeface="Arial"/>
                <a:sym typeface="Arial"/>
              </a:rPr>
              <a:pPr/>
              <a:t>‹#›</a:t>
            </a:fld>
            <a:endParaRPr lang="en" sz="1866"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7411418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269"/>
            <a:fld id="{350DE342-D4AC-4E23-8642-C9E9A95F063C}" type="datetimeFigureOut">
              <a:rPr lang="en-US" smtClean="0">
                <a:solidFill>
                  <a:prstClr val="black">
                    <a:tint val="75000"/>
                  </a:prstClr>
                </a:solidFill>
              </a:rPr>
              <a:pPr defTabSz="1087269"/>
              <a:t>2/27/2019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26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269"/>
            <a:fld id="{66F619C3-7D96-4230-A702-E5C0C4C46E62}" type="slidenum">
              <a:rPr lang="en-US" smtClean="0">
                <a:solidFill>
                  <a:prstClr val="black">
                    <a:tint val="75000"/>
                  </a:prstClr>
                </a:solidFill>
              </a:rPr>
              <a:pPr defTabSz="1087269"/>
              <a:t>‹#›</a:t>
            </a:fld>
            <a:endParaRPr lang="en-US">
              <a:solidFill>
                <a:prstClr val="black">
                  <a:tint val="75000"/>
                </a:prstClr>
              </a:solidFill>
            </a:endParaRPr>
          </a:p>
        </p:txBody>
      </p:sp>
    </p:spTree>
    <p:extLst>
      <p:ext uri="{BB962C8B-B14F-4D97-AF65-F5344CB8AC3E}">
        <p14:creationId xmlns:p14="http://schemas.microsoft.com/office/powerpoint/2010/main" val="62244219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2"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5984440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65008997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1934678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34477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192"/>
            <a:fld id="{B9CFEEF2-ADE0-4B48-B5E9-FE1FDBC12385}" type="datetimeFigureOut">
              <a:rPr lang="en-US" smtClean="0">
                <a:solidFill>
                  <a:srgbClr val="FFFFFF"/>
                </a:solidFill>
              </a:rPr>
              <a:pPr defTabSz="914192"/>
              <a:t>2/27/2019</a:t>
            </a:fld>
            <a:endParaRPr lang="en-US" dirty="0">
              <a:solidFill>
                <a:srgbClr val="FFFFFF"/>
              </a:solidFill>
            </a:endParaRPr>
          </a:p>
        </p:txBody>
      </p:sp>
      <p:sp>
        <p:nvSpPr>
          <p:cNvPr id="7" name="Title 1"/>
          <p:cNvSpPr>
            <a:spLocks noGrp="1"/>
          </p:cNvSpPr>
          <p:nvPr>
            <p:ph type="title" hasCustomPrompt="1"/>
          </p:nvPr>
        </p:nvSpPr>
        <p:spPr bwMode="auto">
          <a:xfrm>
            <a:off x="366272" y="2205464"/>
            <a:ext cx="8534315" cy="2438400"/>
          </a:xfrm>
          <a:noFill/>
        </p:spPr>
        <p:txBody>
          <a:bodyPr lIns="195067" tIns="121917" rIns="195067" bIns="121917" anchor="t" anchorCtr="0"/>
          <a:lstStyle>
            <a:lvl1pPr>
              <a:defRPr sz="7194"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256469138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256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4">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45074095"/>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12387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1829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7148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6"/>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2"/>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1" y="292825"/>
            <a:ext cx="1993362" cy="701889"/>
          </a:xfrm>
          <a:prstGeom prst="rect">
            <a:avLst/>
          </a:prstGeom>
        </p:spPr>
      </p:pic>
    </p:spTree>
    <p:extLst>
      <p:ext uri="{BB962C8B-B14F-4D97-AF65-F5344CB8AC3E}">
        <p14:creationId xmlns:p14="http://schemas.microsoft.com/office/powerpoint/2010/main" val="3414071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4246"/>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3"/>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5" y="322491"/>
            <a:ext cx="9720817" cy="6256136"/>
          </a:xfrm>
          <a:prstGeom prst="rect">
            <a:avLst/>
          </a:prstGeom>
          <a:noFill/>
          <a:ln>
            <a:noFill/>
          </a:ln>
        </p:spPr>
      </p:pic>
    </p:spTree>
    <p:extLst>
      <p:ext uri="{BB962C8B-B14F-4D97-AF65-F5344CB8AC3E}">
        <p14:creationId xmlns:p14="http://schemas.microsoft.com/office/powerpoint/2010/main" val="3448670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4246"/>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3"/>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303290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4246"/>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20403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26" Type="http://schemas.openxmlformats.org/officeDocument/2006/relationships/slideLayout" Target="../slideLayouts/slideLayout263.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5" Type="http://schemas.openxmlformats.org/officeDocument/2006/relationships/slideLayout" Target="../slideLayouts/slideLayout262.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slideLayout" Target="../slideLayouts/slideLayout261.xml"/><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slideLayout" Target="../slideLayouts/slideLayout260.xml"/><Relationship Id="rId28" Type="http://schemas.openxmlformats.org/officeDocument/2006/relationships/image" Target="../media/image33.png"/><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18" Type="http://schemas.openxmlformats.org/officeDocument/2006/relationships/slideLayout" Target="../slideLayouts/slideLayout281.xml"/><Relationship Id="rId3" Type="http://schemas.openxmlformats.org/officeDocument/2006/relationships/slideLayout" Target="../slideLayouts/slideLayout266.xml"/><Relationship Id="rId21" Type="http://schemas.openxmlformats.org/officeDocument/2006/relationships/slideLayout" Target="../slideLayouts/slideLayout284.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17" Type="http://schemas.openxmlformats.org/officeDocument/2006/relationships/slideLayout" Target="../slideLayouts/slideLayout280.xml"/><Relationship Id="rId2" Type="http://schemas.openxmlformats.org/officeDocument/2006/relationships/slideLayout" Target="../slideLayouts/slideLayout265.xml"/><Relationship Id="rId16" Type="http://schemas.openxmlformats.org/officeDocument/2006/relationships/slideLayout" Target="../slideLayouts/slideLayout279.xml"/><Relationship Id="rId20" Type="http://schemas.openxmlformats.org/officeDocument/2006/relationships/slideLayout" Target="../slideLayouts/slideLayout283.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24" Type="http://schemas.openxmlformats.org/officeDocument/2006/relationships/image" Target="../media/image23.emf"/><Relationship Id="rId5" Type="http://schemas.openxmlformats.org/officeDocument/2006/relationships/slideLayout" Target="../slideLayouts/slideLayout268.xml"/><Relationship Id="rId15" Type="http://schemas.openxmlformats.org/officeDocument/2006/relationships/slideLayout" Target="../slideLayouts/slideLayout278.xml"/><Relationship Id="rId23" Type="http://schemas.openxmlformats.org/officeDocument/2006/relationships/theme" Target="../theme/theme11.xml"/><Relationship Id="rId10" Type="http://schemas.openxmlformats.org/officeDocument/2006/relationships/slideLayout" Target="../slideLayouts/slideLayout273.xml"/><Relationship Id="rId19" Type="http://schemas.openxmlformats.org/officeDocument/2006/relationships/slideLayout" Target="../slideLayouts/slideLayout282.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slideLayout" Target="../slideLayouts/slideLayout277.xml"/><Relationship Id="rId22" Type="http://schemas.openxmlformats.org/officeDocument/2006/relationships/slideLayout" Target="../slideLayouts/slideLayout28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3" Type="http://schemas.openxmlformats.org/officeDocument/2006/relationships/slideLayout" Target="../slideLayouts/slideLayout288.xml"/><Relationship Id="rId21" Type="http://schemas.openxmlformats.org/officeDocument/2006/relationships/slideLayout" Target="../slideLayouts/slideLayout306.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3" Type="http://schemas.openxmlformats.org/officeDocument/2006/relationships/slideLayout" Target="../slideLayouts/slideLayout317.xml"/><Relationship Id="rId21" Type="http://schemas.openxmlformats.org/officeDocument/2006/relationships/slideLayout" Target="../slideLayouts/slideLayout335.xml"/><Relationship Id="rId34" Type="http://schemas.openxmlformats.org/officeDocument/2006/relationships/slideLayout" Target="../slideLayouts/slideLayout348.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33" Type="http://schemas.openxmlformats.org/officeDocument/2006/relationships/slideLayout" Target="../slideLayouts/slideLayout347.xml"/><Relationship Id="rId38" Type="http://schemas.openxmlformats.org/officeDocument/2006/relationships/theme" Target="../theme/theme13.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29" Type="http://schemas.openxmlformats.org/officeDocument/2006/relationships/slideLayout" Target="../slideLayouts/slideLayout343.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32" Type="http://schemas.openxmlformats.org/officeDocument/2006/relationships/slideLayout" Target="../slideLayouts/slideLayout346.xml"/><Relationship Id="rId37" Type="http://schemas.openxmlformats.org/officeDocument/2006/relationships/slideLayout" Target="../slideLayouts/slideLayout351.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36" Type="http://schemas.openxmlformats.org/officeDocument/2006/relationships/slideLayout" Target="../slideLayouts/slideLayout350.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31" Type="http://schemas.openxmlformats.org/officeDocument/2006/relationships/slideLayout" Target="../slideLayouts/slideLayout345.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 Id="rId30" Type="http://schemas.openxmlformats.org/officeDocument/2006/relationships/slideLayout" Target="../slideLayouts/slideLayout344.xml"/><Relationship Id="rId35" Type="http://schemas.openxmlformats.org/officeDocument/2006/relationships/slideLayout" Target="../slideLayouts/slideLayout34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26" Type="http://schemas.openxmlformats.org/officeDocument/2006/relationships/slideLayout" Target="../slideLayouts/slideLayout377.xml"/><Relationship Id="rId39" Type="http://schemas.openxmlformats.org/officeDocument/2006/relationships/slideLayout" Target="../slideLayouts/slideLayout390.xml"/><Relationship Id="rId3" Type="http://schemas.openxmlformats.org/officeDocument/2006/relationships/slideLayout" Target="../slideLayouts/slideLayout354.xml"/><Relationship Id="rId21" Type="http://schemas.openxmlformats.org/officeDocument/2006/relationships/slideLayout" Target="../slideLayouts/slideLayout372.xml"/><Relationship Id="rId34" Type="http://schemas.openxmlformats.org/officeDocument/2006/relationships/slideLayout" Target="../slideLayouts/slideLayout385.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5" Type="http://schemas.openxmlformats.org/officeDocument/2006/relationships/slideLayout" Target="../slideLayouts/slideLayout376.xml"/><Relationship Id="rId33" Type="http://schemas.openxmlformats.org/officeDocument/2006/relationships/slideLayout" Target="../slideLayouts/slideLayout384.xml"/><Relationship Id="rId38" Type="http://schemas.openxmlformats.org/officeDocument/2006/relationships/slideLayout" Target="../slideLayouts/slideLayout389.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29" Type="http://schemas.openxmlformats.org/officeDocument/2006/relationships/slideLayout" Target="../slideLayouts/slideLayout380.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24" Type="http://schemas.openxmlformats.org/officeDocument/2006/relationships/slideLayout" Target="../slideLayouts/slideLayout375.xml"/><Relationship Id="rId32" Type="http://schemas.openxmlformats.org/officeDocument/2006/relationships/slideLayout" Target="../slideLayouts/slideLayout383.xml"/><Relationship Id="rId37" Type="http://schemas.openxmlformats.org/officeDocument/2006/relationships/slideLayout" Target="../slideLayouts/slideLayout388.xml"/><Relationship Id="rId40" Type="http://schemas.openxmlformats.org/officeDocument/2006/relationships/theme" Target="../theme/theme14.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23" Type="http://schemas.openxmlformats.org/officeDocument/2006/relationships/slideLayout" Target="../slideLayouts/slideLayout374.xml"/><Relationship Id="rId28" Type="http://schemas.openxmlformats.org/officeDocument/2006/relationships/slideLayout" Target="../slideLayouts/slideLayout379.xml"/><Relationship Id="rId36" Type="http://schemas.openxmlformats.org/officeDocument/2006/relationships/slideLayout" Target="../slideLayouts/slideLayout387.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31" Type="http://schemas.openxmlformats.org/officeDocument/2006/relationships/slideLayout" Target="../slideLayouts/slideLayout382.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 Id="rId22" Type="http://schemas.openxmlformats.org/officeDocument/2006/relationships/slideLayout" Target="../slideLayouts/slideLayout373.xml"/><Relationship Id="rId27" Type="http://schemas.openxmlformats.org/officeDocument/2006/relationships/slideLayout" Target="../slideLayouts/slideLayout378.xml"/><Relationship Id="rId30" Type="http://schemas.openxmlformats.org/officeDocument/2006/relationships/slideLayout" Target="../slideLayouts/slideLayout381.xml"/><Relationship Id="rId35" Type="http://schemas.openxmlformats.org/officeDocument/2006/relationships/slideLayout" Target="../slideLayouts/slideLayout38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18" Type="http://schemas.openxmlformats.org/officeDocument/2006/relationships/slideLayout" Target="../slideLayouts/slideLayout408.xml"/><Relationship Id="rId26" Type="http://schemas.openxmlformats.org/officeDocument/2006/relationships/image" Target="../media/image22.png"/><Relationship Id="rId3" Type="http://schemas.openxmlformats.org/officeDocument/2006/relationships/slideLayout" Target="../slideLayouts/slideLayout393.xml"/><Relationship Id="rId21" Type="http://schemas.openxmlformats.org/officeDocument/2006/relationships/slideLayout" Target="../slideLayouts/slideLayout411.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17" Type="http://schemas.openxmlformats.org/officeDocument/2006/relationships/slideLayout" Target="../slideLayouts/slideLayout407.xml"/><Relationship Id="rId25" Type="http://schemas.openxmlformats.org/officeDocument/2006/relationships/theme" Target="../theme/theme15.xml"/><Relationship Id="rId2" Type="http://schemas.openxmlformats.org/officeDocument/2006/relationships/slideLayout" Target="../slideLayouts/slideLayout392.xml"/><Relationship Id="rId16" Type="http://schemas.openxmlformats.org/officeDocument/2006/relationships/slideLayout" Target="../slideLayouts/slideLayout406.xml"/><Relationship Id="rId20" Type="http://schemas.openxmlformats.org/officeDocument/2006/relationships/slideLayout" Target="../slideLayouts/slideLayout410.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24" Type="http://schemas.openxmlformats.org/officeDocument/2006/relationships/slideLayout" Target="../slideLayouts/slideLayout414.xml"/><Relationship Id="rId5" Type="http://schemas.openxmlformats.org/officeDocument/2006/relationships/slideLayout" Target="../slideLayouts/slideLayout395.xml"/><Relationship Id="rId15" Type="http://schemas.openxmlformats.org/officeDocument/2006/relationships/slideLayout" Target="../slideLayouts/slideLayout405.xml"/><Relationship Id="rId23" Type="http://schemas.openxmlformats.org/officeDocument/2006/relationships/slideLayout" Target="../slideLayouts/slideLayout413.xml"/><Relationship Id="rId10" Type="http://schemas.openxmlformats.org/officeDocument/2006/relationships/slideLayout" Target="../slideLayouts/slideLayout400.xml"/><Relationship Id="rId19" Type="http://schemas.openxmlformats.org/officeDocument/2006/relationships/slideLayout" Target="../slideLayouts/slideLayout409.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slideLayout" Target="../slideLayouts/slideLayout404.xml"/><Relationship Id="rId22" Type="http://schemas.openxmlformats.org/officeDocument/2006/relationships/slideLayout" Target="../slideLayouts/slideLayout412.xml"/><Relationship Id="rId27" Type="http://schemas.openxmlformats.org/officeDocument/2006/relationships/image" Target="../media/image23.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22.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26" Type="http://schemas.openxmlformats.org/officeDocument/2006/relationships/slideLayout" Target="../slideLayouts/slideLayout440.xml"/><Relationship Id="rId39" Type="http://schemas.openxmlformats.org/officeDocument/2006/relationships/slideLayout" Target="../slideLayouts/slideLayout453.xml"/><Relationship Id="rId3" Type="http://schemas.openxmlformats.org/officeDocument/2006/relationships/slideLayout" Target="../slideLayouts/slideLayout417.xml"/><Relationship Id="rId21" Type="http://schemas.openxmlformats.org/officeDocument/2006/relationships/slideLayout" Target="../slideLayouts/slideLayout435.xml"/><Relationship Id="rId34" Type="http://schemas.openxmlformats.org/officeDocument/2006/relationships/slideLayout" Target="../slideLayouts/slideLayout448.xml"/><Relationship Id="rId7" Type="http://schemas.openxmlformats.org/officeDocument/2006/relationships/slideLayout" Target="../slideLayouts/slideLayout421.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slideLayout" Target="../slideLayouts/slideLayout452.xml"/><Relationship Id="rId2" Type="http://schemas.openxmlformats.org/officeDocument/2006/relationships/slideLayout" Target="../slideLayouts/slideLayout416.xml"/><Relationship Id="rId16" Type="http://schemas.openxmlformats.org/officeDocument/2006/relationships/slideLayout" Target="../slideLayouts/slideLayout430.xml"/><Relationship Id="rId20" Type="http://schemas.openxmlformats.org/officeDocument/2006/relationships/slideLayout" Target="../slideLayouts/slideLayout434.xml"/><Relationship Id="rId29" Type="http://schemas.openxmlformats.org/officeDocument/2006/relationships/slideLayout" Target="../slideLayouts/slideLayout443.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slideLayout" Target="../slideLayouts/slideLayout451.xml"/><Relationship Id="rId40" Type="http://schemas.openxmlformats.org/officeDocument/2006/relationships/theme" Target="../theme/theme16.xml"/><Relationship Id="rId5" Type="http://schemas.openxmlformats.org/officeDocument/2006/relationships/slideLayout" Target="../slideLayouts/slideLayout419.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10" Type="http://schemas.openxmlformats.org/officeDocument/2006/relationships/slideLayout" Target="../slideLayouts/slideLayout424.xml"/><Relationship Id="rId19" Type="http://schemas.openxmlformats.org/officeDocument/2006/relationships/slideLayout" Target="../slideLayouts/slideLayout433.xml"/><Relationship Id="rId31" Type="http://schemas.openxmlformats.org/officeDocument/2006/relationships/slideLayout" Target="../slideLayouts/slideLayout445.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61.xml"/><Relationship Id="rId13" Type="http://schemas.openxmlformats.org/officeDocument/2006/relationships/slideLayout" Target="../slideLayouts/slideLayout466.xml"/><Relationship Id="rId18" Type="http://schemas.openxmlformats.org/officeDocument/2006/relationships/slideLayout" Target="../slideLayouts/slideLayout471.xml"/><Relationship Id="rId26" Type="http://schemas.openxmlformats.org/officeDocument/2006/relationships/slideLayout" Target="../slideLayouts/slideLayout479.xml"/><Relationship Id="rId3" Type="http://schemas.openxmlformats.org/officeDocument/2006/relationships/slideLayout" Target="../slideLayouts/slideLayout456.xml"/><Relationship Id="rId21" Type="http://schemas.openxmlformats.org/officeDocument/2006/relationships/slideLayout" Target="../slideLayouts/slideLayout474.xml"/><Relationship Id="rId7" Type="http://schemas.openxmlformats.org/officeDocument/2006/relationships/slideLayout" Target="../slideLayouts/slideLayout460.xml"/><Relationship Id="rId12" Type="http://schemas.openxmlformats.org/officeDocument/2006/relationships/slideLayout" Target="../slideLayouts/slideLayout465.xml"/><Relationship Id="rId17" Type="http://schemas.openxmlformats.org/officeDocument/2006/relationships/slideLayout" Target="../slideLayouts/slideLayout470.xml"/><Relationship Id="rId25" Type="http://schemas.openxmlformats.org/officeDocument/2006/relationships/slideLayout" Target="../slideLayouts/slideLayout478.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20" Type="http://schemas.openxmlformats.org/officeDocument/2006/relationships/slideLayout" Target="../slideLayouts/slideLayout473.xml"/><Relationship Id="rId29" Type="http://schemas.openxmlformats.org/officeDocument/2006/relationships/theme" Target="../theme/theme17.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24" Type="http://schemas.openxmlformats.org/officeDocument/2006/relationships/slideLayout" Target="../slideLayouts/slideLayout477.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23" Type="http://schemas.openxmlformats.org/officeDocument/2006/relationships/slideLayout" Target="../slideLayouts/slideLayout476.xml"/><Relationship Id="rId28" Type="http://schemas.openxmlformats.org/officeDocument/2006/relationships/slideLayout" Target="../slideLayouts/slideLayout481.xml"/><Relationship Id="rId10" Type="http://schemas.openxmlformats.org/officeDocument/2006/relationships/slideLayout" Target="../slideLayouts/slideLayout463.xml"/><Relationship Id="rId19" Type="http://schemas.openxmlformats.org/officeDocument/2006/relationships/slideLayout" Target="../slideLayouts/slideLayout472.xml"/><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 Id="rId22" Type="http://schemas.openxmlformats.org/officeDocument/2006/relationships/slideLayout" Target="../slideLayouts/slideLayout475.xml"/><Relationship Id="rId27" Type="http://schemas.openxmlformats.org/officeDocument/2006/relationships/slideLayout" Target="../slideLayouts/slideLayout48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26" Type="http://schemas.openxmlformats.org/officeDocument/2006/relationships/slideLayout" Target="../slideLayouts/slideLayout507.xml"/><Relationship Id="rId3" Type="http://schemas.openxmlformats.org/officeDocument/2006/relationships/slideLayout" Target="../slideLayouts/slideLayout484.xml"/><Relationship Id="rId21" Type="http://schemas.openxmlformats.org/officeDocument/2006/relationships/slideLayout" Target="../slideLayouts/slideLayout502.xml"/><Relationship Id="rId34" Type="http://schemas.openxmlformats.org/officeDocument/2006/relationships/slideLayout" Target="../slideLayouts/slideLayout515.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5" Type="http://schemas.openxmlformats.org/officeDocument/2006/relationships/slideLayout" Target="../slideLayouts/slideLayout506.xml"/><Relationship Id="rId33" Type="http://schemas.openxmlformats.org/officeDocument/2006/relationships/slideLayout" Target="../slideLayouts/slideLayout514.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slideLayout" Target="../slideLayouts/slideLayout501.xml"/><Relationship Id="rId29" Type="http://schemas.openxmlformats.org/officeDocument/2006/relationships/slideLayout" Target="../slideLayouts/slideLayout510.xml"/><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24" Type="http://schemas.openxmlformats.org/officeDocument/2006/relationships/slideLayout" Target="../slideLayouts/slideLayout505.xml"/><Relationship Id="rId32" Type="http://schemas.openxmlformats.org/officeDocument/2006/relationships/slideLayout" Target="../slideLayouts/slideLayout513.xml"/><Relationship Id="rId37" Type="http://schemas.openxmlformats.org/officeDocument/2006/relationships/theme" Target="../theme/theme18.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23" Type="http://schemas.openxmlformats.org/officeDocument/2006/relationships/slideLayout" Target="../slideLayouts/slideLayout504.xml"/><Relationship Id="rId28" Type="http://schemas.openxmlformats.org/officeDocument/2006/relationships/slideLayout" Target="../slideLayouts/slideLayout509.xml"/><Relationship Id="rId36" Type="http://schemas.openxmlformats.org/officeDocument/2006/relationships/slideLayout" Target="../slideLayouts/slideLayout517.xml"/><Relationship Id="rId10" Type="http://schemas.openxmlformats.org/officeDocument/2006/relationships/slideLayout" Target="../slideLayouts/slideLayout491.xml"/><Relationship Id="rId19" Type="http://schemas.openxmlformats.org/officeDocument/2006/relationships/slideLayout" Target="../slideLayouts/slideLayout500.xml"/><Relationship Id="rId31" Type="http://schemas.openxmlformats.org/officeDocument/2006/relationships/slideLayout" Target="../slideLayouts/slideLayout512.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 Id="rId22" Type="http://schemas.openxmlformats.org/officeDocument/2006/relationships/slideLayout" Target="../slideLayouts/slideLayout503.xml"/><Relationship Id="rId27" Type="http://schemas.openxmlformats.org/officeDocument/2006/relationships/slideLayout" Target="../slideLayouts/slideLayout508.xml"/><Relationship Id="rId30" Type="http://schemas.openxmlformats.org/officeDocument/2006/relationships/slideLayout" Target="../slideLayouts/slideLayout511.xml"/><Relationship Id="rId35" Type="http://schemas.openxmlformats.org/officeDocument/2006/relationships/slideLayout" Target="../slideLayouts/slideLayout51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25.xml"/><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19.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theme" Target="../theme/theme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theme" Target="../theme/theme4.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theme" Target="../theme/theme5.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image" Target="../media/image1.emf"/><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theme" Target="../theme/theme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image" Target="../media/image22.png"/><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theme" Target="../theme/theme7.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image" Target="../media/image23.emf"/></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image" Target="../media/image33.png"/><Relationship Id="rId3" Type="http://schemas.openxmlformats.org/officeDocument/2006/relationships/slideLayout" Target="../slideLayouts/slideLayout216.xml"/><Relationship Id="rId21" Type="http://schemas.openxmlformats.org/officeDocument/2006/relationships/slideLayout" Target="../slideLayouts/slideLayout234.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theme" Target="../theme/theme9.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9636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28"/>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656865670"/>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Lst>
  <p:transition>
    <p:fade/>
  </p:transition>
  <p:txStyles>
    <p:titleStyle>
      <a:lvl1pPr algn="l" defTabSz="914192"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03470010"/>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129414464"/>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 id="2147484063" r:id="rId22"/>
    <p:sldLayoutId id="2147484064" r:id="rId23"/>
    <p:sldLayoutId id="2147484065" r:id="rId24"/>
    <p:sldLayoutId id="2147484066" r:id="rId25"/>
    <p:sldLayoutId id="2147484067" r:id="rId26"/>
    <p:sldLayoutId id="2147484068" r:id="rId27"/>
    <p:sldLayoutId id="2147484069" r:id="rId28"/>
    <p:sldLayoutId id="2147484070" r:id="rId2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424921746"/>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1" r:id="rId35"/>
    <p:sldLayoutId id="2147484122" r:id="rId36"/>
    <p:sldLayoutId id="2147484312" r:id="rId37"/>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46365665"/>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2" r:id="rId35"/>
    <p:sldLayoutId id="2147484163" r:id="rId36"/>
    <p:sldLayoutId id="2147484164" r:id="rId37"/>
    <p:sldLayoutId id="2147484165" r:id="rId38"/>
    <p:sldLayoutId id="2147484166"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492437054"/>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 id="2147484182" r:id="rId15"/>
    <p:sldLayoutId id="2147484183" r:id="rId16"/>
    <p:sldLayoutId id="2147484184" r:id="rId17"/>
    <p:sldLayoutId id="2147484185" r:id="rId18"/>
    <p:sldLayoutId id="2147484186" r:id="rId19"/>
    <p:sldLayoutId id="2147484187" r:id="rId20"/>
    <p:sldLayoutId id="2147484188" r:id="rId21"/>
    <p:sldLayoutId id="2147484189" r:id="rId22"/>
    <p:sldLayoutId id="2147484190" r:id="rId23"/>
    <p:sldLayoutId id="2147484192" r:id="rId2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72944649"/>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 id="2147484210" r:id="rId17"/>
    <p:sldLayoutId id="2147484211" r:id="rId18"/>
    <p:sldLayoutId id="2147484212" r:id="rId19"/>
    <p:sldLayoutId id="2147484213" r:id="rId20"/>
    <p:sldLayoutId id="2147484214" r:id="rId21"/>
    <p:sldLayoutId id="2147484215" r:id="rId22"/>
    <p:sldLayoutId id="2147484216" r:id="rId23"/>
    <p:sldLayoutId id="2147484217" r:id="rId24"/>
    <p:sldLayoutId id="2147484218" r:id="rId25"/>
    <p:sldLayoutId id="2147484219" r:id="rId26"/>
    <p:sldLayoutId id="2147484220" r:id="rId27"/>
    <p:sldLayoutId id="2147484221" r:id="rId28"/>
    <p:sldLayoutId id="2147484222" r:id="rId29"/>
    <p:sldLayoutId id="2147484223" r:id="rId30"/>
    <p:sldLayoutId id="2147484224" r:id="rId31"/>
    <p:sldLayoutId id="2147484225" r:id="rId32"/>
    <p:sldLayoutId id="2147484226" r:id="rId33"/>
    <p:sldLayoutId id="2147484227" r:id="rId34"/>
    <p:sldLayoutId id="2147484229" r:id="rId35"/>
    <p:sldLayoutId id="2147484230" r:id="rId36"/>
    <p:sldLayoutId id="2147484231" r:id="rId37"/>
    <p:sldLayoutId id="2147484232" r:id="rId38"/>
    <p:sldLayoutId id="2147484233"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grpSp>
        <p:nvGrpSpPr>
          <p:cNvPr id="7" name="Group 6">
            <a:extLst>
              <a:ext uri="{FF2B5EF4-FFF2-40B4-BE49-F238E27FC236}">
                <a16:creationId xmlns:a16="http://schemas.microsoft.com/office/drawing/2014/main" id="{495771A2-A947-4D47-90FE-F5EE53B086C6}"/>
              </a:ext>
            </a:extLst>
          </p:cNvPr>
          <p:cNvGrpSpPr/>
          <p:nvPr userDrawn="1"/>
        </p:nvGrpSpPr>
        <p:grpSpPr>
          <a:xfrm rot="5400000">
            <a:off x="11982174" y="305819"/>
            <a:ext cx="1578999" cy="967361"/>
            <a:chOff x="3180253" y="3669219"/>
            <a:chExt cx="1578999" cy="967361"/>
          </a:xfrm>
        </p:grpSpPr>
        <p:sp>
          <p:nvSpPr>
            <p:cNvPr id="8" name="Rectangle 7">
              <a:extLst>
                <a:ext uri="{FF2B5EF4-FFF2-40B4-BE49-F238E27FC236}">
                  <a16:creationId xmlns:a16="http://schemas.microsoft.com/office/drawing/2014/main" id="{1068CBC6-7E2D-4DB6-BE04-D847B3891E3B}"/>
                </a:ext>
              </a:extLst>
            </p:cNvPr>
            <p:cNvSpPr/>
            <p:nvPr/>
          </p:nvSpPr>
          <p:spPr>
            <a:xfrm>
              <a:off x="3180253" y="4148255"/>
              <a:ext cx="790072" cy="488325"/>
            </a:xfrm>
            <a:prstGeom prst="rect">
              <a:avLst/>
            </a:prstGeom>
            <a:solidFill>
              <a:srgbClr val="000000"/>
            </a:solidFill>
            <a:ln w="3175">
              <a:solidFill>
                <a:schemeClr val="bg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7E10A53-C1EB-4081-A6EF-CF4DB5E89170}"/>
                </a:ext>
              </a:extLst>
            </p:cNvPr>
            <p:cNvSpPr/>
            <p:nvPr/>
          </p:nvSpPr>
          <p:spPr>
            <a:xfrm>
              <a:off x="3970325" y="3669219"/>
              <a:ext cx="394463" cy="485197"/>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D38390E-5E65-417C-BA64-6768DC57970F}"/>
                </a:ext>
              </a:extLst>
            </p:cNvPr>
            <p:cNvSpPr/>
            <p:nvPr/>
          </p:nvSpPr>
          <p:spPr>
            <a:xfrm>
              <a:off x="3970325" y="4151383"/>
              <a:ext cx="394463" cy="48519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0FED60C-FD50-4A56-9BEA-251EC1F14361}"/>
                </a:ext>
              </a:extLst>
            </p:cNvPr>
            <p:cNvSpPr/>
            <p:nvPr/>
          </p:nvSpPr>
          <p:spPr>
            <a:xfrm>
              <a:off x="4364789" y="3669219"/>
              <a:ext cx="394463" cy="322454"/>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3D474FC-2C15-45F0-8485-A969D5DDD021}"/>
                </a:ext>
              </a:extLst>
            </p:cNvPr>
            <p:cNvSpPr/>
            <p:nvPr/>
          </p:nvSpPr>
          <p:spPr>
            <a:xfrm>
              <a:off x="4364789" y="3991673"/>
              <a:ext cx="394463" cy="32245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C810B5E9-D6D9-4AF1-A2BC-55765990D56E}"/>
                </a:ext>
              </a:extLst>
            </p:cNvPr>
            <p:cNvSpPr/>
            <p:nvPr/>
          </p:nvSpPr>
          <p:spPr>
            <a:xfrm>
              <a:off x="4364789" y="4314126"/>
              <a:ext cx="394463" cy="32245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0703E5C-EA56-4097-ADBF-57B2FF0365E3}"/>
                </a:ext>
              </a:extLst>
            </p:cNvPr>
            <p:cNvSpPr/>
            <p:nvPr/>
          </p:nvSpPr>
          <p:spPr>
            <a:xfrm>
              <a:off x="3180253" y="3669219"/>
              <a:ext cx="790072" cy="48216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53072884"/>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249" r:id="rId15"/>
    <p:sldLayoutId id="2147484250" r:id="rId16"/>
    <p:sldLayoutId id="2147484251" r:id="rId17"/>
    <p:sldLayoutId id="2147484252" r:id="rId18"/>
    <p:sldLayoutId id="2147484253" r:id="rId19"/>
    <p:sldLayoutId id="2147484254" r:id="rId20"/>
    <p:sldLayoutId id="2147484255" r:id="rId21"/>
    <p:sldLayoutId id="2147484256" r:id="rId22"/>
    <p:sldLayoutId id="2147484257" r:id="rId23"/>
    <p:sldLayoutId id="2147484258" r:id="rId24"/>
    <p:sldLayoutId id="2147484259" r:id="rId25"/>
    <p:sldLayoutId id="2147484260" r:id="rId26"/>
    <p:sldLayoutId id="2147484261" r:id="rId27"/>
    <p:sldLayoutId id="2147484262"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grpSp>
        <p:nvGrpSpPr>
          <p:cNvPr id="7" name="Group 6">
            <a:extLst>
              <a:ext uri="{FF2B5EF4-FFF2-40B4-BE49-F238E27FC236}">
                <a16:creationId xmlns:a16="http://schemas.microsoft.com/office/drawing/2014/main" id="{9728E42E-E2E9-470D-BC4F-C78D1C9315EE}"/>
              </a:ext>
            </a:extLst>
          </p:cNvPr>
          <p:cNvGrpSpPr/>
          <p:nvPr userDrawn="1"/>
        </p:nvGrpSpPr>
        <p:grpSpPr>
          <a:xfrm rot="5400000">
            <a:off x="11982174" y="305819"/>
            <a:ext cx="1578999" cy="967361"/>
            <a:chOff x="3180253" y="3669219"/>
            <a:chExt cx="1578999" cy="967361"/>
          </a:xfrm>
        </p:grpSpPr>
        <p:sp>
          <p:nvSpPr>
            <p:cNvPr id="8" name="Rectangle 7">
              <a:extLst>
                <a:ext uri="{FF2B5EF4-FFF2-40B4-BE49-F238E27FC236}">
                  <a16:creationId xmlns:a16="http://schemas.microsoft.com/office/drawing/2014/main" id="{502AF839-6D30-42BE-8D96-BD8B889CEFEF}"/>
                </a:ext>
              </a:extLst>
            </p:cNvPr>
            <p:cNvSpPr/>
            <p:nvPr/>
          </p:nvSpPr>
          <p:spPr>
            <a:xfrm>
              <a:off x="3180253" y="4148255"/>
              <a:ext cx="790072" cy="488325"/>
            </a:xfrm>
            <a:prstGeom prst="rect">
              <a:avLst/>
            </a:prstGeom>
            <a:solidFill>
              <a:srgbClr val="000000"/>
            </a:solidFill>
            <a:ln w="3175">
              <a:solidFill>
                <a:schemeClr val="bg2">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D00660C-C0D0-446D-9C2D-71526F9BFDA2}"/>
                </a:ext>
              </a:extLst>
            </p:cNvPr>
            <p:cNvSpPr/>
            <p:nvPr/>
          </p:nvSpPr>
          <p:spPr>
            <a:xfrm>
              <a:off x="3970325" y="3669219"/>
              <a:ext cx="394463" cy="485197"/>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2378A8D-F9BA-42E2-B6DE-91A15841D998}"/>
                </a:ext>
              </a:extLst>
            </p:cNvPr>
            <p:cNvSpPr/>
            <p:nvPr/>
          </p:nvSpPr>
          <p:spPr>
            <a:xfrm>
              <a:off x="3970325" y="4151383"/>
              <a:ext cx="394463" cy="48519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C02A66F-F740-4B90-B96F-39CB703CD817}"/>
                </a:ext>
              </a:extLst>
            </p:cNvPr>
            <p:cNvSpPr/>
            <p:nvPr/>
          </p:nvSpPr>
          <p:spPr>
            <a:xfrm>
              <a:off x="4364789" y="3669219"/>
              <a:ext cx="394463" cy="322454"/>
            </a:xfrm>
            <a:prstGeom prst="rect">
              <a:avLst/>
            </a:prstGeom>
            <a:solidFill>
              <a:srgbClr val="3C3C4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2BF542E-B6FC-42C3-B5D9-915BC6C11E50}"/>
                </a:ext>
              </a:extLst>
            </p:cNvPr>
            <p:cNvSpPr/>
            <p:nvPr/>
          </p:nvSpPr>
          <p:spPr>
            <a:xfrm>
              <a:off x="4364789" y="3991673"/>
              <a:ext cx="394463" cy="322454"/>
            </a:xfrm>
            <a:prstGeom prst="rect">
              <a:avLst/>
            </a:prstGeom>
            <a:solidFill>
              <a:srgbClr val="7575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7E6D4C3B-A7DB-4F34-A8E9-CA95AECCE020}"/>
                </a:ext>
              </a:extLst>
            </p:cNvPr>
            <p:cNvSpPr/>
            <p:nvPr/>
          </p:nvSpPr>
          <p:spPr>
            <a:xfrm>
              <a:off x="4364789" y="4314126"/>
              <a:ext cx="394463" cy="322454"/>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9224442-8E66-445E-9284-B350D4AA8163}"/>
                </a:ext>
              </a:extLst>
            </p:cNvPr>
            <p:cNvSpPr/>
            <p:nvPr/>
          </p:nvSpPr>
          <p:spPr>
            <a:xfrm>
              <a:off x="3180253" y="3669219"/>
              <a:ext cx="790072" cy="48216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42188250"/>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78" r:id="rId15"/>
    <p:sldLayoutId id="2147484279" r:id="rId16"/>
    <p:sldLayoutId id="2147484280" r:id="rId17"/>
    <p:sldLayoutId id="2147484281" r:id="rId18"/>
    <p:sldLayoutId id="2147484282" r:id="rId19"/>
    <p:sldLayoutId id="2147484283" r:id="rId20"/>
    <p:sldLayoutId id="2147484284" r:id="rId21"/>
    <p:sldLayoutId id="2147484285" r:id="rId22"/>
    <p:sldLayoutId id="2147484286" r:id="rId23"/>
    <p:sldLayoutId id="2147484287" r:id="rId24"/>
    <p:sldLayoutId id="2147484288" r:id="rId25"/>
    <p:sldLayoutId id="2147484289" r:id="rId26"/>
    <p:sldLayoutId id="2147484290" r:id="rId27"/>
    <p:sldLayoutId id="2147484291" r:id="rId28"/>
    <p:sldLayoutId id="2147484292" r:id="rId29"/>
    <p:sldLayoutId id="2147484293" r:id="rId30"/>
    <p:sldLayoutId id="2147484294" r:id="rId31"/>
    <p:sldLayoutId id="2147484295" r:id="rId32"/>
    <p:sldLayoutId id="2147484296" r:id="rId33"/>
    <p:sldLayoutId id="2147484297" r:id="rId34"/>
    <p:sldLayoutId id="2147484298" r:id="rId35"/>
    <p:sldLayoutId id="2147484299" r:id="rId3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D6583-6503-4E70-929A-F42059A3D6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78C79-223A-44E8-95D4-39119C3970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C0766-2B1A-49BB-98BB-028C2F8D92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9E8B85-1CD4-4028-971F-6BAC635BA6BB}" type="datetimeFigureOut">
              <a:rPr lang="en-US" smtClean="0"/>
              <a:t>2/27/2019</a:t>
            </a:fld>
            <a:endParaRPr lang="en-US"/>
          </a:p>
        </p:txBody>
      </p:sp>
      <p:sp>
        <p:nvSpPr>
          <p:cNvPr id="5" name="Footer Placeholder 4">
            <a:extLst>
              <a:ext uri="{FF2B5EF4-FFF2-40B4-BE49-F238E27FC236}">
                <a16:creationId xmlns:a16="http://schemas.microsoft.com/office/drawing/2014/main" id="{6DF2D9AE-8F60-4035-8A19-25BFD7EBD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278779-7485-4343-8086-438EF8A10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48B0B4-0961-4138-B701-C24DD09E31FF}" type="slidenum">
              <a:rPr lang="en-US" smtClean="0"/>
              <a:t>‹#›</a:t>
            </a:fld>
            <a:endParaRPr lang="en-US"/>
          </a:p>
        </p:txBody>
      </p:sp>
    </p:spTree>
    <p:extLst>
      <p:ext uri="{BB962C8B-B14F-4D97-AF65-F5344CB8AC3E}">
        <p14:creationId xmlns:p14="http://schemas.microsoft.com/office/powerpoint/2010/main" val="3116642527"/>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 id="21474843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04604739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901" r:id="rId27"/>
    <p:sldLayoutId id="2147484084" r:id="rId28"/>
    <p:sldLayoutId id="2147484313" r:id="rId29"/>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82446067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276"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7"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571621572"/>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Lst>
  <p:transition>
    <p:fade/>
  </p:transition>
  <p:hf sldNum="0" hdr="0" dt="0"/>
  <p:txStyles>
    <p:titleStyle>
      <a:lvl1pPr algn="l" defTabSz="914276"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2" marR="0" indent="-336112" algn="l" defTabSz="91427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34" marR="0" indent="-236523" algn="l" defTabSz="91427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60"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334"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408"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0"/>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8" y="-214"/>
            <a:ext cx="935478" cy="5654618"/>
            <a:chOff x="12618967" y="-221"/>
            <a:chExt cx="954236" cy="5767187"/>
          </a:xfrm>
        </p:grpSpPr>
        <p:grpSp>
          <p:nvGrpSpPr>
            <p:cNvPr id="18" name="Group 17"/>
            <p:cNvGrpSpPr/>
            <p:nvPr userDrawn="1"/>
          </p:nvGrpSpPr>
          <p:grpSpPr>
            <a:xfrm>
              <a:off x="12618967" y="-221"/>
              <a:ext cx="954236" cy="5767187"/>
              <a:chOff x="12618967" y="-221"/>
              <a:chExt cx="954236"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11"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11"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11"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011"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011"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011"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011"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011"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4"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011"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011"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31684278"/>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60" r:id="rId30"/>
  </p:sldLayoutIdLst>
  <p:transition>
    <p:fade/>
  </p:transition>
  <p:txStyles>
    <p:titleStyle>
      <a:lvl1pPr algn="l" defTabSz="91427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2" marR="0" indent="-336112" algn="l" defTabSz="914276"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34" marR="0" indent="-236523" algn="l" defTabSz="91427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60"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34"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408" marR="0" indent="-224074" algn="l" defTabSz="91427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57"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96"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34"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673" indent="-228570" algn="l" defTabSz="91427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76" rtl="0" eaLnBrk="1" latinLnBrk="0" hangingPunct="1">
        <a:defRPr sz="1765" kern="1200">
          <a:solidFill>
            <a:schemeClr val="tx1"/>
          </a:solidFill>
          <a:latin typeface="+mn-lt"/>
          <a:ea typeface="+mn-ea"/>
          <a:cs typeface="+mn-cs"/>
        </a:defRPr>
      </a:lvl1pPr>
      <a:lvl2pPr marL="457137" algn="l" defTabSz="914276" rtl="0" eaLnBrk="1" latinLnBrk="0" hangingPunct="1">
        <a:defRPr sz="1765" kern="1200">
          <a:solidFill>
            <a:schemeClr val="tx1"/>
          </a:solidFill>
          <a:latin typeface="+mn-lt"/>
          <a:ea typeface="+mn-ea"/>
          <a:cs typeface="+mn-cs"/>
        </a:defRPr>
      </a:lvl2pPr>
      <a:lvl3pPr marL="914276" algn="l" defTabSz="914276" rtl="0" eaLnBrk="1" latinLnBrk="0" hangingPunct="1">
        <a:defRPr sz="1765" kern="1200">
          <a:solidFill>
            <a:schemeClr val="tx1"/>
          </a:solidFill>
          <a:latin typeface="+mn-lt"/>
          <a:ea typeface="+mn-ea"/>
          <a:cs typeface="+mn-cs"/>
        </a:defRPr>
      </a:lvl3pPr>
      <a:lvl4pPr marL="1371413" algn="l" defTabSz="914276" rtl="0" eaLnBrk="1" latinLnBrk="0" hangingPunct="1">
        <a:defRPr sz="1765" kern="1200">
          <a:solidFill>
            <a:schemeClr val="tx1"/>
          </a:solidFill>
          <a:latin typeface="+mn-lt"/>
          <a:ea typeface="+mn-ea"/>
          <a:cs typeface="+mn-cs"/>
        </a:defRPr>
      </a:lvl4pPr>
      <a:lvl5pPr marL="1828551" algn="l" defTabSz="914276" rtl="0" eaLnBrk="1" latinLnBrk="0" hangingPunct="1">
        <a:defRPr sz="1765" kern="1200">
          <a:solidFill>
            <a:schemeClr val="tx1"/>
          </a:solidFill>
          <a:latin typeface="+mn-lt"/>
          <a:ea typeface="+mn-ea"/>
          <a:cs typeface="+mn-cs"/>
        </a:defRPr>
      </a:lvl5pPr>
      <a:lvl6pPr marL="2285690" algn="l" defTabSz="914276" rtl="0" eaLnBrk="1" latinLnBrk="0" hangingPunct="1">
        <a:defRPr sz="1765" kern="1200">
          <a:solidFill>
            <a:schemeClr val="tx1"/>
          </a:solidFill>
          <a:latin typeface="+mn-lt"/>
          <a:ea typeface="+mn-ea"/>
          <a:cs typeface="+mn-cs"/>
        </a:defRPr>
      </a:lvl6pPr>
      <a:lvl7pPr marL="2742826" algn="l" defTabSz="914276" rtl="0" eaLnBrk="1" latinLnBrk="0" hangingPunct="1">
        <a:defRPr sz="1765" kern="1200">
          <a:solidFill>
            <a:schemeClr val="tx1"/>
          </a:solidFill>
          <a:latin typeface="+mn-lt"/>
          <a:ea typeface="+mn-ea"/>
          <a:cs typeface="+mn-cs"/>
        </a:defRPr>
      </a:lvl7pPr>
      <a:lvl8pPr marL="3199965" algn="l" defTabSz="914276" rtl="0" eaLnBrk="1" latinLnBrk="0" hangingPunct="1">
        <a:defRPr sz="1765" kern="1200">
          <a:solidFill>
            <a:schemeClr val="tx1"/>
          </a:solidFill>
          <a:latin typeface="+mn-lt"/>
          <a:ea typeface="+mn-ea"/>
          <a:cs typeface="+mn-cs"/>
        </a:defRPr>
      </a:lvl8pPr>
      <a:lvl9pPr marL="3657103" algn="l" defTabSz="91427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199"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4033044"/>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 id="2147483890" r:id="rId23"/>
    <p:sldLayoutId id="2147483891" r:id="rId24"/>
    <p:sldLayoutId id="2147483892" r:id="rId25"/>
    <p:sldLayoutId id="2147483893" r:id="rId26"/>
    <p:sldLayoutId id="2147483894" r:id="rId27"/>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3320835695"/>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987647756"/>
      </p:ext>
    </p:extLst>
  </p:cSld>
  <p:clrMap bg1="dk1" tx1="lt1" bg2="dk2" tx2="lt2" accent1="accent1" accent2="accent2" accent3="accent3" accent4="accent4" accent5="accent5" accent6="accent6" hlink="hlink" folHlink="folHlink"/>
  <p:sldLayoutIdLst>
    <p:sldLayoutId id="2147483963" r:id="rId1"/>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pic>
        <p:nvPicPr>
          <p:cNvPr id="7" name="Picture 6"/>
          <p:cNvPicPr>
            <a:picLocks noChangeAspect="1"/>
          </p:cNvPicPr>
          <p:nvPr/>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253990"/>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4.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4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8.xml"/></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8.xml"/></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4.png"/><Relationship Id="rId21" Type="http://schemas.openxmlformats.org/officeDocument/2006/relationships/image" Target="../media/image81.png"/><Relationship Id="rId34" Type="http://schemas.openxmlformats.org/officeDocument/2006/relationships/image" Target="../media/image94.tiff"/><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93.tiff"/><Relationship Id="rId2" Type="http://schemas.openxmlformats.org/officeDocument/2006/relationships/notesSlide" Target="../notesSlides/notesSlide15.xml"/><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slideLayout" Target="../slideLayouts/slideLayout45.xml"/><Relationship Id="rId6" Type="http://schemas.microsoft.com/office/2007/relationships/hdphoto" Target="../media/hdphoto2.wdp"/><Relationship Id="rId11" Type="http://schemas.openxmlformats.org/officeDocument/2006/relationships/image" Target="../media/image71.png"/><Relationship Id="rId24" Type="http://schemas.openxmlformats.org/officeDocument/2006/relationships/image" Target="../media/image84.svg"/><Relationship Id="rId32" Type="http://schemas.openxmlformats.org/officeDocument/2006/relationships/image" Target="../media/image92.tiff"/><Relationship Id="rId5"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image" Target="../media/image70.png"/><Relationship Id="rId19" Type="http://schemas.openxmlformats.org/officeDocument/2006/relationships/image" Target="../media/image79.png"/><Relationship Id="rId31" Type="http://schemas.openxmlformats.org/officeDocument/2006/relationships/image" Target="../media/image91.tiff"/><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4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1.xm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441.xml"/><Relationship Id="rId4" Type="http://schemas.openxmlformats.org/officeDocument/2006/relationships/image" Target="../media/image97.sv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441.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6.svg"/><Relationship Id="rId3" Type="http://schemas.openxmlformats.org/officeDocument/2006/relationships/hyperlink" Target="https://docs.microsoft.com/azure/dev-spaces/azure-dev-spaces" TargetMode="External"/><Relationship Id="rId7" Type="http://schemas.openxmlformats.org/officeDocument/2006/relationships/image" Target="../media/image102.png"/><Relationship Id="rId12"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441.xml"/><Relationship Id="rId6" Type="http://schemas.openxmlformats.org/officeDocument/2006/relationships/image" Target="../media/image101.svg"/><Relationship Id="rId11" Type="http://schemas.openxmlformats.org/officeDocument/2006/relationships/image" Target="../media/image104.svg"/><Relationship Id="rId5" Type="http://schemas.openxmlformats.org/officeDocument/2006/relationships/image" Target="../media/image100.png"/><Relationship Id="rId10" Type="http://schemas.openxmlformats.org/officeDocument/2006/relationships/image" Target="../media/image103.png"/><Relationship Id="rId4" Type="http://schemas.openxmlformats.org/officeDocument/2006/relationships/hyperlink" Target="https://azure.microsoft.com/features/devops-projects/" TargetMode="External"/><Relationship Id="rId9" Type="http://schemas.openxmlformats.org/officeDocument/2006/relationships/image" Target="../media/image97.sv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zure/kubeflow-labs" TargetMode="External"/><Relationship Id="rId2" Type="http://schemas.openxmlformats.org/officeDocument/2006/relationships/notesSlide" Target="../notesSlides/notesSlide23.xml"/><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kubeflow-labs" TargetMode="External"/><Relationship Id="rId2" Type="http://schemas.openxmlformats.org/officeDocument/2006/relationships/notesSlide" Target="../notesSlides/notesSlide24.xml"/><Relationship Id="rId1" Type="http://schemas.openxmlformats.org/officeDocument/2006/relationships/slideLayout" Target="../slideLayouts/slideLayout81.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107.pn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5.xml"/><Relationship Id="rId1" Type="http://schemas.openxmlformats.org/officeDocument/2006/relationships/slideLayout" Target="../slideLayouts/slideLayout81.xml"/><Relationship Id="rId6" Type="http://schemas.openxmlformats.org/officeDocument/2006/relationships/image" Target="../media/image111.svg"/><Relationship Id="rId11" Type="http://schemas.openxmlformats.org/officeDocument/2006/relationships/image" Target="../media/image106.svg"/><Relationship Id="rId5" Type="http://schemas.openxmlformats.org/officeDocument/2006/relationships/image" Target="../media/image110.png"/><Relationship Id="rId10" Type="http://schemas.openxmlformats.org/officeDocument/2006/relationships/image" Target="../media/image105.png"/><Relationship Id="rId4" Type="http://schemas.openxmlformats.org/officeDocument/2006/relationships/image" Target="../media/image109.svg"/><Relationship Id="rId9" Type="http://schemas.openxmlformats.org/officeDocument/2006/relationships/image" Target="../media/image114.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1.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434.xml"/></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446.xml"/></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9.xml"/><Relationship Id="rId1" Type="http://schemas.openxmlformats.org/officeDocument/2006/relationships/slideLayout" Target="../slideLayouts/slideLayout446.xml"/><Relationship Id="rId5" Type="http://schemas.openxmlformats.org/officeDocument/2006/relationships/image" Target="../media/image97.sv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0.xml"/><Relationship Id="rId1" Type="http://schemas.openxmlformats.org/officeDocument/2006/relationships/slideLayout" Target="../slideLayouts/slideLayout430.xml"/><Relationship Id="rId5" Type="http://schemas.openxmlformats.org/officeDocument/2006/relationships/image" Target="../media/image118.png"/><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1.xml"/><Relationship Id="rId1" Type="http://schemas.openxmlformats.org/officeDocument/2006/relationships/slideLayout" Target="../slideLayouts/slideLayout430.xml"/><Relationship Id="rId5" Type="http://schemas.openxmlformats.org/officeDocument/2006/relationships/hyperlink" Target="http://customers.microsoft.com/en-us/story/maersk-travel-transportation-azure" TargetMode="External"/><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334.xml"/></Relationships>
</file>

<file path=ppt/slides/_rels/slide40.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03.png"/><Relationship Id="rId7"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446.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4.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6.xml"/></Relationships>
</file>

<file path=ppt/slides/_rels/slide4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jpeg"/><Relationship Id="rId1" Type="http://schemas.openxmlformats.org/officeDocument/2006/relationships/slideLayout" Target="../slideLayouts/slideLayout430.xml"/><Relationship Id="rId5" Type="http://schemas.openxmlformats.org/officeDocument/2006/relationships/image" Target="../media/image125.png"/><Relationship Id="rId4" Type="http://schemas.openxmlformats.org/officeDocument/2006/relationships/hyperlink" Target="http://customers.microsoft.com/en-us/story/ambit-energ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6.jpeg"/><Relationship Id="rId1" Type="http://schemas.openxmlformats.org/officeDocument/2006/relationships/slideLayout" Target="../slideLayouts/slideLayout430.xml"/><Relationship Id="rId5" Type="http://schemas.openxmlformats.org/officeDocument/2006/relationships/image" Target="../media/image127.png"/><Relationship Id="rId4" Type="http://schemas.openxmlformats.org/officeDocument/2006/relationships/hyperlink" Target="http://customers.microsoft.com/en-us/story/altair-manufacturing-azur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430.xml"/><Relationship Id="rId5" Type="http://schemas.openxmlformats.org/officeDocument/2006/relationships/hyperlink" Target="http://customers.microsoft.com/en-us/story/varian-health-provider-azure" TargetMode="External"/><Relationship Id="rId4" Type="http://schemas.openxmlformats.org/officeDocument/2006/relationships/image" Target="../media/image124.emf"/></Relationships>
</file>

<file path=ppt/slides/_rels/slide45.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30.jpeg"/><Relationship Id="rId1" Type="http://schemas.openxmlformats.org/officeDocument/2006/relationships/slideLayout" Target="../slideLayouts/slideLayout430.xml"/><Relationship Id="rId5" Type="http://schemas.openxmlformats.org/officeDocument/2006/relationships/image" Target="../media/image131.png"/><Relationship Id="rId4" Type="http://schemas.openxmlformats.org/officeDocument/2006/relationships/hyperlink" Target="http://customers.microsoft.com/en-us/story/falkonry-partner-professional-services-azur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45.xml"/><Relationship Id="rId5" Type="http://schemas.openxmlformats.org/officeDocument/2006/relationships/hyperlink" Target="https://kubernetes.io/case-studies/openai/" TargetMode="External"/><Relationship Id="rId4" Type="http://schemas.openxmlformats.org/officeDocument/2006/relationships/image" Target="../media/image124.emf"/></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4.xml"/><Relationship Id="rId1" Type="http://schemas.openxmlformats.org/officeDocument/2006/relationships/slideLayout" Target="../slideLayouts/slideLayout434.xml"/></Relationships>
</file>

<file path=ppt/slides/_rels/slide48.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svg"/><Relationship Id="rId12" Type="http://schemas.openxmlformats.org/officeDocument/2006/relationships/image" Target="../media/image144.svg"/><Relationship Id="rId2" Type="http://schemas.openxmlformats.org/officeDocument/2006/relationships/notesSlide" Target="../notesSlides/notesSlide35.xml"/><Relationship Id="rId1" Type="http://schemas.openxmlformats.org/officeDocument/2006/relationships/slideLayout" Target="../slideLayouts/slideLayout45.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1.xml"/></Relationships>
</file>

<file path=ppt/slides/_rels/slide50.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36.xml"/><Relationship Id="rId1" Type="http://schemas.openxmlformats.org/officeDocument/2006/relationships/slideLayout" Target="../slideLayouts/slideLayout45.xml"/><Relationship Id="rId6" Type="http://schemas.openxmlformats.org/officeDocument/2006/relationships/image" Target="../media/image149.jpeg"/><Relationship Id="rId5" Type="http://schemas.microsoft.com/office/2007/relationships/hdphoto" Target="../media/hdphoto3.wdp"/><Relationship Id="rId4" Type="http://schemas.openxmlformats.org/officeDocument/2006/relationships/image" Target="../media/image148.png"/></Relationships>
</file>

<file path=ppt/slides/_rels/slide51.xml.rels><?xml version="1.0" encoding="UTF-8" standalone="yes"?>
<Relationships xmlns="http://schemas.openxmlformats.org/package/2006/relationships"><Relationship Id="rId8" Type="http://schemas.openxmlformats.org/officeDocument/2006/relationships/hyperlink" Target="https://draft.sh/" TargetMode="External"/><Relationship Id="rId3" Type="http://schemas.openxmlformats.org/officeDocument/2006/relationships/image" Target="../media/image150.png"/><Relationship Id="rId7" Type="http://schemas.openxmlformats.org/officeDocument/2006/relationships/hyperlink" Target="https://helm.sh/" TargetMode="External"/><Relationship Id="rId2" Type="http://schemas.openxmlformats.org/officeDocument/2006/relationships/notesSlide" Target="../notesSlides/notesSlide37.xml"/><Relationship Id="rId1" Type="http://schemas.openxmlformats.org/officeDocument/2006/relationships/slideLayout" Target="../slideLayouts/slideLayout52.xml"/><Relationship Id="rId6" Type="http://schemas.openxmlformats.org/officeDocument/2006/relationships/image" Target="../media/image152.png"/><Relationship Id="rId11" Type="http://schemas.openxmlformats.org/officeDocument/2006/relationships/image" Target="../media/image153.png"/><Relationship Id="rId5" Type="http://schemas.openxmlformats.org/officeDocument/2006/relationships/image" Target="../media/image151.png"/><Relationship Id="rId10" Type="http://schemas.openxmlformats.org/officeDocument/2006/relationships/hyperlink" Target="https://github.com/Azure/vscode-kubernetes-tools" TargetMode="External"/><Relationship Id="rId4" Type="http://schemas.microsoft.com/office/2007/relationships/hdphoto" Target="../media/hdphoto3.wdp"/><Relationship Id="rId9" Type="http://schemas.openxmlformats.org/officeDocument/2006/relationships/hyperlink" Target="https://brigade.sh/"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434.xml"/></Relationships>
</file>

<file path=ppt/slides/_rels/slide53.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hyperlink" Target="https://azure.microsoft.com/en-us/resources/designing-distributed-systems/"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docs.microsoft.com/en-us/azure/aks/" TargetMode="External"/><Relationship Id="rId2" Type="http://schemas.openxmlformats.org/officeDocument/2006/relationships/notesSlide" Target="../notesSlides/notesSlide39.xml"/><Relationship Id="rId1" Type="http://schemas.openxmlformats.org/officeDocument/2006/relationships/slideLayout" Target="../slideLayouts/slideLayout430.xml"/><Relationship Id="rId6" Type="http://schemas.openxmlformats.org/officeDocument/2006/relationships/image" Target="../media/image155.png"/><Relationship Id="rId11" Type="http://schemas.openxmlformats.org/officeDocument/2006/relationships/hyperlink" Target="https://azure.microsoft.com/en-us/services/kubernetes-service/" TargetMode="External"/><Relationship Id="rId5" Type="http://schemas.openxmlformats.org/officeDocument/2006/relationships/hyperlink" Target="https://azure.microsoft.com/en-us/free/" TargetMode="External"/><Relationship Id="rId15" Type="http://schemas.openxmlformats.org/officeDocument/2006/relationships/hyperlink" Target="https://aka.ms/aks360hol" TargetMode="External"/><Relationship Id="rId10" Type="http://schemas.openxmlformats.org/officeDocument/2006/relationships/image" Target="../media/image157.png"/><Relationship Id="rId4" Type="http://schemas.openxmlformats.org/officeDocument/2006/relationships/image" Target="../media/image154.png"/><Relationship Id="rId9" Type="http://schemas.openxmlformats.org/officeDocument/2006/relationships/hyperlink" Target="https://github.com/Azure/AKS" TargetMode="External"/><Relationship Id="rId14" Type="http://schemas.openxmlformats.org/officeDocument/2006/relationships/hyperlink" Target="https://github.com/brendandburns/designing-distributed-systems-lab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4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1.xml"/></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446.xml"/><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slides/_rels/slide5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2.xml"/><Relationship Id="rId1" Type="http://schemas.openxmlformats.org/officeDocument/2006/relationships/slideLayout" Target="../slideLayouts/slideLayout446.xml"/></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446.xml"/></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334.xml"/></Relationships>
</file>

<file path=ppt/slides/_rels/slide7.xml.rels><?xml version="1.0" encoding="UTF-8" standalone="yes"?>
<Relationships xmlns="http://schemas.openxmlformats.org/package/2006/relationships"><Relationship Id="rId8" Type="http://schemas.openxmlformats.org/officeDocument/2006/relationships/hyperlink" Target="https://www.datadoghq.com/docker-adoption/index.html" TargetMode="External"/><Relationship Id="rId3" Type="http://schemas.openxmlformats.org/officeDocument/2006/relationships/chart" Target="../charts/chart1.xml"/><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480.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chart" Target="../charts/chart2.xml"/><Relationship Id="rId9" Type="http://schemas.openxmlformats.org/officeDocument/2006/relationships/hyperlink" Target="https://www.cncf.io/blog/2017/12/06/cloud-native-technologies-scaling-production-application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69302" y="4369224"/>
            <a:ext cx="9808474" cy="974019"/>
          </a:xfrm>
        </p:spPr>
        <p:txBody>
          <a:bodyPr/>
          <a:lstStyle/>
          <a:p>
            <a:r>
              <a:rPr lang="en-US" spc="0" dirty="0"/>
              <a:t>Azure Kubernetes Service</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id="{9C0254C1-0ED8-4C52-A34C-EBB3B21E11B5}"/>
              </a:ext>
            </a:extLst>
          </p:cNvPr>
          <p:cNvSpPr>
            <a:spLocks noGrp="1"/>
          </p:cNvSpPr>
          <p:nvPr>
            <p:ph type="body" sz="quarter" idx="12"/>
          </p:nvPr>
        </p:nvSpPr>
        <p:spPr/>
        <p:txBody>
          <a:bodyPr/>
          <a:lstStyle/>
          <a:p>
            <a:r>
              <a:rPr lang="en-US" dirty="0"/>
              <a:t>Pradeep Kumar</a:t>
            </a:r>
          </a:p>
        </p:txBody>
      </p:sp>
    </p:spTree>
    <p:extLst>
      <p:ext uri="{BB962C8B-B14F-4D97-AF65-F5344CB8AC3E}">
        <p14:creationId xmlns:p14="http://schemas.microsoft.com/office/powerpoint/2010/main" val="1466755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EAFFEA-4E62-43A9-AE5C-489ABAA1696F}"/>
              </a:ext>
            </a:extLst>
          </p:cNvPr>
          <p:cNvGrpSpPr/>
          <p:nvPr/>
        </p:nvGrpSpPr>
        <p:grpSpPr>
          <a:xfrm>
            <a:off x="8765093" y="1977817"/>
            <a:ext cx="2468880" cy="2468880"/>
            <a:chOff x="8765093" y="1977817"/>
            <a:chExt cx="2468880" cy="2468880"/>
          </a:xfrm>
        </p:grpSpPr>
        <p:sp>
          <p:nvSpPr>
            <p:cNvPr id="79" name="Rectangle: Rounded Corners 78">
              <a:extLst>
                <a:ext uri="{FF2B5EF4-FFF2-40B4-BE49-F238E27FC236}">
                  <a16:creationId xmlns:a16="http://schemas.microsoft.com/office/drawing/2014/main" id="{FA5A61D2-A879-4A07-9259-E38A1B23E594}"/>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26E006BB-7303-4EBA-B068-93818B962E27}"/>
                </a:ext>
              </a:extLst>
            </p:cNvPr>
            <p:cNvGrpSpPr/>
            <p:nvPr/>
          </p:nvGrpSpPr>
          <p:grpSpPr>
            <a:xfrm>
              <a:off x="8993428" y="2197592"/>
              <a:ext cx="2012210" cy="1990003"/>
              <a:chOff x="8909291" y="2017575"/>
              <a:chExt cx="2012210" cy="1990003"/>
            </a:xfrm>
          </p:grpSpPr>
          <p:grpSp>
            <p:nvGrpSpPr>
              <p:cNvPr id="4" name="Group 3">
                <a:extLst>
                  <a:ext uri="{FF2B5EF4-FFF2-40B4-BE49-F238E27FC236}">
                    <a16:creationId xmlns:a16="http://schemas.microsoft.com/office/drawing/2014/main" id="{61B0993D-B39E-45A2-BA62-42AD2A632CB5}"/>
                  </a:ext>
                </a:extLst>
              </p:cNvPr>
              <p:cNvGrpSpPr/>
              <p:nvPr/>
            </p:nvGrpSpPr>
            <p:grpSpPr>
              <a:xfrm>
                <a:off x="8919965" y="2284216"/>
                <a:ext cx="1990863" cy="1723362"/>
                <a:chOff x="8954154" y="2284216"/>
                <a:chExt cx="1990863" cy="1723362"/>
              </a:xfrm>
            </p:grpSpPr>
            <p:grpSp>
              <p:nvGrpSpPr>
                <p:cNvPr id="80" name="Group 79">
                  <a:extLst>
                    <a:ext uri="{FF2B5EF4-FFF2-40B4-BE49-F238E27FC236}">
                      <a16:creationId xmlns:a16="http://schemas.microsoft.com/office/drawing/2014/main" id="{673AA2FB-A3A3-4147-BCF5-CEAFA57D4669}"/>
                    </a:ext>
                  </a:extLst>
                </p:cNvPr>
                <p:cNvGrpSpPr/>
                <p:nvPr/>
              </p:nvGrpSpPr>
              <p:grpSpPr>
                <a:xfrm>
                  <a:off x="8954154" y="2404118"/>
                  <a:ext cx="601487" cy="703174"/>
                  <a:chOff x="5225756" y="3078294"/>
                  <a:chExt cx="601487" cy="703174"/>
                </a:xfrm>
              </p:grpSpPr>
              <p:sp>
                <p:nvSpPr>
                  <p:cNvPr id="131" name="Title 1">
                    <a:extLst>
                      <a:ext uri="{FF2B5EF4-FFF2-40B4-BE49-F238E27FC236}">
                        <a16:creationId xmlns:a16="http://schemas.microsoft.com/office/drawing/2014/main" id="{9D5149C9-8F7C-4856-816C-28460488C3A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32" name="Rectangle: Rounded Corners 131">
                    <a:extLst>
                      <a:ext uri="{FF2B5EF4-FFF2-40B4-BE49-F238E27FC236}">
                        <a16:creationId xmlns:a16="http://schemas.microsoft.com/office/drawing/2014/main" id="{8E2CB886-67F8-413E-844F-EB9BF2987DDD}"/>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5" name="plug" title="Icon of a power plug showing an A to B connection">
                    <a:extLst>
                      <a:ext uri="{FF2B5EF4-FFF2-40B4-BE49-F238E27FC236}">
                        <a16:creationId xmlns:a16="http://schemas.microsoft.com/office/drawing/2014/main" id="{FE74FBFF-FBED-4C6A-AEC5-718B28A9AB2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1D7D971F-3261-4D0E-A4B3-1600B6E78752}"/>
                    </a:ext>
                  </a:extLst>
                </p:cNvPr>
                <p:cNvGrpSpPr/>
                <p:nvPr/>
              </p:nvGrpSpPr>
              <p:grpSpPr>
                <a:xfrm>
                  <a:off x="9648842" y="3181294"/>
                  <a:ext cx="601487" cy="826284"/>
                  <a:chOff x="5175257" y="3960674"/>
                  <a:chExt cx="601487" cy="826284"/>
                </a:xfrm>
              </p:grpSpPr>
              <p:sp>
                <p:nvSpPr>
                  <p:cNvPr id="159" name="Title 1">
                    <a:extLst>
                      <a:ext uri="{FF2B5EF4-FFF2-40B4-BE49-F238E27FC236}">
                        <a16:creationId xmlns:a16="http://schemas.microsoft.com/office/drawing/2014/main" id="{1033777A-FF27-448E-AB5C-C5278CB10422}"/>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160" name="Rectangle: Rounded Corners 159">
                    <a:extLst>
                      <a:ext uri="{FF2B5EF4-FFF2-40B4-BE49-F238E27FC236}">
                        <a16:creationId xmlns:a16="http://schemas.microsoft.com/office/drawing/2014/main" id="{481680D9-7D98-430F-8B9D-35697B6ED90C}"/>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2" name="remote" title="Icon of a remote control">
                    <a:extLst>
                      <a:ext uri="{FF2B5EF4-FFF2-40B4-BE49-F238E27FC236}">
                        <a16:creationId xmlns:a16="http://schemas.microsoft.com/office/drawing/2014/main" id="{9B832F4F-20EB-42AC-AF25-6E7D8B752AD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6FD32895-A199-45C9-B009-AAFFEE05BD19}"/>
                    </a:ext>
                  </a:extLst>
                </p:cNvPr>
                <p:cNvGrpSpPr/>
                <p:nvPr/>
              </p:nvGrpSpPr>
              <p:grpSpPr>
                <a:xfrm>
                  <a:off x="8954154" y="3304404"/>
                  <a:ext cx="601487" cy="703174"/>
                  <a:chOff x="6300176" y="4082594"/>
                  <a:chExt cx="601487" cy="703174"/>
                </a:xfrm>
              </p:grpSpPr>
              <p:sp>
                <p:nvSpPr>
                  <p:cNvPr id="165" name="Title 1">
                    <a:extLst>
                      <a:ext uri="{FF2B5EF4-FFF2-40B4-BE49-F238E27FC236}">
                        <a16:creationId xmlns:a16="http://schemas.microsoft.com/office/drawing/2014/main" id="{A80DDDFA-0668-47AB-AB3F-1A78A7F05272}"/>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168" name="Rectangle: Rounded Corners 167">
                    <a:extLst>
                      <a:ext uri="{FF2B5EF4-FFF2-40B4-BE49-F238E27FC236}">
                        <a16:creationId xmlns:a16="http://schemas.microsoft.com/office/drawing/2014/main" id="{7DF0149B-1730-4BC5-BE07-5BCF67A3269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Calendar" title="Icon of a calendar">
                    <a:extLst>
                      <a:ext uri="{FF2B5EF4-FFF2-40B4-BE49-F238E27FC236}">
                        <a16:creationId xmlns:a16="http://schemas.microsoft.com/office/drawing/2014/main" id="{9B718C9C-473A-4D7A-B1B8-A09DC767CD60}"/>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F4FFA4A-2F74-4C6A-A348-FD7F2A4164EA}"/>
                    </a:ext>
                  </a:extLst>
                </p:cNvPr>
                <p:cNvGrpSpPr/>
                <p:nvPr/>
              </p:nvGrpSpPr>
              <p:grpSpPr>
                <a:xfrm>
                  <a:off x="9684409" y="2284216"/>
                  <a:ext cx="530352" cy="823076"/>
                  <a:chOff x="9663646" y="2378342"/>
                  <a:chExt cx="530352" cy="823076"/>
                </a:xfrm>
              </p:grpSpPr>
              <p:sp>
                <p:nvSpPr>
                  <p:cNvPr id="183" name="Rectangle: Rounded Corners 182">
                    <a:extLst>
                      <a:ext uri="{FF2B5EF4-FFF2-40B4-BE49-F238E27FC236}">
                        <a16:creationId xmlns:a16="http://schemas.microsoft.com/office/drawing/2014/main" id="{07988B1E-09FA-4028-BAFF-0C5EB0165E4B}"/>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Database_EFC7" title="Icon of a cylinder">
                    <a:extLst>
                      <a:ext uri="{FF2B5EF4-FFF2-40B4-BE49-F238E27FC236}">
                        <a16:creationId xmlns:a16="http://schemas.microsoft.com/office/drawing/2014/main" id="{6E36A6AA-AD1A-4A0C-A5BB-849427BC219C}"/>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Title 1">
                    <a:extLst>
                      <a:ext uri="{FF2B5EF4-FFF2-40B4-BE49-F238E27FC236}">
                        <a16:creationId xmlns:a16="http://schemas.microsoft.com/office/drawing/2014/main" id="{384DB374-902E-414C-9EAB-E2D06137EFBF}"/>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2" name="Group 1">
                  <a:extLst>
                    <a:ext uri="{FF2B5EF4-FFF2-40B4-BE49-F238E27FC236}">
                      <a16:creationId xmlns:a16="http://schemas.microsoft.com/office/drawing/2014/main" id="{6E8F9FCC-A61B-4A25-8D6B-13A6586F9B5A}"/>
                    </a:ext>
                  </a:extLst>
                </p:cNvPr>
                <p:cNvGrpSpPr/>
                <p:nvPr/>
              </p:nvGrpSpPr>
              <p:grpSpPr>
                <a:xfrm>
                  <a:off x="10343530" y="3181294"/>
                  <a:ext cx="601487" cy="826284"/>
                  <a:chOff x="10426657" y="3383175"/>
                  <a:chExt cx="601487" cy="826284"/>
                </a:xfrm>
              </p:grpSpPr>
              <p:sp>
                <p:nvSpPr>
                  <p:cNvPr id="186" name="Title 1">
                    <a:extLst>
                      <a:ext uri="{FF2B5EF4-FFF2-40B4-BE49-F238E27FC236}">
                        <a16:creationId xmlns:a16="http://schemas.microsoft.com/office/drawing/2014/main" id="{605F44BD-728E-4A86-8402-1DECFDC95F0C}"/>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87" name="Rectangle: Rounded Corners 186">
                    <a:extLst>
                      <a:ext uri="{FF2B5EF4-FFF2-40B4-BE49-F238E27FC236}">
                        <a16:creationId xmlns:a16="http://schemas.microsoft.com/office/drawing/2014/main" id="{4937450A-1424-41DB-AF1E-62A7D5DC5F52}"/>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Freeform 13" title="Icon of a cloud">
                    <a:extLst>
                      <a:ext uri="{FF2B5EF4-FFF2-40B4-BE49-F238E27FC236}">
                        <a16:creationId xmlns:a16="http://schemas.microsoft.com/office/drawing/2014/main" id="{F775AB56-FF4B-4308-B1ED-986B1B578225}"/>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90" name="Title 1">
                <a:extLst>
                  <a:ext uri="{FF2B5EF4-FFF2-40B4-BE49-F238E27FC236}">
                    <a16:creationId xmlns:a16="http://schemas.microsoft.com/office/drawing/2014/main" id="{0EC9DD28-9169-413D-ABFD-CA71E7A091FF}"/>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How managed Kubernetes on Azure works</a:t>
            </a:r>
          </a:p>
        </p:txBody>
      </p:sp>
      <p:sp>
        <p:nvSpPr>
          <p:cNvPr id="126" name="Title 16">
            <a:extLst>
              <a:ext uri="{FF2B5EF4-FFF2-40B4-BE49-F238E27FC236}">
                <a16:creationId xmlns:a16="http://schemas.microsoft.com/office/drawing/2014/main" id="{B97A820E-5516-4F85-9EA9-5BC4A114E3C8}"/>
              </a:ext>
            </a:extLst>
          </p:cNvPr>
          <p:cNvSpPr txBox="1">
            <a:spLocks/>
          </p:cNvSpPr>
          <p:nvPr/>
        </p:nvSpPr>
        <p:spPr>
          <a:xfrm>
            <a:off x="588263" y="1430487"/>
            <a:ext cx="3326789"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Automated upgrades, patches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High reliability, availability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Easy, secure cluster scaling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Self-healing </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API server monitoring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At no charge</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E081F482-6334-4B03-B300-797B165B43A8}"/>
              </a:ext>
            </a:extLst>
          </p:cNvPr>
          <p:cNvGrpSpPr/>
          <p:nvPr/>
        </p:nvGrpSpPr>
        <p:grpSpPr>
          <a:xfrm>
            <a:off x="4934024" y="4903616"/>
            <a:ext cx="6299946" cy="1167656"/>
            <a:chOff x="4934024" y="4903616"/>
            <a:chExt cx="6299946" cy="1167656"/>
          </a:xfrm>
        </p:grpSpPr>
        <p:sp>
          <p:nvSpPr>
            <p:cNvPr id="83" name="Rectangle: Rounded Corners 82">
              <a:extLst>
                <a:ext uri="{FF2B5EF4-FFF2-40B4-BE49-F238E27FC236}">
                  <a16:creationId xmlns:a16="http://schemas.microsoft.com/office/drawing/2014/main" id="{6072E500-593E-4BCF-BA30-7E0C3721BEC7}"/>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Title 1">
              <a:extLst>
                <a:ext uri="{FF2B5EF4-FFF2-40B4-BE49-F238E27FC236}">
                  <a16:creationId xmlns:a16="http://schemas.microsoft.com/office/drawing/2014/main" id="{F723DDF5-6F2E-497E-8762-719F64FE6386}"/>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85" name="Group 84">
            <a:extLst>
              <a:ext uri="{FF2B5EF4-FFF2-40B4-BE49-F238E27FC236}">
                <a16:creationId xmlns:a16="http://schemas.microsoft.com/office/drawing/2014/main" id="{02B1475D-D0C1-4325-9DB6-BB445D4A2467}"/>
              </a:ext>
            </a:extLst>
          </p:cNvPr>
          <p:cNvGrpSpPr/>
          <p:nvPr/>
        </p:nvGrpSpPr>
        <p:grpSpPr>
          <a:xfrm>
            <a:off x="5859422" y="2288913"/>
            <a:ext cx="822960" cy="1338869"/>
            <a:chOff x="5859422" y="2288913"/>
            <a:chExt cx="822960" cy="1338869"/>
          </a:xfrm>
        </p:grpSpPr>
        <p:sp>
          <p:nvSpPr>
            <p:cNvPr id="86" name="Title 1">
              <a:extLst>
                <a:ext uri="{FF2B5EF4-FFF2-40B4-BE49-F238E27FC236}">
                  <a16:creationId xmlns:a16="http://schemas.microsoft.com/office/drawing/2014/main" id="{81FF204C-FF6E-4833-8CFD-9A65070C55FE}"/>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87" name="Rectangle: Rounded Corners 86">
              <a:extLst>
                <a:ext uri="{FF2B5EF4-FFF2-40B4-BE49-F238E27FC236}">
                  <a16:creationId xmlns:a16="http://schemas.microsoft.com/office/drawing/2014/main" id="{C4F6192B-296A-452A-A499-4E6C889E0682}"/>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CRMArticles_EFF5" title="Icon of two documents stacked together with writing on them">
              <a:extLst>
                <a:ext uri="{FF2B5EF4-FFF2-40B4-BE49-F238E27FC236}">
                  <a16:creationId xmlns:a16="http://schemas.microsoft.com/office/drawing/2014/main" id="{B4179966-EA0D-4B05-8FEB-FC99EA86873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6176D602-29E8-4C76-ACBA-AB21B87F7791}"/>
              </a:ext>
            </a:extLst>
          </p:cNvPr>
          <p:cNvGrpSpPr/>
          <p:nvPr/>
        </p:nvGrpSpPr>
        <p:grpSpPr>
          <a:xfrm>
            <a:off x="4934024" y="2596690"/>
            <a:ext cx="822960" cy="1031092"/>
            <a:chOff x="4934024" y="2596690"/>
            <a:chExt cx="822960" cy="1031092"/>
          </a:xfrm>
        </p:grpSpPr>
        <p:sp>
          <p:nvSpPr>
            <p:cNvPr id="90" name="Title 1">
              <a:extLst>
                <a:ext uri="{FF2B5EF4-FFF2-40B4-BE49-F238E27FC236}">
                  <a16:creationId xmlns:a16="http://schemas.microsoft.com/office/drawing/2014/main" id="{C8605940-5FDA-4F38-A523-F1E8F1AFCC3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91" name="Rectangle: Rounded Corners 90">
              <a:extLst>
                <a:ext uri="{FF2B5EF4-FFF2-40B4-BE49-F238E27FC236}">
                  <a16:creationId xmlns:a16="http://schemas.microsoft.com/office/drawing/2014/main" id="{632237D1-31B1-4484-8CCF-FC08A39C4614}"/>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2" name="people_4" title="Icon of a person">
              <a:extLst>
                <a:ext uri="{FF2B5EF4-FFF2-40B4-BE49-F238E27FC236}">
                  <a16:creationId xmlns:a16="http://schemas.microsoft.com/office/drawing/2014/main" id="{E4EC7F5A-8CA1-4FA9-AC1B-5DD1188802C1}"/>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3" name="Straight Arrow Connector 92">
            <a:extLst>
              <a:ext uri="{FF2B5EF4-FFF2-40B4-BE49-F238E27FC236}">
                <a16:creationId xmlns:a16="http://schemas.microsoft.com/office/drawing/2014/main" id="{FE7515A9-52C6-4113-AF95-6965D1FC4749}"/>
              </a:ext>
            </a:extLst>
          </p:cNvPr>
          <p:cNvCxnSpPr>
            <a:cxnSpLocks/>
            <a:stCxn id="87" idx="3"/>
            <a:endCxn id="143" idx="1"/>
          </p:cNvCxnSpPr>
          <p:nvPr/>
        </p:nvCxnSpPr>
        <p:spPr>
          <a:xfrm>
            <a:off x="6682382" y="321630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4CC132-E7D4-48DC-BBE4-525230DE1291}"/>
              </a:ext>
            </a:extLst>
          </p:cNvPr>
          <p:cNvCxnSpPr>
            <a:cxnSpLocks/>
            <a:stCxn id="143" idx="3"/>
            <a:endCxn id="150" idx="1"/>
          </p:cNvCxnSpPr>
          <p:nvPr/>
        </p:nvCxnSpPr>
        <p:spPr>
          <a:xfrm>
            <a:off x="8134440" y="321630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352F881-E857-4627-95CD-D11A29371AC2}"/>
              </a:ext>
            </a:extLst>
          </p:cNvPr>
          <p:cNvGrpSpPr/>
          <p:nvPr/>
        </p:nvGrpSpPr>
        <p:grpSpPr>
          <a:xfrm>
            <a:off x="5106274" y="5228502"/>
            <a:ext cx="968156" cy="719981"/>
            <a:chOff x="4931506" y="5768408"/>
            <a:chExt cx="968156" cy="719981"/>
          </a:xfrm>
        </p:grpSpPr>
        <p:sp>
          <p:nvSpPr>
            <p:cNvPr id="96" name="Rectangle: Rounded Corners 95">
              <a:extLst>
                <a:ext uri="{FF2B5EF4-FFF2-40B4-BE49-F238E27FC236}">
                  <a16:creationId xmlns:a16="http://schemas.microsoft.com/office/drawing/2014/main" id="{3E83862A-5CCB-44D8-963C-7CBAC6960E40}"/>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7" name="Title 1">
              <a:extLst>
                <a:ext uri="{FF2B5EF4-FFF2-40B4-BE49-F238E27FC236}">
                  <a16:creationId xmlns:a16="http://schemas.microsoft.com/office/drawing/2014/main" id="{7B545855-FAD3-460C-90EB-59B61B014871}"/>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98" name="Title 1">
              <a:extLst>
                <a:ext uri="{FF2B5EF4-FFF2-40B4-BE49-F238E27FC236}">
                  <a16:creationId xmlns:a16="http://schemas.microsoft.com/office/drawing/2014/main" id="{769A601B-3BD4-42D9-B742-6A1CEB51D890}"/>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99" name="Group 98">
              <a:extLst>
                <a:ext uri="{FF2B5EF4-FFF2-40B4-BE49-F238E27FC236}">
                  <a16:creationId xmlns:a16="http://schemas.microsoft.com/office/drawing/2014/main" id="{602E2764-C2BF-45DA-A0EF-BE749FB35B04}"/>
                </a:ext>
              </a:extLst>
            </p:cNvPr>
            <p:cNvGrpSpPr/>
            <p:nvPr/>
          </p:nvGrpSpPr>
          <p:grpSpPr>
            <a:xfrm>
              <a:off x="5078564" y="6178579"/>
              <a:ext cx="674040" cy="200439"/>
              <a:chOff x="8773830" y="4177977"/>
              <a:chExt cx="757312" cy="225202"/>
            </a:xfrm>
          </p:grpSpPr>
          <p:sp>
            <p:nvSpPr>
              <p:cNvPr id="100" name="Freeform: Shape 99">
                <a:extLst>
                  <a:ext uri="{FF2B5EF4-FFF2-40B4-BE49-F238E27FC236}">
                    <a16:creationId xmlns:a16="http://schemas.microsoft.com/office/drawing/2014/main" id="{B3545B1B-D4F1-41D1-863B-037FC41314F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D03E1F1-445B-4C88-BCAA-18263DC8627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5B92B96-3224-403C-8172-3B0CCD3D4BA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D2429501-52D2-407C-9B75-67CB1195F6B3}"/>
              </a:ext>
            </a:extLst>
          </p:cNvPr>
          <p:cNvGrpSpPr/>
          <p:nvPr/>
        </p:nvGrpSpPr>
        <p:grpSpPr>
          <a:xfrm>
            <a:off x="6353097" y="5228502"/>
            <a:ext cx="968156" cy="719981"/>
            <a:chOff x="4931506" y="5768408"/>
            <a:chExt cx="968156" cy="719981"/>
          </a:xfrm>
        </p:grpSpPr>
        <p:sp>
          <p:nvSpPr>
            <p:cNvPr id="104" name="Rectangle: Rounded Corners 103">
              <a:extLst>
                <a:ext uri="{FF2B5EF4-FFF2-40B4-BE49-F238E27FC236}">
                  <a16:creationId xmlns:a16="http://schemas.microsoft.com/office/drawing/2014/main" id="{B298687D-7E4B-43FA-9D22-472EE743C2DA}"/>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5" name="Title 1">
              <a:extLst>
                <a:ext uri="{FF2B5EF4-FFF2-40B4-BE49-F238E27FC236}">
                  <a16:creationId xmlns:a16="http://schemas.microsoft.com/office/drawing/2014/main" id="{C98CBB25-27B2-486C-B6BF-54C5433C2918}"/>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06" name="Title 1">
              <a:extLst>
                <a:ext uri="{FF2B5EF4-FFF2-40B4-BE49-F238E27FC236}">
                  <a16:creationId xmlns:a16="http://schemas.microsoft.com/office/drawing/2014/main" id="{12337425-3C94-4963-8DC9-92248C07E7A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07" name="Group 106">
              <a:extLst>
                <a:ext uri="{FF2B5EF4-FFF2-40B4-BE49-F238E27FC236}">
                  <a16:creationId xmlns:a16="http://schemas.microsoft.com/office/drawing/2014/main" id="{83C96542-7DE4-45DE-B044-6F4EBE50F501}"/>
                </a:ext>
              </a:extLst>
            </p:cNvPr>
            <p:cNvGrpSpPr/>
            <p:nvPr/>
          </p:nvGrpSpPr>
          <p:grpSpPr>
            <a:xfrm>
              <a:off x="5078564" y="6178579"/>
              <a:ext cx="674040" cy="200439"/>
              <a:chOff x="8773830" y="4177977"/>
              <a:chExt cx="757312" cy="225202"/>
            </a:xfrm>
          </p:grpSpPr>
          <p:sp>
            <p:nvSpPr>
              <p:cNvPr id="108" name="Freeform: Shape 107">
                <a:extLst>
                  <a:ext uri="{FF2B5EF4-FFF2-40B4-BE49-F238E27FC236}">
                    <a16:creationId xmlns:a16="http://schemas.microsoft.com/office/drawing/2014/main" id="{C771254C-332E-42D2-B99B-7FEE7E255D9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F07F84FC-1587-4687-B66F-1B7E8D24333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4AB28E7-A8F6-4376-B52B-9EEB1ACD5CE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6BE5C1E5-A663-4FC4-AA71-FD058522B1AF}"/>
              </a:ext>
            </a:extLst>
          </p:cNvPr>
          <p:cNvGrpSpPr/>
          <p:nvPr/>
        </p:nvGrpSpPr>
        <p:grpSpPr>
          <a:xfrm>
            <a:off x="7599920" y="5228502"/>
            <a:ext cx="968156" cy="719981"/>
            <a:chOff x="4931506" y="5768408"/>
            <a:chExt cx="968156" cy="719981"/>
          </a:xfrm>
        </p:grpSpPr>
        <p:sp>
          <p:nvSpPr>
            <p:cNvPr id="112" name="Rectangle: Rounded Corners 111">
              <a:extLst>
                <a:ext uri="{FF2B5EF4-FFF2-40B4-BE49-F238E27FC236}">
                  <a16:creationId xmlns:a16="http://schemas.microsoft.com/office/drawing/2014/main" id="{2545DF6A-3DB1-4586-9B1C-9529A5A2FAE5}"/>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3" name="Title 1">
              <a:extLst>
                <a:ext uri="{FF2B5EF4-FFF2-40B4-BE49-F238E27FC236}">
                  <a16:creationId xmlns:a16="http://schemas.microsoft.com/office/drawing/2014/main" id="{7C20627A-C0C8-4AB4-A7AD-8B44042DB820}"/>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14" name="Title 1">
              <a:extLst>
                <a:ext uri="{FF2B5EF4-FFF2-40B4-BE49-F238E27FC236}">
                  <a16:creationId xmlns:a16="http://schemas.microsoft.com/office/drawing/2014/main" id="{62C53D34-171E-4BF4-B44A-A573022B6F5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15" name="Group 114">
              <a:extLst>
                <a:ext uri="{FF2B5EF4-FFF2-40B4-BE49-F238E27FC236}">
                  <a16:creationId xmlns:a16="http://schemas.microsoft.com/office/drawing/2014/main" id="{24AACA6F-F783-4545-A3B3-AD1D7B8C3D26}"/>
                </a:ext>
              </a:extLst>
            </p:cNvPr>
            <p:cNvGrpSpPr/>
            <p:nvPr/>
          </p:nvGrpSpPr>
          <p:grpSpPr>
            <a:xfrm>
              <a:off x="5078564" y="6178579"/>
              <a:ext cx="674040" cy="200439"/>
              <a:chOff x="8773830" y="4177977"/>
              <a:chExt cx="757312" cy="225202"/>
            </a:xfrm>
          </p:grpSpPr>
          <p:sp>
            <p:nvSpPr>
              <p:cNvPr id="116" name="Freeform: Shape 115">
                <a:extLst>
                  <a:ext uri="{FF2B5EF4-FFF2-40B4-BE49-F238E27FC236}">
                    <a16:creationId xmlns:a16="http://schemas.microsoft.com/office/drawing/2014/main" id="{DB63095B-17AE-44B7-BF19-9AE31CD0DCF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67D5EEB-6ED7-41DD-A1D5-C1DCDB9FF3D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32F5961-8499-413A-BE02-95D319C6BC13}"/>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7F022AA4-7117-4B1E-9A55-E24D4763C867}"/>
              </a:ext>
            </a:extLst>
          </p:cNvPr>
          <p:cNvGrpSpPr/>
          <p:nvPr/>
        </p:nvGrpSpPr>
        <p:grpSpPr>
          <a:xfrm>
            <a:off x="8846743" y="5228502"/>
            <a:ext cx="968156" cy="719981"/>
            <a:chOff x="4931506" y="5768408"/>
            <a:chExt cx="968156" cy="719981"/>
          </a:xfrm>
        </p:grpSpPr>
        <p:sp>
          <p:nvSpPr>
            <p:cNvPr id="120" name="Rectangle: Rounded Corners 119">
              <a:extLst>
                <a:ext uri="{FF2B5EF4-FFF2-40B4-BE49-F238E27FC236}">
                  <a16:creationId xmlns:a16="http://schemas.microsoft.com/office/drawing/2014/main" id="{595F96A0-1074-455B-9AFE-BB2DDB9261F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8A7D26DA-94D5-49BD-9A02-742CC1C67D0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22" name="Title 1">
              <a:extLst>
                <a:ext uri="{FF2B5EF4-FFF2-40B4-BE49-F238E27FC236}">
                  <a16:creationId xmlns:a16="http://schemas.microsoft.com/office/drawing/2014/main" id="{9D6835ED-34D1-44CD-BDA4-487E867DE63D}"/>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23" name="Group 122">
              <a:extLst>
                <a:ext uri="{FF2B5EF4-FFF2-40B4-BE49-F238E27FC236}">
                  <a16:creationId xmlns:a16="http://schemas.microsoft.com/office/drawing/2014/main" id="{9CF56E31-9E0C-4896-B625-0EF1E2C7A92F}"/>
                </a:ext>
              </a:extLst>
            </p:cNvPr>
            <p:cNvGrpSpPr/>
            <p:nvPr/>
          </p:nvGrpSpPr>
          <p:grpSpPr>
            <a:xfrm>
              <a:off x="5078564" y="6178579"/>
              <a:ext cx="674040" cy="200439"/>
              <a:chOff x="8773830" y="4177977"/>
              <a:chExt cx="757312" cy="225202"/>
            </a:xfrm>
          </p:grpSpPr>
          <p:sp>
            <p:nvSpPr>
              <p:cNvPr id="124" name="Freeform: Shape 123">
                <a:extLst>
                  <a:ext uri="{FF2B5EF4-FFF2-40B4-BE49-F238E27FC236}">
                    <a16:creationId xmlns:a16="http://schemas.microsoft.com/office/drawing/2014/main" id="{3E25D644-61B3-4560-B8DB-60A902B11327}"/>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30409F37-06B0-48AE-84E3-23F76FD037D2}"/>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FD076BE-BBE0-4D8D-91FF-B6E94B3D560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6AAF4D32-1028-460C-9CD6-8A6F9BF28809}"/>
              </a:ext>
            </a:extLst>
          </p:cNvPr>
          <p:cNvGrpSpPr/>
          <p:nvPr/>
        </p:nvGrpSpPr>
        <p:grpSpPr>
          <a:xfrm>
            <a:off x="10093564" y="5228502"/>
            <a:ext cx="968156" cy="719981"/>
            <a:chOff x="4931506" y="5768408"/>
            <a:chExt cx="968156" cy="719981"/>
          </a:xfrm>
        </p:grpSpPr>
        <p:sp>
          <p:nvSpPr>
            <p:cNvPr id="130" name="Rectangle: Rounded Corners 129">
              <a:extLst>
                <a:ext uri="{FF2B5EF4-FFF2-40B4-BE49-F238E27FC236}">
                  <a16:creationId xmlns:a16="http://schemas.microsoft.com/office/drawing/2014/main" id="{1C7A2201-E995-4405-90C7-2D9A09CE682E}"/>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3" name="Title 1">
              <a:extLst>
                <a:ext uri="{FF2B5EF4-FFF2-40B4-BE49-F238E27FC236}">
                  <a16:creationId xmlns:a16="http://schemas.microsoft.com/office/drawing/2014/main" id="{10E2CECA-96BF-40A0-801B-8977B5297BB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134" name="Title 1">
              <a:extLst>
                <a:ext uri="{FF2B5EF4-FFF2-40B4-BE49-F238E27FC236}">
                  <a16:creationId xmlns:a16="http://schemas.microsoft.com/office/drawing/2014/main" id="{D52CF0E2-2122-4F13-B328-3BF52B6B0D2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135" name="Group 134">
              <a:extLst>
                <a:ext uri="{FF2B5EF4-FFF2-40B4-BE49-F238E27FC236}">
                  <a16:creationId xmlns:a16="http://schemas.microsoft.com/office/drawing/2014/main" id="{7AD6F55A-3C0B-43B0-92BD-42EAE0CE9FE4}"/>
                </a:ext>
              </a:extLst>
            </p:cNvPr>
            <p:cNvGrpSpPr/>
            <p:nvPr/>
          </p:nvGrpSpPr>
          <p:grpSpPr>
            <a:xfrm>
              <a:off x="5078564" y="6178579"/>
              <a:ext cx="674040" cy="200439"/>
              <a:chOff x="8773830" y="4177977"/>
              <a:chExt cx="757312" cy="225202"/>
            </a:xfrm>
          </p:grpSpPr>
          <p:sp>
            <p:nvSpPr>
              <p:cNvPr id="136" name="Freeform: Shape 135">
                <a:extLst>
                  <a:ext uri="{FF2B5EF4-FFF2-40B4-BE49-F238E27FC236}">
                    <a16:creationId xmlns:a16="http://schemas.microsoft.com/office/drawing/2014/main" id="{125237A7-BE2D-44CA-B5B1-36A7FFEC6A8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786D23A-8769-4371-B553-E4258B0F69F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A3B8F59B-4781-4406-B622-AF53D4E2F422}"/>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39" name="Straight Arrow Connector 138">
            <a:extLst>
              <a:ext uri="{FF2B5EF4-FFF2-40B4-BE49-F238E27FC236}">
                <a16:creationId xmlns:a16="http://schemas.microsoft.com/office/drawing/2014/main" id="{969B5B3F-E138-4E1A-9FC9-77F7EA6ACF8F}"/>
              </a:ext>
            </a:extLst>
          </p:cNvPr>
          <p:cNvCxnSpPr>
            <a:cxnSpLocks/>
          </p:cNvCxnSpPr>
          <p:nvPr/>
        </p:nvCxnSpPr>
        <p:spPr>
          <a:xfrm>
            <a:off x="9999533" y="445074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0" name="Title 1">
            <a:extLst>
              <a:ext uri="{FF2B5EF4-FFF2-40B4-BE49-F238E27FC236}">
                <a16:creationId xmlns:a16="http://schemas.microsoft.com/office/drawing/2014/main" id="{3C4FA97E-DDE3-4153-9CDA-C2CB8CF95115}"/>
              </a:ext>
            </a:extLst>
          </p:cNvPr>
          <p:cNvSpPr txBox="1">
            <a:spLocks/>
          </p:cNvSpPr>
          <p:nvPr/>
        </p:nvSpPr>
        <p:spPr>
          <a:xfrm>
            <a:off x="10133256" y="461232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141" name="Group 140">
            <a:extLst>
              <a:ext uri="{FF2B5EF4-FFF2-40B4-BE49-F238E27FC236}">
                <a16:creationId xmlns:a16="http://schemas.microsoft.com/office/drawing/2014/main" id="{57041159-562F-48E6-B601-4703C8872623}"/>
              </a:ext>
            </a:extLst>
          </p:cNvPr>
          <p:cNvGrpSpPr/>
          <p:nvPr/>
        </p:nvGrpSpPr>
        <p:grpSpPr>
          <a:xfrm>
            <a:off x="7311480" y="2442801"/>
            <a:ext cx="822960" cy="1184981"/>
            <a:chOff x="7311480" y="2442801"/>
            <a:chExt cx="822960" cy="1184981"/>
          </a:xfrm>
        </p:grpSpPr>
        <p:sp>
          <p:nvSpPr>
            <p:cNvPr id="142" name="Title 1">
              <a:extLst>
                <a:ext uri="{FF2B5EF4-FFF2-40B4-BE49-F238E27FC236}">
                  <a16:creationId xmlns:a16="http://schemas.microsoft.com/office/drawing/2014/main" id="{4F0BCE8D-069B-435E-BC75-5C2B30AED3F2}"/>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143" name="Rectangle: Rounded Corners 142">
              <a:extLst>
                <a:ext uri="{FF2B5EF4-FFF2-40B4-BE49-F238E27FC236}">
                  <a16:creationId xmlns:a16="http://schemas.microsoft.com/office/drawing/2014/main" id="{7A35BB33-121C-431B-B150-8E2E578F7A39}"/>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4" name="Graphic 13">
              <a:extLst>
                <a:ext uri="{FF2B5EF4-FFF2-40B4-BE49-F238E27FC236}">
                  <a16:creationId xmlns:a16="http://schemas.microsoft.com/office/drawing/2014/main" id="{301676F1-79C8-4459-8F8A-4A2E7C3DF0DE}"/>
                </a:ext>
              </a:extLst>
            </p:cNvPr>
            <p:cNvGrpSpPr/>
            <p:nvPr/>
          </p:nvGrpSpPr>
          <p:grpSpPr>
            <a:xfrm>
              <a:off x="7452453" y="2949973"/>
              <a:ext cx="541014" cy="532658"/>
              <a:chOff x="4862512" y="2214562"/>
              <a:chExt cx="2466975" cy="2428875"/>
            </a:xfrm>
          </p:grpSpPr>
          <p:sp>
            <p:nvSpPr>
              <p:cNvPr id="145" name="Freeform: Shape 144">
                <a:extLst>
                  <a:ext uri="{FF2B5EF4-FFF2-40B4-BE49-F238E27FC236}">
                    <a16:creationId xmlns:a16="http://schemas.microsoft.com/office/drawing/2014/main" id="{8993DE6D-D33F-4D74-88B3-7AC4A1B0794C}"/>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4CBFF97-A443-4E6B-9743-54049DDB5AB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DCA8DF5-7541-4BC3-BEEB-BDFEA4D74148}"/>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2B60044C-63EE-4DEC-BA79-856C0E20CD2C}"/>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9" name="Group 148">
            <a:extLst>
              <a:ext uri="{FF2B5EF4-FFF2-40B4-BE49-F238E27FC236}">
                <a16:creationId xmlns:a16="http://schemas.microsoft.com/office/drawing/2014/main" id="{30F1A592-4CB9-4691-BF35-D9A5B835A8D5}"/>
              </a:ext>
            </a:extLst>
          </p:cNvPr>
          <p:cNvGrpSpPr/>
          <p:nvPr/>
        </p:nvGrpSpPr>
        <p:grpSpPr>
          <a:xfrm>
            <a:off x="8765093" y="1781025"/>
            <a:ext cx="2468880" cy="2669717"/>
            <a:chOff x="8765093" y="1781025"/>
            <a:chExt cx="2468880" cy="2669717"/>
          </a:xfrm>
        </p:grpSpPr>
        <p:sp>
          <p:nvSpPr>
            <p:cNvPr id="150" name="Rectangle: Rounded Corners 149">
              <a:extLst>
                <a:ext uri="{FF2B5EF4-FFF2-40B4-BE49-F238E27FC236}">
                  <a16:creationId xmlns:a16="http://schemas.microsoft.com/office/drawing/2014/main" id="{9E9AF415-8E29-4600-95D4-2514B97D81C2}"/>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Title 1">
              <a:extLst>
                <a:ext uri="{FF2B5EF4-FFF2-40B4-BE49-F238E27FC236}">
                  <a16:creationId xmlns:a16="http://schemas.microsoft.com/office/drawing/2014/main" id="{8D981132-A882-45CE-A277-17CC469AF6FE}"/>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152" name="Group 151">
              <a:extLst>
                <a:ext uri="{FF2B5EF4-FFF2-40B4-BE49-F238E27FC236}">
                  <a16:creationId xmlns:a16="http://schemas.microsoft.com/office/drawing/2014/main" id="{1A9173B0-F27F-4608-800A-D1A08827DAA1}"/>
                </a:ext>
              </a:extLst>
            </p:cNvPr>
            <p:cNvGrpSpPr/>
            <p:nvPr/>
          </p:nvGrpSpPr>
          <p:grpSpPr>
            <a:xfrm>
              <a:off x="9162785" y="2570190"/>
              <a:ext cx="1673497" cy="1292225"/>
              <a:chOff x="9196711" y="2690054"/>
              <a:chExt cx="1673497" cy="1292225"/>
            </a:xfrm>
          </p:grpSpPr>
          <p:grpSp>
            <p:nvGrpSpPr>
              <p:cNvPr id="153" name="Group 4">
                <a:extLst>
                  <a:ext uri="{FF2B5EF4-FFF2-40B4-BE49-F238E27FC236}">
                    <a16:creationId xmlns:a16="http://schemas.microsoft.com/office/drawing/2014/main" id="{F8AC7A7E-DDEA-45CE-BE60-726E0554DCF7}"/>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66" name="Freeform 5">
                  <a:extLst>
                    <a:ext uri="{FF2B5EF4-FFF2-40B4-BE49-F238E27FC236}">
                      <a16:creationId xmlns:a16="http://schemas.microsoft.com/office/drawing/2014/main" id="{6CAA942D-0FC6-4700-8F5A-B8D9073DB32F}"/>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
                  <a:extLst>
                    <a:ext uri="{FF2B5EF4-FFF2-40B4-BE49-F238E27FC236}">
                      <a16:creationId xmlns:a16="http://schemas.microsoft.com/office/drawing/2014/main" id="{E46DD0D6-EBDE-4C3B-BD57-D9EE6064A49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2717A012-1F3F-4057-B588-890FD8B0A148}"/>
                  </a:ext>
                </a:extLst>
              </p:cNvPr>
              <p:cNvGrpSpPr/>
              <p:nvPr/>
            </p:nvGrpSpPr>
            <p:grpSpPr>
              <a:xfrm>
                <a:off x="10267693" y="2983633"/>
                <a:ext cx="602515" cy="602515"/>
                <a:chOff x="7211505" y="4977353"/>
                <a:chExt cx="989814" cy="989814"/>
              </a:xfrm>
            </p:grpSpPr>
            <p:sp>
              <p:nvSpPr>
                <p:cNvPr id="161" name="Oval 160">
                  <a:extLst>
                    <a:ext uri="{FF2B5EF4-FFF2-40B4-BE49-F238E27FC236}">
                      <a16:creationId xmlns:a16="http://schemas.microsoft.com/office/drawing/2014/main" id="{FF40159B-4022-48AF-8754-934AF8A5A303}"/>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Processing_E9F5" title="Icon of two interlocked gears">
                  <a:extLst>
                    <a:ext uri="{FF2B5EF4-FFF2-40B4-BE49-F238E27FC236}">
                      <a16:creationId xmlns:a16="http://schemas.microsoft.com/office/drawing/2014/main" id="{339D4230-87A3-4B94-8D3F-651D771FEBA5}"/>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90552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left)">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500"/>
                                        <p:tgtEl>
                                          <p:spTgt spid="14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4"/>
                                        </p:tgtEl>
                                        <p:attrNameLst>
                                          <p:attrName>style.visibility</p:attrName>
                                        </p:attrNameLst>
                                      </p:cBhvr>
                                      <p:to>
                                        <p:strVal val="visible"/>
                                      </p:to>
                                    </p:set>
                                    <p:animEffect transition="in" filter="wipe(left)">
                                      <p:cBhvr>
                                        <p:cTn id="23" dur="500"/>
                                        <p:tgtEl>
                                          <p:spTgt spid="9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49"/>
                                        </p:tgtEl>
                                        <p:attrNameLst>
                                          <p:attrName>style.visibility</p:attrName>
                                        </p:attrNameLst>
                                      </p:cBhvr>
                                      <p:to>
                                        <p:strVal val="visible"/>
                                      </p:to>
                                    </p:set>
                                    <p:animEffect transition="in" filter="fade">
                                      <p:cBhvr>
                                        <p:cTn id="32" dur="1000"/>
                                        <p:tgtEl>
                                          <p:spTgt spid="149"/>
                                        </p:tgtEl>
                                      </p:cBhvr>
                                    </p:animEffect>
                                    <p:anim calcmode="lin" valueType="num">
                                      <p:cBhvr>
                                        <p:cTn id="33" dur="1000" fill="hold"/>
                                        <p:tgtEl>
                                          <p:spTgt spid="149"/>
                                        </p:tgtEl>
                                        <p:attrNameLst>
                                          <p:attrName>ppt_x</p:attrName>
                                        </p:attrNameLst>
                                      </p:cBhvr>
                                      <p:tavLst>
                                        <p:tav tm="0">
                                          <p:val>
                                            <p:strVal val="#ppt_x"/>
                                          </p:val>
                                        </p:tav>
                                        <p:tav tm="100000">
                                          <p:val>
                                            <p:strVal val="#ppt_x"/>
                                          </p:val>
                                        </p:tav>
                                      </p:tavLst>
                                    </p:anim>
                                    <p:anim calcmode="lin" valueType="num">
                                      <p:cBhvr>
                                        <p:cTn id="34" dur="1000" fill="hold"/>
                                        <p:tgtEl>
                                          <p:spTgt spid="14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40"/>
                                        </p:tgtEl>
                                        <p:attrNameLst>
                                          <p:attrName>style.visibility</p:attrName>
                                        </p:attrNameLst>
                                      </p:cBhvr>
                                      <p:to>
                                        <p:strVal val="visible"/>
                                      </p:to>
                                    </p:set>
                                    <p:animEffect transition="in" filter="fade">
                                      <p:cBhvr>
                                        <p:cTn id="41" dur="500"/>
                                        <p:tgtEl>
                                          <p:spTgt spid="140"/>
                                        </p:tgtEl>
                                      </p:cBhvr>
                                    </p:animEffect>
                                  </p:childTnLst>
                                </p:cTn>
                              </p:par>
                              <p:par>
                                <p:cTn id="42" presetID="10" presetClass="entr" presetSubtype="0" fill="hold" nodeType="withEffect">
                                  <p:stCondLst>
                                    <p:cond delay="50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500"/>
                                        <p:tgtEl>
                                          <p:spTgt spid="81"/>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500"/>
                                        <p:tgtEl>
                                          <p:spTgt spid="11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119"/>
                                        </p:tgtEl>
                                        <p:attrNameLst>
                                          <p:attrName>style.visibility</p:attrName>
                                        </p:attrNameLst>
                                      </p:cBhvr>
                                      <p:to>
                                        <p:strVal val="visible"/>
                                      </p:to>
                                    </p:set>
                                    <p:animEffect transition="in" filter="fade">
                                      <p:cBhvr>
                                        <p:cTn id="60" dur="500"/>
                                        <p:tgtEl>
                                          <p:spTgt spid="11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128"/>
                                        </p:tgtEl>
                                        <p:attrNameLst>
                                          <p:attrName>style.visibility</p:attrName>
                                        </p:attrNameLst>
                                      </p:cBhvr>
                                      <p:to>
                                        <p:strVal val="visible"/>
                                      </p:to>
                                    </p:set>
                                    <p:animEffect transition="in" filter="fade">
                                      <p:cBhvr>
                                        <p:cTn id="64"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From infrastructure to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innovation</a:t>
            </a:r>
          </a:p>
        </p:txBody>
      </p:sp>
      <p:graphicFrame>
        <p:nvGraphicFramePr>
          <p:cNvPr id="73" name="Table 72">
            <a:extLst>
              <a:ext uri="{FF2B5EF4-FFF2-40B4-BE49-F238E27FC236}">
                <a16:creationId xmlns:a16="http://schemas.microsoft.com/office/drawing/2014/main" id="{8297450A-B3AA-47DB-8501-8298CD66967F}"/>
              </a:ext>
            </a:extLst>
          </p:cNvPr>
          <p:cNvGraphicFramePr>
            <a:graphicFrameLocks noGrp="1"/>
          </p:cNvGraphicFramePr>
          <p:nvPr>
            <p:extLst/>
          </p:nvPr>
        </p:nvGraphicFramePr>
        <p:xfrm>
          <a:off x="4092058" y="1468336"/>
          <a:ext cx="6640598" cy="4663346"/>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2241062">
                  <a:extLst>
                    <a:ext uri="{9D8B030D-6E8A-4147-A177-3AD203B41FA5}">
                      <a16:colId xmlns:a16="http://schemas.microsoft.com/office/drawing/2014/main" val="1990358366"/>
                    </a:ext>
                  </a:extLst>
                </a:gridCol>
                <a:gridCol w="2517044">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DIY with Kubernetes</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rgbClr val="0078D4"/>
                          </a:solidFill>
                          <a:latin typeface="Segoe UI Semibold" panose="020B0702040204020203" pitchFamily="34" charset="0"/>
                          <a:cs typeface="Segoe UI Semibold" panose="020B0702040204020203" pitchFamily="34" charset="0"/>
                        </a:rPr>
                        <a:t>Managed Kubernetes on Azure</a:t>
                      </a:r>
                    </a:p>
                  </a:txBody>
                  <a:tcPr marL="91427" marR="91427" marT="45713" marB="45713" anchor="ctr">
                    <a:lnL w="12700" cmpd="sng">
                      <a:noFill/>
                    </a:lnL>
                    <a:lnR w="12700" cmpd="sng">
                      <a:noFill/>
                    </a:lnR>
                    <a:lnT w="12700" cmpd="sng">
                      <a:noFill/>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ap="flat" cmpd="sng" algn="ctr">
                      <a:solidFill>
                        <a:srgbClr val="EBEBE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Cluster hosting</a:t>
                      </a:r>
                    </a:p>
                  </a:txBody>
                  <a:tcPr marL="89630" marR="89630" marT="44814" marB="44814"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27" marR="91427" marT="45713" marB="45713" anchor="ctr">
                    <a:lnL w="12700" cmpd="sng">
                      <a:noFill/>
                    </a:lnL>
                    <a:lnR w="12700" cmpd="sng">
                      <a:noFill/>
                    </a:lnR>
                    <a:lnT w="12700" cap="flat" cmpd="sng" algn="ctr">
                      <a:solidFill>
                        <a:srgbClr val="EBEBEB"/>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a:solidFill>
                            <a:srgbClr val="000000"/>
                          </a:solidFill>
                          <a:latin typeface="+mn-lt"/>
                          <a:cs typeface="Segoe UI Semibold" panose="020B0702040204020203" pitchFamily="34" charset="0"/>
                        </a:rPr>
                        <a:t>Cluster upgrade </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r>
                        <a:rPr lang="en-US" sz="1200" baseline="0">
                          <a:solidFill>
                            <a:srgbClr val="000000"/>
                          </a:solidFill>
                          <a:latin typeface="+mn-lt"/>
                          <a:cs typeface="Segoe UI Semibold" panose="020B0702040204020203" pitchFamily="34" charset="0"/>
                        </a:rPr>
                        <a:t>Patching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grpSp>
        <p:nvGrpSpPr>
          <p:cNvPr id="8" name="Group 7">
            <a:extLst>
              <a:ext uri="{FF2B5EF4-FFF2-40B4-BE49-F238E27FC236}">
                <a16:creationId xmlns:a16="http://schemas.microsoft.com/office/drawing/2014/main" id="{79BF7B5F-711C-4780-9C98-7D2AD53454D2}"/>
              </a:ext>
            </a:extLst>
          </p:cNvPr>
          <p:cNvGrpSpPr/>
          <p:nvPr/>
        </p:nvGrpSpPr>
        <p:grpSpPr>
          <a:xfrm>
            <a:off x="10901270" y="5162753"/>
            <a:ext cx="1093628" cy="790754"/>
            <a:chOff x="10901270" y="5193554"/>
            <a:chExt cx="1093628" cy="790754"/>
          </a:xfrm>
        </p:grpSpPr>
        <p:grpSp>
          <p:nvGrpSpPr>
            <p:cNvPr id="7" name="Group 6">
              <a:extLst>
                <a:ext uri="{FF2B5EF4-FFF2-40B4-BE49-F238E27FC236}">
                  <a16:creationId xmlns:a16="http://schemas.microsoft.com/office/drawing/2014/main" id="{1C5CA5FE-3707-4462-86C5-4B31326E892F}"/>
                </a:ext>
              </a:extLst>
            </p:cNvPr>
            <p:cNvGrpSpPr/>
            <p:nvPr/>
          </p:nvGrpSpPr>
          <p:grpSpPr>
            <a:xfrm>
              <a:off x="10901270" y="5193554"/>
              <a:ext cx="1093628" cy="280638"/>
              <a:chOff x="10901270" y="5193554"/>
              <a:chExt cx="1093628" cy="280638"/>
            </a:xfrm>
          </p:grpSpPr>
          <p:sp>
            <p:nvSpPr>
              <p:cNvPr id="74" name="Rectangle 73">
                <a:extLst>
                  <a:ext uri="{FF2B5EF4-FFF2-40B4-BE49-F238E27FC236}">
                    <a16:creationId xmlns:a16="http://schemas.microsoft.com/office/drawing/2014/main" id="{266EFE42-88DB-4E36-A534-8DBFD98382CF}"/>
                  </a:ext>
                </a:extLst>
              </p:cNvPr>
              <p:cNvSpPr/>
              <p:nvPr/>
            </p:nvSpPr>
            <p:spPr>
              <a:xfrm>
                <a:off x="10901270" y="5194893"/>
                <a:ext cx="250999" cy="25099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053D4E58-99AE-4D02-8DFF-67F20B1C238D}"/>
                  </a:ext>
                </a:extLst>
              </p:cNvPr>
              <p:cNvSpPr/>
              <p:nvPr/>
            </p:nvSpPr>
            <p:spPr>
              <a:xfrm>
                <a:off x="11234327" y="5193554"/>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grpSp>
        <p:grpSp>
          <p:nvGrpSpPr>
            <p:cNvPr id="6" name="Group 5">
              <a:extLst>
                <a:ext uri="{FF2B5EF4-FFF2-40B4-BE49-F238E27FC236}">
                  <a16:creationId xmlns:a16="http://schemas.microsoft.com/office/drawing/2014/main" id="{2590D1BC-2D3D-4C58-B8CC-5EED79048680}"/>
                </a:ext>
              </a:extLst>
            </p:cNvPr>
            <p:cNvGrpSpPr/>
            <p:nvPr/>
          </p:nvGrpSpPr>
          <p:grpSpPr>
            <a:xfrm>
              <a:off x="10911524" y="5707309"/>
              <a:ext cx="1073160" cy="276999"/>
              <a:chOff x="10911524" y="5707309"/>
              <a:chExt cx="1073160" cy="276999"/>
            </a:xfrm>
          </p:grpSpPr>
          <p:sp>
            <p:nvSpPr>
              <p:cNvPr id="76" name="Rectangle 75">
                <a:extLst>
                  <a:ext uri="{FF2B5EF4-FFF2-40B4-BE49-F238E27FC236}">
                    <a16:creationId xmlns:a16="http://schemas.microsoft.com/office/drawing/2014/main" id="{BB635C31-8A58-4EFF-A579-46A64D06AA5B}"/>
                  </a:ext>
                </a:extLst>
              </p:cNvPr>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977D040C-0948-461C-A027-D2E3E8D932E5}"/>
                  </a:ext>
                </a:extLst>
              </p:cNvPr>
              <p:cNvSpPr/>
              <p:nvPr/>
            </p:nvSpPr>
            <p:spPr>
              <a:xfrm>
                <a:off x="11247944" y="5707309"/>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grpSp>
      </p:grpSp>
      <p:sp>
        <p:nvSpPr>
          <p:cNvPr id="78" name="Rectangle 77">
            <a:extLst>
              <a:ext uri="{FF2B5EF4-FFF2-40B4-BE49-F238E27FC236}">
                <a16:creationId xmlns:a16="http://schemas.microsoft.com/office/drawing/2014/main" id="{6AD5A980-E641-4684-B452-9BAB64A33D3A}"/>
              </a:ext>
            </a:extLst>
          </p:cNvPr>
          <p:cNvSpPr/>
          <p:nvPr/>
        </p:nvSpPr>
        <p:spPr>
          <a:xfrm>
            <a:off x="9449810" y="371587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14811B08-6321-47A5-A45A-AFEBC1A8FB4B}"/>
              </a:ext>
            </a:extLst>
          </p:cNvPr>
          <p:cNvSpPr/>
          <p:nvPr/>
        </p:nvSpPr>
        <p:spPr>
          <a:xfrm>
            <a:off x="9449810" y="470991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CFC04DC5-649A-411D-BB20-BB09B8194137}"/>
              </a:ext>
            </a:extLst>
          </p:cNvPr>
          <p:cNvSpPr/>
          <p:nvPr/>
        </p:nvSpPr>
        <p:spPr>
          <a:xfrm>
            <a:off x="9449810" y="5206939"/>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11DBB4A-2A73-46B1-B9BC-D9282463AAED}"/>
              </a:ext>
            </a:extLst>
          </p:cNvPr>
          <p:cNvSpPr/>
          <p:nvPr/>
        </p:nvSpPr>
        <p:spPr>
          <a:xfrm>
            <a:off x="9449810" y="4212897"/>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7C16F981-20C4-490A-8B4A-3458C1C61C33}"/>
              </a:ext>
            </a:extLst>
          </p:cNvPr>
          <p:cNvSpPr/>
          <p:nvPr/>
        </p:nvSpPr>
        <p:spPr>
          <a:xfrm>
            <a:off x="6940285" y="370999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5D814FC6-7A47-4BB6-8BA2-CAB3A3D20BEF}"/>
              </a:ext>
            </a:extLst>
          </p:cNvPr>
          <p:cNvSpPr/>
          <p:nvPr/>
        </p:nvSpPr>
        <p:spPr>
          <a:xfrm>
            <a:off x="6940285" y="420848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910E38F1-5A76-4D09-A517-0F9E6C9A4C6F}"/>
              </a:ext>
            </a:extLst>
          </p:cNvPr>
          <p:cNvSpPr/>
          <p:nvPr/>
        </p:nvSpPr>
        <p:spPr>
          <a:xfrm>
            <a:off x="6940285" y="470697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1B5D6B54-62E0-435A-82CB-E7E0651D276D}"/>
              </a:ext>
            </a:extLst>
          </p:cNvPr>
          <p:cNvSpPr/>
          <p:nvPr/>
        </p:nvSpPr>
        <p:spPr>
          <a:xfrm>
            <a:off x="6940285" y="520546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59FA2487-9BD5-4CF1-BC82-B0D639260603}"/>
              </a:ext>
            </a:extLst>
          </p:cNvPr>
          <p:cNvSpPr/>
          <p:nvPr/>
        </p:nvSpPr>
        <p:spPr>
          <a:xfrm>
            <a:off x="6940285" y="5703958"/>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5B8D42E6-7B42-4C33-B90D-D01F2B957F80}"/>
              </a:ext>
            </a:extLst>
          </p:cNvPr>
          <p:cNvSpPr/>
          <p:nvPr/>
        </p:nvSpPr>
        <p:spPr>
          <a:xfrm>
            <a:off x="6940285" y="221452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2CCF1E1D-2DF1-4806-9F56-FBDA98FD51D9}"/>
              </a:ext>
            </a:extLst>
          </p:cNvPr>
          <p:cNvSpPr/>
          <p:nvPr/>
        </p:nvSpPr>
        <p:spPr>
          <a:xfrm>
            <a:off x="6940285" y="271301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A1C562A5-0D0E-4F4A-A21C-07004571FE44}"/>
              </a:ext>
            </a:extLst>
          </p:cNvPr>
          <p:cNvSpPr/>
          <p:nvPr/>
        </p:nvSpPr>
        <p:spPr>
          <a:xfrm>
            <a:off x="9449810" y="570395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C85D809A-C5C6-480C-AF21-F36CC24A0F8F}"/>
              </a:ext>
            </a:extLst>
          </p:cNvPr>
          <p:cNvSpPr/>
          <p:nvPr/>
        </p:nvSpPr>
        <p:spPr>
          <a:xfrm>
            <a:off x="6940285" y="3211509"/>
            <a:ext cx="249549" cy="249549"/>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91" name="Group 90">
            <a:extLst>
              <a:ext uri="{FF2B5EF4-FFF2-40B4-BE49-F238E27FC236}">
                <a16:creationId xmlns:a16="http://schemas.microsoft.com/office/drawing/2014/main" id="{32E0745D-86B7-4E75-9ADB-EF72DA82A747}"/>
              </a:ext>
            </a:extLst>
          </p:cNvPr>
          <p:cNvGrpSpPr/>
          <p:nvPr/>
        </p:nvGrpSpPr>
        <p:grpSpPr>
          <a:xfrm>
            <a:off x="9448391" y="2209387"/>
            <a:ext cx="252387" cy="254691"/>
            <a:chOff x="7895257" y="6287059"/>
            <a:chExt cx="339999" cy="343103"/>
          </a:xfrm>
        </p:grpSpPr>
        <p:sp>
          <p:nvSpPr>
            <p:cNvPr id="92" name="Rectangle 91">
              <a:extLst>
                <a:ext uri="{FF2B5EF4-FFF2-40B4-BE49-F238E27FC236}">
                  <a16:creationId xmlns:a16="http://schemas.microsoft.com/office/drawing/2014/main" id="{43F8DF76-E7C4-4659-8781-15C4627952D2}"/>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3" name="Right Triangle 92">
              <a:extLst>
                <a:ext uri="{FF2B5EF4-FFF2-40B4-BE49-F238E27FC236}">
                  <a16:creationId xmlns:a16="http://schemas.microsoft.com/office/drawing/2014/main" id="{24774BB4-7551-4907-B692-6D8C6F801AFE}"/>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778D88C0-567C-4F1C-A072-35EBFBA15C39}"/>
              </a:ext>
            </a:extLst>
          </p:cNvPr>
          <p:cNvGrpSpPr/>
          <p:nvPr/>
        </p:nvGrpSpPr>
        <p:grpSpPr>
          <a:xfrm>
            <a:off x="9448391" y="2711550"/>
            <a:ext cx="252387" cy="254691"/>
            <a:chOff x="7895257" y="6287059"/>
            <a:chExt cx="339999" cy="343103"/>
          </a:xfrm>
        </p:grpSpPr>
        <p:sp>
          <p:nvSpPr>
            <p:cNvPr id="95" name="Rectangle 94">
              <a:extLst>
                <a:ext uri="{FF2B5EF4-FFF2-40B4-BE49-F238E27FC236}">
                  <a16:creationId xmlns:a16="http://schemas.microsoft.com/office/drawing/2014/main" id="{8DC7B87A-E538-405A-A191-E50D0647D316}"/>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ight Triangle 95">
              <a:extLst>
                <a:ext uri="{FF2B5EF4-FFF2-40B4-BE49-F238E27FC236}">
                  <a16:creationId xmlns:a16="http://schemas.microsoft.com/office/drawing/2014/main" id="{BB4479FD-3599-4047-8235-DBBC72D0C40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7" name="Group 96">
            <a:extLst>
              <a:ext uri="{FF2B5EF4-FFF2-40B4-BE49-F238E27FC236}">
                <a16:creationId xmlns:a16="http://schemas.microsoft.com/office/drawing/2014/main" id="{EEC49D2B-5E5A-4081-8978-05A3A6EA7500}"/>
              </a:ext>
            </a:extLst>
          </p:cNvPr>
          <p:cNvGrpSpPr/>
          <p:nvPr/>
        </p:nvGrpSpPr>
        <p:grpSpPr>
          <a:xfrm>
            <a:off x="9448391" y="3213713"/>
            <a:ext cx="252387" cy="254691"/>
            <a:chOff x="7895257" y="6287059"/>
            <a:chExt cx="339999" cy="343103"/>
          </a:xfrm>
        </p:grpSpPr>
        <p:sp>
          <p:nvSpPr>
            <p:cNvPr id="98" name="Rectangle 97">
              <a:extLst>
                <a:ext uri="{FF2B5EF4-FFF2-40B4-BE49-F238E27FC236}">
                  <a16:creationId xmlns:a16="http://schemas.microsoft.com/office/drawing/2014/main" id="{D1B273E0-D429-4612-B221-471D19F0D206}"/>
                </a:ext>
              </a:extLst>
            </p:cNvPr>
            <p:cNvSpPr/>
            <p:nvPr/>
          </p:nvSpPr>
          <p:spPr>
            <a:xfrm>
              <a:off x="7899080" y="6287059"/>
              <a:ext cx="336176" cy="33617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9" name="Right Triangle 98">
              <a:extLst>
                <a:ext uri="{FF2B5EF4-FFF2-40B4-BE49-F238E27FC236}">
                  <a16:creationId xmlns:a16="http://schemas.microsoft.com/office/drawing/2014/main" id="{2168A653-5595-4837-9550-2DC6D3A88EB0}"/>
                </a:ext>
              </a:extLst>
            </p:cNvPr>
            <p:cNvSpPr/>
            <p:nvPr/>
          </p:nvSpPr>
          <p:spPr bwMode="auto">
            <a:xfrm rot="16200000">
              <a:off x="7895256" y="6293985"/>
              <a:ext cx="336178" cy="336176"/>
            </a:xfrm>
            <a:prstGeom prst="r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0" name="TextBox 99">
            <a:extLst>
              <a:ext uri="{FF2B5EF4-FFF2-40B4-BE49-F238E27FC236}">
                <a16:creationId xmlns:a16="http://schemas.microsoft.com/office/drawing/2014/main" id="{5E1CE82A-2660-4460-949B-448EE2B58C4D}"/>
              </a:ext>
            </a:extLst>
          </p:cNvPr>
          <p:cNvSpPr txBox="1"/>
          <p:nvPr/>
        </p:nvSpPr>
        <p:spPr>
          <a:xfrm>
            <a:off x="295080" y="1469158"/>
            <a:ext cx="3161228" cy="2105198"/>
          </a:xfrm>
          <a:prstGeom prst="rect">
            <a:avLst/>
          </a:prstGeom>
          <a:noFill/>
        </p:spPr>
        <p:txBody>
          <a:bodyPr wrap="square" lIns="143387" tIns="143387" rIns="143387" bIns="143387" rtlCol="0">
            <a:spAutoFit/>
          </a:bodyPr>
          <a:lstStyle/>
          <a:p>
            <a:pPr marL="0" marR="0" lvl="0" indent="0" algn="l" defTabSz="914016"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Managed Kubernetes empowers you to do more </a:t>
            </a:r>
          </a:p>
          <a:p>
            <a:pPr marL="0" marR="0" lvl="0" indent="0" algn="l" defTabSz="914016" rtl="0" eaLnBrk="1" fontAlgn="auto" latinLnBrk="0" hangingPunct="1">
              <a:lnSpc>
                <a:spcPct val="100000"/>
              </a:lnSpc>
              <a:spcBef>
                <a:spcPts val="0"/>
              </a:spcBef>
              <a:spcAft>
                <a:spcPts val="588"/>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016"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Focus on your containers and code, not the plumbing of them</a:t>
            </a:r>
          </a:p>
        </p:txBody>
      </p:sp>
      <p:cxnSp>
        <p:nvCxnSpPr>
          <p:cNvPr id="101" name="Straight Connector 100">
            <a:extLst>
              <a:ext uri="{FF2B5EF4-FFF2-40B4-BE49-F238E27FC236}">
                <a16:creationId xmlns:a16="http://schemas.microsoft.com/office/drawing/2014/main" id="{D70CF460-A105-49FB-AF78-87AF2DF5E06E}"/>
              </a:ext>
            </a:extLst>
          </p:cNvPr>
          <p:cNvCxnSpPr>
            <a:cxnSpLocks/>
          </p:cNvCxnSpPr>
          <p:nvPr/>
        </p:nvCxnSpPr>
        <p:spPr>
          <a:xfrm>
            <a:off x="295080" y="2381629"/>
            <a:ext cx="3161228" cy="0"/>
          </a:xfrm>
          <a:prstGeom prst="line">
            <a:avLst/>
          </a:prstGeom>
          <a:ln>
            <a:solidFill>
              <a:srgbClr val="0078D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11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solidFill>
                  <a:schemeClr val="tx1">
                    <a:lumMod val="50000"/>
                  </a:schemeClr>
                </a:solidFill>
              </a:rPr>
              <a:t>Kubernetes Resources</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397758" y="4044612"/>
              <a:ext cx="1521071" cy="857078"/>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dirty="0">
                  <a:solidFill>
                    <a:schemeClr val="tx1">
                      <a:lumMod val="50000"/>
                    </a:schemeClr>
                  </a:solidFill>
                  <a:latin typeface="Segoe UI" charset="0"/>
                  <a:ea typeface="Segoe UI" charset="0"/>
                  <a:cs typeface="Segoe UI" charset="0"/>
                </a:rPr>
                <a:t>Namespace</a:t>
              </a:r>
            </a:p>
            <a:p>
              <a:pPr algn="ctr" defTabSz="895923" fontAlgn="base">
                <a:lnSpc>
                  <a:spcPct val="90000"/>
                </a:lnSpc>
                <a:spcBef>
                  <a:spcPct val="0"/>
                </a:spcBef>
                <a:spcAft>
                  <a:spcPct val="0"/>
                </a:spcAft>
                <a:defRPr/>
              </a:pPr>
              <a:r>
                <a:rPr lang="en-US" dirty="0">
                  <a:solidFill>
                    <a:schemeClr val="tx1">
                      <a:lumMod val="50000"/>
                    </a:schemeClr>
                  </a:solidFill>
                  <a:latin typeface="Segoe UI" charset="0"/>
                  <a:ea typeface="Segoe UI" charset="0"/>
                  <a:cs typeface="Segoe UI" charset="0"/>
                </a:rPr>
                <a:t>&amp;</a:t>
              </a:r>
            </a:p>
            <a:p>
              <a:pPr algn="ctr" defTabSz="895923" fontAlgn="base">
                <a:lnSpc>
                  <a:spcPct val="90000"/>
                </a:lnSpc>
                <a:spcBef>
                  <a:spcPct val="0"/>
                </a:spcBef>
                <a:spcAft>
                  <a:spcPct val="0"/>
                </a:spcAft>
                <a:defRPr/>
              </a:pPr>
              <a:r>
                <a:rPr lang="en-US" dirty="0">
                  <a:solidFill>
                    <a:schemeClr val="tx1">
                      <a:lumMod val="50000"/>
                    </a:schemeClr>
                  </a:solidFill>
                  <a:latin typeface="Segoe UI" charset="0"/>
                  <a:ea typeface="Segoe UI" charset="0"/>
                  <a:cs typeface="Segoe UI" charset="0"/>
                </a:rPr>
                <a:t>Ingress</a:t>
              </a:r>
            </a:p>
          </p:txBody>
        </p:sp>
      </p:grpSp>
      <p:grpSp>
        <p:nvGrpSpPr>
          <p:cNvPr id="90" name="Group 89"/>
          <p:cNvGrpSpPr/>
          <p:nvPr/>
        </p:nvGrpSpPr>
        <p:grpSpPr>
          <a:xfrm>
            <a:off x="9658685" y="2300473"/>
            <a:ext cx="1625341" cy="1401156"/>
            <a:chOff x="9797497" y="2856757"/>
            <a:chExt cx="1657932"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dirty="0">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9797497" y="3270423"/>
              <a:ext cx="1657931" cy="687547"/>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Daemon Sets</a:t>
              </a:r>
            </a:p>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&amp;</a:t>
              </a:r>
            </a:p>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Jobs</a:t>
              </a:r>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dirty="0">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3949086" y="3072206"/>
              <a:ext cx="1426536" cy="998354"/>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Replica Sets</a:t>
              </a:r>
            </a:p>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&amp;</a:t>
              </a:r>
            </a:p>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Replication Controllers</a:t>
              </a: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dirty="0">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113232"/>
              <a:ext cx="1418182" cy="77231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Deployments</a:t>
              </a:r>
            </a:p>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&amp;</a:t>
              </a:r>
            </a:p>
            <a:p>
              <a:pPr algn="ctr" defTabSz="895923" fontAlgn="base">
                <a:lnSpc>
                  <a:spcPct val="90000"/>
                </a:lnSpc>
                <a:spcBef>
                  <a:spcPct val="0"/>
                </a:spcBef>
                <a:spcAft>
                  <a:spcPct val="0"/>
                </a:spcAft>
                <a:defRPr/>
              </a:pPr>
              <a:r>
                <a:rPr lang="en-US" sz="1600" dirty="0">
                  <a:solidFill>
                    <a:schemeClr val="bg2">
                      <a:lumMod val="25000"/>
                    </a:schemeClr>
                  </a:solidFill>
                  <a:latin typeface="Segoe UI" charset="0"/>
                  <a:cs typeface="Segoe UI" charset="0"/>
                </a:rPr>
                <a:t>Services</a:t>
              </a: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dirty="0">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3900149"/>
              <a:ext cx="1178994" cy="108312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Volumes,</a:t>
              </a:r>
            </a:p>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Secrets</a:t>
              </a:r>
            </a:p>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&amp;</a:t>
              </a:r>
            </a:p>
            <a:p>
              <a:pPr algn="ctr" defTabSz="895923" fontAlgn="base">
                <a:lnSpc>
                  <a:spcPct val="90000"/>
                </a:lnSpc>
                <a:spcBef>
                  <a:spcPct val="0"/>
                </a:spcBef>
                <a:spcAft>
                  <a:spcPct val="0"/>
                </a:spcAft>
                <a:defRPr/>
              </a:pPr>
              <a:r>
                <a:rPr lang="en-US" sz="1400" dirty="0">
                  <a:solidFill>
                    <a:schemeClr val="tx1">
                      <a:lumMod val="50000"/>
                    </a:schemeClr>
                  </a:solidFill>
                  <a:latin typeface="Segoe UI" charset="0"/>
                  <a:ea typeface="Segoe UI" charset="0"/>
                  <a:cs typeface="Segoe UI" charset="0"/>
                </a:rPr>
                <a:t>Config maps</a:t>
              </a:r>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6912796" y="3429228"/>
              <a:ext cx="1501121" cy="320227"/>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StatefulSets</a:t>
              </a:r>
            </a:p>
          </p:txBody>
        </p:sp>
      </p:grpSp>
      <p:grpSp>
        <p:nvGrpSpPr>
          <p:cNvPr id="23" name="Group 22">
            <a:extLst>
              <a:ext uri="{FF2B5EF4-FFF2-40B4-BE49-F238E27FC236}">
                <a16:creationId xmlns:a16="http://schemas.microsoft.com/office/drawing/2014/main" id="{2280DD4D-B35B-45E9-81AE-D14398FCDE56}"/>
              </a:ext>
            </a:extLst>
          </p:cNvPr>
          <p:cNvGrpSpPr/>
          <p:nvPr/>
        </p:nvGrpSpPr>
        <p:grpSpPr>
          <a:xfrm>
            <a:off x="910073" y="2299228"/>
            <a:ext cx="1625340" cy="1401156"/>
            <a:chOff x="2322916" y="3727084"/>
            <a:chExt cx="1657931" cy="1429252"/>
          </a:xfrm>
        </p:grpSpPr>
        <p:sp>
          <p:nvSpPr>
            <p:cNvPr id="24" name="Hexagon 23">
              <a:extLst>
                <a:ext uri="{FF2B5EF4-FFF2-40B4-BE49-F238E27FC236}">
                  <a16:creationId xmlns:a16="http://schemas.microsoft.com/office/drawing/2014/main" id="{7457936C-206F-49E5-84C4-F6ABB0DFB29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dirty="0">
                <a:solidFill>
                  <a:srgbClr val="FFFFFF"/>
                </a:solidFill>
                <a:latin typeface="Segoe UI" charset="0"/>
                <a:ea typeface="Segoe UI" charset="0"/>
                <a:cs typeface="Segoe UI" charset="0"/>
              </a:endParaRPr>
            </a:p>
          </p:txBody>
        </p:sp>
        <p:sp>
          <p:nvSpPr>
            <p:cNvPr id="25" name="Rectangle 24">
              <a:extLst>
                <a:ext uri="{FF2B5EF4-FFF2-40B4-BE49-F238E27FC236}">
                  <a16:creationId xmlns:a16="http://schemas.microsoft.com/office/drawing/2014/main" id="{74F31C56-39C3-4989-95A8-DDD85EBA288C}"/>
                </a:ext>
              </a:extLst>
            </p:cNvPr>
            <p:cNvSpPr/>
            <p:nvPr/>
          </p:nvSpPr>
          <p:spPr>
            <a:xfrm>
              <a:off x="2442790" y="4226254"/>
              <a:ext cx="1418182" cy="546269"/>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600" dirty="0">
                  <a:solidFill>
                    <a:schemeClr val="tx1">
                      <a:lumMod val="50000"/>
                    </a:schemeClr>
                  </a:solidFill>
                  <a:latin typeface="Segoe UI" charset="0"/>
                  <a:ea typeface="Segoe UI" charset="0"/>
                  <a:cs typeface="Segoe UI" charset="0"/>
                </a:rPr>
                <a:t>Images, Pods &amp; Containers</a:t>
              </a:r>
              <a:endParaRPr lang="en-US" sz="1600" dirty="0">
                <a:solidFill>
                  <a:schemeClr val="bg2">
                    <a:lumMod val="25000"/>
                  </a:schemeClr>
                </a:solidFill>
                <a:latin typeface="Segoe UI" charset="0"/>
                <a:cs typeface="Segoe UI" charset="0"/>
              </a:endParaRPr>
            </a:p>
          </p:txBody>
        </p:sp>
      </p:grpSp>
    </p:spTree>
    <p:extLst>
      <p:ext uri="{BB962C8B-B14F-4D97-AF65-F5344CB8AC3E}">
        <p14:creationId xmlns:p14="http://schemas.microsoft.com/office/powerpoint/2010/main" val="3472734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fade">
                                      <p:cBhvr>
                                        <p:cTn id="27" dur="500"/>
                                        <p:tgtEl>
                                          <p:spTgt spid="9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solidFill>
                  <a:schemeClr val="tx1">
                    <a:lumMod val="50000"/>
                  </a:schemeClr>
                </a:solidFill>
              </a:rPr>
              <a:t>Publishing Services</a:t>
            </a:r>
          </a:p>
        </p:txBody>
      </p:sp>
      <p:grpSp>
        <p:nvGrpSpPr>
          <p:cNvPr id="91" name="Group 90"/>
          <p:cNvGrpSpPr/>
          <p:nvPr/>
        </p:nvGrpSpPr>
        <p:grpSpPr>
          <a:xfrm>
            <a:off x="5685495"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3949086" y="3411270"/>
              <a:ext cx="1426536" cy="320227"/>
            </a:xfrm>
            <a:prstGeom prst="rect">
              <a:avLst/>
            </a:prstGeom>
          </p:spPr>
          <p:txBody>
            <a:bodyPr wrap="square" anchor="ctr" anchorCtr="1">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lumMod val="50000"/>
                    </a:srgbClr>
                  </a:solidFill>
                  <a:effectLst/>
                  <a:uLnTx/>
                  <a:uFillTx/>
                  <a:latin typeface="Segoe UI" charset="0"/>
                  <a:ea typeface="Segoe UI" charset="0"/>
                  <a:cs typeface="Segoe UI" charset="0"/>
                </a:rPr>
                <a:t>LoadBalancer</a:t>
              </a:r>
            </a:p>
          </p:txBody>
        </p:sp>
      </p:grpSp>
      <p:grpSp>
        <p:nvGrpSpPr>
          <p:cNvPr id="92" name="Group 91"/>
          <p:cNvGrpSpPr/>
          <p:nvPr/>
        </p:nvGrpSpPr>
        <p:grpSpPr>
          <a:xfrm>
            <a:off x="4220708"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339274"/>
              <a:ext cx="1418182" cy="320227"/>
            </a:xfrm>
            <a:prstGeom prst="rect">
              <a:avLst/>
            </a:prstGeom>
          </p:spPr>
          <p:txBody>
            <a:bodyPr wrap="square" anchor="ctr" anchorCtr="1">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lumMod val="50000"/>
                    </a:srgbClr>
                  </a:solidFill>
                  <a:effectLst/>
                  <a:uLnTx/>
                  <a:uFillTx/>
                  <a:latin typeface="Segoe UI" charset="0"/>
                  <a:ea typeface="Segoe UI" charset="0"/>
                  <a:cs typeface="Segoe UI" charset="0"/>
                </a:rPr>
                <a:t>NodePort</a:t>
              </a:r>
              <a:endParaRPr kumimoji="0" lang="en-US" sz="1600" b="0" i="0" u="none" strike="noStrike" kern="1200" cap="none" spc="0" normalizeH="0" baseline="0" noProof="0" dirty="0">
                <a:ln>
                  <a:noFill/>
                </a:ln>
                <a:solidFill>
                  <a:srgbClr val="D2D2D2">
                    <a:lumMod val="25000"/>
                  </a:srgbClr>
                </a:solidFill>
                <a:effectLst/>
                <a:uLnTx/>
                <a:uFillTx/>
                <a:latin typeface="Segoe UI" charset="0"/>
                <a:ea typeface="+mn-ea"/>
                <a:cs typeface="Segoe UI" charset="0"/>
              </a:endParaRPr>
            </a:p>
          </p:txBody>
        </p:sp>
      </p:grpSp>
      <p:grpSp>
        <p:nvGrpSpPr>
          <p:cNvPr id="94" name="Group 93"/>
          <p:cNvGrpSpPr/>
          <p:nvPr/>
        </p:nvGrpSpPr>
        <p:grpSpPr>
          <a:xfrm>
            <a:off x="7150282"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446864" y="4295724"/>
              <a:ext cx="1418462" cy="291972"/>
            </a:xfrm>
            <a:prstGeom prst="rect">
              <a:avLst/>
            </a:prstGeom>
          </p:spPr>
          <p:txBody>
            <a:bodyPr wrap="square" anchor="ctr" anchorCtr="1">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lumMod val="50000"/>
                    </a:srgbClr>
                  </a:solidFill>
                  <a:effectLst/>
                  <a:uLnTx/>
                  <a:uFillTx/>
                  <a:latin typeface="Segoe UI" charset="0"/>
                  <a:ea typeface="Segoe UI" charset="0"/>
                  <a:cs typeface="Segoe UI" charset="0"/>
                </a:rPr>
                <a:t>ExternalName</a:t>
              </a:r>
            </a:p>
          </p:txBody>
        </p:sp>
      </p:grpSp>
      <p:grpSp>
        <p:nvGrpSpPr>
          <p:cNvPr id="14" name="Group 13">
            <a:extLst>
              <a:ext uri="{FF2B5EF4-FFF2-40B4-BE49-F238E27FC236}">
                <a16:creationId xmlns:a16="http://schemas.microsoft.com/office/drawing/2014/main" id="{962AE744-8802-46A4-99DF-148F8E7EAA01}"/>
              </a:ext>
            </a:extLst>
          </p:cNvPr>
          <p:cNvGrpSpPr/>
          <p:nvPr/>
        </p:nvGrpSpPr>
        <p:grpSpPr>
          <a:xfrm>
            <a:off x="2739520" y="2350595"/>
            <a:ext cx="1625340" cy="1401156"/>
            <a:chOff x="2322916" y="3727084"/>
            <a:chExt cx="1657931" cy="1429252"/>
          </a:xfrm>
        </p:grpSpPr>
        <p:sp>
          <p:nvSpPr>
            <p:cNvPr id="15" name="Hexagon 14">
              <a:extLst>
                <a:ext uri="{FF2B5EF4-FFF2-40B4-BE49-F238E27FC236}">
                  <a16:creationId xmlns:a16="http://schemas.microsoft.com/office/drawing/2014/main" id="{0AFFEE59-154B-4C0D-8C56-2A3839C7D05C}"/>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1345" b="1" i="0" u="none" strike="noStrike" kern="1200" cap="none" spc="0" normalizeH="0" baseline="0" noProof="0" dirty="0">
                <a:ln>
                  <a:noFill/>
                </a:ln>
                <a:solidFill>
                  <a:srgbClr val="FFFFFF"/>
                </a:solidFill>
                <a:effectLst/>
                <a:uLnTx/>
                <a:uFillTx/>
                <a:latin typeface="Segoe UI" charset="0"/>
                <a:ea typeface="Segoe UI" charset="0"/>
                <a:cs typeface="Segoe UI" charset="0"/>
              </a:endParaRPr>
            </a:p>
          </p:txBody>
        </p:sp>
        <p:sp>
          <p:nvSpPr>
            <p:cNvPr id="16" name="Rectangle 15">
              <a:extLst>
                <a:ext uri="{FF2B5EF4-FFF2-40B4-BE49-F238E27FC236}">
                  <a16:creationId xmlns:a16="http://schemas.microsoft.com/office/drawing/2014/main" id="{5F320EF1-1871-40F7-92C0-AC36A5D27EB3}"/>
                </a:ext>
              </a:extLst>
            </p:cNvPr>
            <p:cNvSpPr/>
            <p:nvPr/>
          </p:nvSpPr>
          <p:spPr>
            <a:xfrm>
              <a:off x="2442790" y="4339274"/>
              <a:ext cx="1418182" cy="320227"/>
            </a:xfrm>
            <a:prstGeom prst="rect">
              <a:avLst/>
            </a:prstGeom>
          </p:spPr>
          <p:txBody>
            <a:bodyPr wrap="square" anchor="ctr" anchorCtr="1">
              <a:sp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505050">
                      <a:lumMod val="50000"/>
                    </a:srgbClr>
                  </a:solidFill>
                  <a:effectLst/>
                  <a:uLnTx/>
                  <a:uFillTx/>
                  <a:latin typeface="Segoe UI" charset="0"/>
                  <a:ea typeface="Segoe UI" charset="0"/>
                  <a:cs typeface="Segoe UI" charset="0"/>
                </a:rPr>
                <a:t>ClusterIP</a:t>
              </a:r>
              <a:endParaRPr kumimoji="0" lang="en-US" sz="1600" b="0" i="0" u="none" strike="noStrike" kern="1200" cap="none" spc="0" normalizeH="0" baseline="0" noProof="0" dirty="0">
                <a:ln>
                  <a:noFill/>
                </a:ln>
                <a:solidFill>
                  <a:srgbClr val="D2D2D2">
                    <a:lumMod val="25000"/>
                  </a:srgbClr>
                </a:solidFill>
                <a:effectLst/>
                <a:uLnTx/>
                <a:uFillTx/>
                <a:latin typeface="Segoe UI" charset="0"/>
                <a:ea typeface="+mn-ea"/>
                <a:cs typeface="Segoe UI" charset="0"/>
              </a:endParaRPr>
            </a:p>
          </p:txBody>
        </p:sp>
      </p:grpSp>
    </p:spTree>
    <p:extLst>
      <p:ext uri="{BB962C8B-B14F-4D97-AF65-F5344CB8AC3E}">
        <p14:creationId xmlns:p14="http://schemas.microsoft.com/office/powerpoint/2010/main" val="4036904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Azure Kubernetes Service Overview</a:t>
            </a:r>
          </a:p>
        </p:txBody>
      </p:sp>
      <p:grpSp>
        <p:nvGrpSpPr>
          <p:cNvPr id="90" name="Group 89"/>
          <p:cNvGrpSpPr/>
          <p:nvPr/>
        </p:nvGrpSpPr>
        <p:grpSpPr>
          <a:xfrm>
            <a:off x="8193898" y="3153691"/>
            <a:ext cx="1625340" cy="1401156"/>
            <a:chOff x="8331342" y="3727084"/>
            <a:chExt cx="1657931" cy="1429252"/>
          </a:xfrm>
        </p:grpSpPr>
        <p:sp>
          <p:nvSpPr>
            <p:cNvPr id="115" name="Hexagon 114">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6" name="Rectangle 115">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7"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1" name="Group 90"/>
          <p:cNvGrpSpPr/>
          <p:nvPr/>
        </p:nvGrpSpPr>
        <p:grpSpPr>
          <a:xfrm>
            <a:off x="9658686" y="2300473"/>
            <a:ext cx="1625340" cy="1401156"/>
            <a:chOff x="9797498" y="2856757"/>
            <a:chExt cx="1657931" cy="1429252"/>
          </a:xfrm>
        </p:grpSpPr>
        <p:sp>
          <p:nvSpPr>
            <p:cNvPr id="112" name="Hexagon 111">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3" name="Rectangle 112">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4"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3799537" y="2300473"/>
            <a:ext cx="1625340" cy="1401156"/>
            <a:chOff x="3825022" y="2856757"/>
            <a:chExt cx="1657931" cy="1429252"/>
          </a:xfrm>
        </p:grpSpPr>
        <p:sp>
          <p:nvSpPr>
            <p:cNvPr id="109" name="Hexagon 108">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0" name="Rectangle 109">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1"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sp>
        <p:nvSpPr>
          <p:cNvPr id="106" name="Hexagon 105">
            <a:extLst>
              <a:ext uri="{FF2B5EF4-FFF2-40B4-BE49-F238E27FC236}">
                <a16:creationId xmlns:a16="http://schemas.microsoft.com/office/drawing/2014/main" id="{B9538ACC-6C5C-4BA1-B81E-53ED3F8323EE}"/>
              </a:ext>
            </a:extLst>
          </p:cNvPr>
          <p:cNvSpPr/>
          <p:nvPr/>
        </p:nvSpPr>
        <p:spPr bwMode="auto">
          <a:xfrm>
            <a:off x="2334750" y="31536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7" name="Rectangle 106">
            <a:extLst>
              <a:ext uri="{FF2B5EF4-FFF2-40B4-BE49-F238E27FC236}">
                <a16:creationId xmlns:a16="http://schemas.microsoft.com/office/drawing/2014/main" id="{D8871EB6-0E30-48FC-A2FB-4AA36F9F243F}"/>
              </a:ext>
            </a:extLst>
          </p:cNvPr>
          <p:cNvSpPr/>
          <p:nvPr/>
        </p:nvSpPr>
        <p:spPr>
          <a:xfrm>
            <a:off x="2452267" y="3855096"/>
            <a:ext cx="1390304" cy="579315"/>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Azure Kubernetes Service </a:t>
            </a:r>
            <a:br>
              <a:rPr lang="en-US" sz="1176" dirty="0">
                <a:solidFill>
                  <a:srgbClr val="505050"/>
                </a:solidFill>
                <a:latin typeface="Segoe UI" charset="0"/>
                <a:ea typeface="Segoe UI" charset="0"/>
                <a:cs typeface="Segoe UI" charset="0"/>
              </a:rPr>
            </a:br>
            <a:r>
              <a:rPr lang="en-US" sz="1176" dirty="0">
                <a:solidFill>
                  <a:srgbClr val="505050"/>
                </a:solidFill>
                <a:latin typeface="Segoe UI" charset="0"/>
                <a:ea typeface="Segoe UI" charset="0"/>
                <a:cs typeface="Segoe UI" charset="0"/>
              </a:rPr>
              <a:t>Overview</a:t>
            </a:r>
          </a:p>
        </p:txBody>
      </p:sp>
      <p:sp>
        <p:nvSpPr>
          <p:cNvPr id="108"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5111" y="3448359"/>
            <a:ext cx="524616" cy="28965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nvGrpSpPr>
          <p:cNvPr id="94" name="Group 93"/>
          <p:cNvGrpSpPr/>
          <p:nvPr/>
        </p:nvGrpSpPr>
        <p:grpSpPr>
          <a:xfrm>
            <a:off x="869963" y="2300473"/>
            <a:ext cx="1625340" cy="1401156"/>
            <a:chOff x="832543" y="2856757"/>
            <a:chExt cx="1657931" cy="1429252"/>
          </a:xfrm>
        </p:grpSpPr>
        <p:sp>
          <p:nvSpPr>
            <p:cNvPr id="103"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4" name="Rectangle 103">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5"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5" name="Group 94"/>
          <p:cNvGrpSpPr/>
          <p:nvPr/>
        </p:nvGrpSpPr>
        <p:grpSpPr>
          <a:xfrm>
            <a:off x="5264324" y="3153691"/>
            <a:ext cx="1625340" cy="1401156"/>
            <a:chOff x="5327129" y="3727084"/>
            <a:chExt cx="1657931" cy="1429252"/>
          </a:xfrm>
        </p:grpSpPr>
        <p:sp>
          <p:nvSpPr>
            <p:cNvPr id="100" name="Hexagon 99">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1" name="Rectangle 100">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2"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6" name="Group 95"/>
          <p:cNvGrpSpPr/>
          <p:nvPr/>
        </p:nvGrpSpPr>
        <p:grpSpPr>
          <a:xfrm>
            <a:off x="6729111" y="2300473"/>
            <a:ext cx="1625340" cy="1401156"/>
            <a:chOff x="6841355" y="2856757"/>
            <a:chExt cx="1657931" cy="1429252"/>
          </a:xfrm>
        </p:grpSpPr>
        <p:sp>
          <p:nvSpPr>
            <p:cNvPr id="97" name="Hexagon 96">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8" name="Rectangle 97">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32650843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04769E5-93BE-47C9-9714-AD8F33217674}"/>
              </a:ext>
            </a:extLst>
          </p:cNvPr>
          <p:cNvSpPr txBox="1">
            <a:spLocks/>
          </p:cNvSpPr>
          <p:nvPr/>
        </p:nvSpPr>
        <p:spPr>
          <a:xfrm>
            <a:off x="588262" y="217501"/>
            <a:ext cx="11370655"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t>AKS: Simplify the deployment, management, </a:t>
            </a:r>
            <a:b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br>
            <a:r>
              <a:rPr kumimoji="0" lang="en-US" sz="3600" b="0" i="0" u="none" strike="noStrike" kern="1200" cap="none" spc="-50" normalizeH="0" baseline="0" noProof="0">
                <a:ln w="3175">
                  <a:noFill/>
                </a:ln>
                <a:solidFill>
                  <a:srgbClr val="3C3C41"/>
                </a:solidFill>
                <a:effectLst/>
                <a:uLnTx/>
                <a:uFillTx/>
                <a:latin typeface="Segoe UI Light" panose="020B0502040204020203" pitchFamily="34" charset="0"/>
                <a:ea typeface="+mn-ea"/>
                <a:cs typeface="Segoe UI Light" panose="020B0502040204020203" pitchFamily="34" charset="0"/>
              </a:rPr>
              <a:t>and operations of Kubernetes</a:t>
            </a:r>
          </a:p>
        </p:txBody>
      </p:sp>
      <p:grpSp>
        <p:nvGrpSpPr>
          <p:cNvPr id="40" name="Group 39">
            <a:extLst>
              <a:ext uri="{FF2B5EF4-FFF2-40B4-BE49-F238E27FC236}">
                <a16:creationId xmlns:a16="http://schemas.microsoft.com/office/drawing/2014/main" id="{AA3B6373-70B6-451B-96CC-0DB09BDAC24D}"/>
              </a:ext>
            </a:extLst>
          </p:cNvPr>
          <p:cNvGrpSpPr/>
          <p:nvPr/>
        </p:nvGrpSpPr>
        <p:grpSpPr>
          <a:xfrm>
            <a:off x="932362" y="2174559"/>
            <a:ext cx="2743200" cy="1426831"/>
            <a:chOff x="1008761" y="2150872"/>
            <a:chExt cx="2743200" cy="1426831"/>
          </a:xfrm>
        </p:grpSpPr>
        <p:sp>
          <p:nvSpPr>
            <p:cNvPr id="5" name="TextBox 4">
              <a:extLst>
                <a:ext uri="{FF2B5EF4-FFF2-40B4-BE49-F238E27FC236}">
                  <a16:creationId xmlns:a16="http://schemas.microsoft.com/office/drawing/2014/main" id="{27956E47-ADCA-44DE-BAB7-D64420F66029}"/>
                </a:ext>
              </a:extLst>
            </p:cNvPr>
            <p:cNvSpPr txBox="1"/>
            <p:nvPr/>
          </p:nvSpPr>
          <p:spPr>
            <a:xfrm>
              <a:off x="1008761" y="2795603"/>
              <a:ext cx="2743200" cy="7821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Deploy and manage Kubernetes with ease </a:t>
              </a:r>
            </a:p>
          </p:txBody>
        </p:sp>
        <p:grpSp>
          <p:nvGrpSpPr>
            <p:cNvPr id="32" name="Group 31">
              <a:extLst>
                <a:ext uri="{FF2B5EF4-FFF2-40B4-BE49-F238E27FC236}">
                  <a16:creationId xmlns:a16="http://schemas.microsoft.com/office/drawing/2014/main" id="{593C99AF-6F6D-4945-AAE2-66B24F31FF56}"/>
                </a:ext>
              </a:extLst>
            </p:cNvPr>
            <p:cNvGrpSpPr/>
            <p:nvPr/>
          </p:nvGrpSpPr>
          <p:grpSpPr>
            <a:xfrm>
              <a:off x="2055096" y="2150872"/>
              <a:ext cx="650530" cy="650530"/>
              <a:chOff x="2346553" y="2150872"/>
              <a:chExt cx="650530" cy="650530"/>
            </a:xfrm>
          </p:grpSpPr>
          <p:sp>
            <p:nvSpPr>
              <p:cNvPr id="12" name="Oval 11">
                <a:extLst>
                  <a:ext uri="{FF2B5EF4-FFF2-40B4-BE49-F238E27FC236}">
                    <a16:creationId xmlns:a16="http://schemas.microsoft.com/office/drawing/2014/main" id="{518A78AE-AD45-460D-9006-3DDC662BC342}"/>
                  </a:ext>
                </a:extLst>
              </p:cNvPr>
              <p:cNvSpPr/>
              <p:nvPr/>
            </p:nvSpPr>
            <p:spPr bwMode="auto">
              <a:xfrm rot="16200000">
                <a:off x="2346553" y="2150872"/>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 name="Rocket" title="Icon of a rocket">
                <a:extLst>
                  <a:ext uri="{FF2B5EF4-FFF2-40B4-BE49-F238E27FC236}">
                    <a16:creationId xmlns:a16="http://schemas.microsoft.com/office/drawing/2014/main" id="{E4C8F4CE-34EA-4AFA-9865-0EFB78F3868E}"/>
                  </a:ext>
                </a:extLst>
              </p:cNvPr>
              <p:cNvSpPr>
                <a:spLocks noChangeAspect="1" noEditPoints="1"/>
              </p:cNvSpPr>
              <p:nvPr/>
            </p:nvSpPr>
            <p:spPr bwMode="auto">
              <a:xfrm>
                <a:off x="2507566" y="2314779"/>
                <a:ext cx="328504" cy="32271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82F0078B-7742-42B0-A0FB-8759B37DD35E}"/>
              </a:ext>
            </a:extLst>
          </p:cNvPr>
          <p:cNvGrpSpPr/>
          <p:nvPr/>
        </p:nvGrpSpPr>
        <p:grpSpPr>
          <a:xfrm>
            <a:off x="4724400" y="4430246"/>
            <a:ext cx="2743200" cy="1426831"/>
            <a:chOff x="4909687" y="4655533"/>
            <a:chExt cx="2743200" cy="1426831"/>
          </a:xfrm>
        </p:grpSpPr>
        <p:sp>
          <p:nvSpPr>
            <p:cNvPr id="6" name="TextBox 5">
              <a:extLst>
                <a:ext uri="{FF2B5EF4-FFF2-40B4-BE49-F238E27FC236}">
                  <a16:creationId xmlns:a16="http://schemas.microsoft.com/office/drawing/2014/main" id="{56D7D420-B8AA-4D14-9C98-CCE501043593}"/>
                </a:ext>
              </a:extLst>
            </p:cNvPr>
            <p:cNvSpPr txBox="1"/>
            <p:nvPr/>
          </p:nvSpPr>
          <p:spPr>
            <a:xfrm>
              <a:off x="4909687" y="5300264"/>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Scale and run applications with confidence </a:t>
              </a:r>
            </a:p>
          </p:txBody>
        </p:sp>
        <p:grpSp>
          <p:nvGrpSpPr>
            <p:cNvPr id="35" name="Group 34">
              <a:extLst>
                <a:ext uri="{FF2B5EF4-FFF2-40B4-BE49-F238E27FC236}">
                  <a16:creationId xmlns:a16="http://schemas.microsoft.com/office/drawing/2014/main" id="{15615090-F12C-438F-902A-670DD8CCAD48}"/>
                </a:ext>
              </a:extLst>
            </p:cNvPr>
            <p:cNvGrpSpPr/>
            <p:nvPr/>
          </p:nvGrpSpPr>
          <p:grpSpPr>
            <a:xfrm>
              <a:off x="5956022" y="4655533"/>
              <a:ext cx="650530" cy="650530"/>
              <a:chOff x="5873973" y="4441624"/>
              <a:chExt cx="650530" cy="650530"/>
            </a:xfrm>
          </p:grpSpPr>
          <p:sp>
            <p:nvSpPr>
              <p:cNvPr id="15" name="Oval 14">
                <a:extLst>
                  <a:ext uri="{FF2B5EF4-FFF2-40B4-BE49-F238E27FC236}">
                    <a16:creationId xmlns:a16="http://schemas.microsoft.com/office/drawing/2014/main" id="{3F6AC78D-9E6A-4537-8A08-30325F7AE32E}"/>
                  </a:ext>
                </a:extLst>
              </p:cNvPr>
              <p:cNvSpPr/>
              <p:nvPr/>
            </p:nvSpPr>
            <p:spPr bwMode="auto">
              <a:xfrm rot="16200000">
                <a:off x="5873973" y="4441624"/>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MiniExpand_E93A" title="Icon of a rectangle on the lower-left inside a larger rectangle with an arrow pointed to the upper-right corner">
                <a:extLst>
                  <a:ext uri="{FF2B5EF4-FFF2-40B4-BE49-F238E27FC236}">
                    <a16:creationId xmlns:a16="http://schemas.microsoft.com/office/drawing/2014/main" id="{92D3D7AE-39DC-44D6-B30E-B475E870CD38}"/>
                  </a:ext>
                </a:extLst>
              </p:cNvPr>
              <p:cNvSpPr>
                <a:spLocks noChangeAspect="1" noEditPoints="1"/>
              </p:cNvSpPr>
              <p:nvPr/>
            </p:nvSpPr>
            <p:spPr bwMode="auto">
              <a:xfrm>
                <a:off x="6045535" y="4636782"/>
                <a:ext cx="307407" cy="260212"/>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76EE098C-94EB-4221-981A-FF3477D5A4C0}"/>
              </a:ext>
            </a:extLst>
          </p:cNvPr>
          <p:cNvGrpSpPr/>
          <p:nvPr/>
        </p:nvGrpSpPr>
        <p:grpSpPr>
          <a:xfrm>
            <a:off x="932362" y="4430246"/>
            <a:ext cx="2743200" cy="1426831"/>
            <a:chOff x="1008761" y="4456750"/>
            <a:chExt cx="2743200" cy="1426831"/>
          </a:xfrm>
        </p:grpSpPr>
        <p:sp>
          <p:nvSpPr>
            <p:cNvPr id="7" name="TextBox 6">
              <a:extLst>
                <a:ext uri="{FF2B5EF4-FFF2-40B4-BE49-F238E27FC236}">
                  <a16:creationId xmlns:a16="http://schemas.microsoft.com/office/drawing/2014/main" id="{3C3A637E-3B81-4290-9BE1-C66D55C02B10}"/>
                </a:ext>
              </a:extLst>
            </p:cNvPr>
            <p:cNvSpPr txBox="1"/>
            <p:nvPr/>
          </p:nvSpPr>
          <p:spPr>
            <a:xfrm>
              <a:off x="1008761" y="5101481"/>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Secure your Kubernetes environment</a:t>
              </a:r>
            </a:p>
          </p:txBody>
        </p:sp>
        <p:grpSp>
          <p:nvGrpSpPr>
            <p:cNvPr id="36" name="Group 35">
              <a:extLst>
                <a:ext uri="{FF2B5EF4-FFF2-40B4-BE49-F238E27FC236}">
                  <a16:creationId xmlns:a16="http://schemas.microsoft.com/office/drawing/2014/main" id="{292C2009-DDAD-4619-AFDE-AF3EBC02903F}"/>
                </a:ext>
              </a:extLst>
            </p:cNvPr>
            <p:cNvGrpSpPr/>
            <p:nvPr/>
          </p:nvGrpSpPr>
          <p:grpSpPr>
            <a:xfrm>
              <a:off x="2055096" y="4456750"/>
              <a:ext cx="650530" cy="650530"/>
              <a:chOff x="2306521" y="4401118"/>
              <a:chExt cx="650530" cy="650530"/>
            </a:xfrm>
          </p:grpSpPr>
          <p:sp>
            <p:nvSpPr>
              <p:cNvPr id="18" name="Oval 17">
                <a:extLst>
                  <a:ext uri="{FF2B5EF4-FFF2-40B4-BE49-F238E27FC236}">
                    <a16:creationId xmlns:a16="http://schemas.microsoft.com/office/drawing/2014/main" id="{990AB4DB-9C47-4958-A873-DA4819EDEE91}"/>
                  </a:ext>
                </a:extLst>
              </p:cNvPr>
              <p:cNvSpPr/>
              <p:nvPr/>
            </p:nvSpPr>
            <p:spPr bwMode="auto">
              <a:xfrm rot="16200000">
                <a:off x="2306521"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Lock" title="Icon of a padlock">
                <a:extLst>
                  <a:ext uri="{FF2B5EF4-FFF2-40B4-BE49-F238E27FC236}">
                    <a16:creationId xmlns:a16="http://schemas.microsoft.com/office/drawing/2014/main" id="{8C6F1D03-B893-4234-BDD1-1F92639F1C27}"/>
                  </a:ext>
                </a:extLst>
              </p:cNvPr>
              <p:cNvSpPr>
                <a:spLocks noChangeAspect="1" noEditPoints="1"/>
              </p:cNvSpPr>
              <p:nvPr/>
            </p:nvSpPr>
            <p:spPr bwMode="auto">
              <a:xfrm>
                <a:off x="2514724" y="4562772"/>
                <a:ext cx="234124" cy="32722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6A726CD5-F1DC-4BF1-8DC8-46167AAD5C06}"/>
              </a:ext>
            </a:extLst>
          </p:cNvPr>
          <p:cNvGrpSpPr/>
          <p:nvPr/>
        </p:nvGrpSpPr>
        <p:grpSpPr>
          <a:xfrm>
            <a:off x="4724400" y="2177644"/>
            <a:ext cx="2743200" cy="1423746"/>
            <a:chOff x="4909687" y="2150872"/>
            <a:chExt cx="2743200" cy="1423746"/>
          </a:xfrm>
        </p:grpSpPr>
        <p:sp>
          <p:nvSpPr>
            <p:cNvPr id="8" name="TextBox 7">
              <a:extLst>
                <a:ext uri="{FF2B5EF4-FFF2-40B4-BE49-F238E27FC236}">
                  <a16:creationId xmlns:a16="http://schemas.microsoft.com/office/drawing/2014/main" id="{A706A95E-0C13-4F49-8F79-C44580FB6D05}"/>
                </a:ext>
              </a:extLst>
            </p:cNvPr>
            <p:cNvSpPr txBox="1"/>
            <p:nvPr/>
          </p:nvSpPr>
          <p:spPr>
            <a:xfrm>
              <a:off x="4909687" y="2792518"/>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Accelerate containerized application development  </a:t>
              </a:r>
            </a:p>
          </p:txBody>
        </p:sp>
        <p:grpSp>
          <p:nvGrpSpPr>
            <p:cNvPr id="31" name="Group 30">
              <a:extLst>
                <a:ext uri="{FF2B5EF4-FFF2-40B4-BE49-F238E27FC236}">
                  <a16:creationId xmlns:a16="http://schemas.microsoft.com/office/drawing/2014/main" id="{6FDB49F5-59B8-468B-AF37-F52721D00245}"/>
                </a:ext>
              </a:extLst>
            </p:cNvPr>
            <p:cNvGrpSpPr/>
            <p:nvPr/>
          </p:nvGrpSpPr>
          <p:grpSpPr>
            <a:xfrm>
              <a:off x="5956022" y="2150872"/>
              <a:ext cx="650530" cy="650530"/>
              <a:chOff x="5873973" y="2150871"/>
              <a:chExt cx="650530" cy="650530"/>
            </a:xfrm>
          </p:grpSpPr>
          <p:sp>
            <p:nvSpPr>
              <p:cNvPr id="21" name="Oval 20">
                <a:extLst>
                  <a:ext uri="{FF2B5EF4-FFF2-40B4-BE49-F238E27FC236}">
                    <a16:creationId xmlns:a16="http://schemas.microsoft.com/office/drawing/2014/main" id="{5C18A5DD-554E-42C0-AC99-7C4C2A03D430}"/>
                  </a:ext>
                </a:extLst>
              </p:cNvPr>
              <p:cNvSpPr/>
              <p:nvPr/>
            </p:nvSpPr>
            <p:spPr bwMode="auto">
              <a:xfrm rot="16200000">
                <a:off x="5873973"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speedometer_2" title="Icon of a spedometer showing fast speed">
                <a:extLst>
                  <a:ext uri="{FF2B5EF4-FFF2-40B4-BE49-F238E27FC236}">
                    <a16:creationId xmlns:a16="http://schemas.microsoft.com/office/drawing/2014/main" id="{DEB8F550-EE12-47D6-80FD-2DD3CFC7D1D3}"/>
                  </a:ext>
                </a:extLst>
              </p:cNvPr>
              <p:cNvSpPr>
                <a:spLocks noChangeAspect="1" noEditPoints="1"/>
              </p:cNvSpPr>
              <p:nvPr/>
            </p:nvSpPr>
            <p:spPr bwMode="auto">
              <a:xfrm>
                <a:off x="6036606" y="2313504"/>
                <a:ext cx="325265" cy="32526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5ED4AD09-F3E3-41FC-A234-27C8632FDE3D}"/>
              </a:ext>
            </a:extLst>
          </p:cNvPr>
          <p:cNvGrpSpPr/>
          <p:nvPr/>
        </p:nvGrpSpPr>
        <p:grpSpPr>
          <a:xfrm>
            <a:off x="8516439" y="4430246"/>
            <a:ext cx="2743200" cy="1450518"/>
            <a:chOff x="8592838" y="4430246"/>
            <a:chExt cx="2743200" cy="1450518"/>
          </a:xfrm>
        </p:grpSpPr>
        <p:sp>
          <p:nvSpPr>
            <p:cNvPr id="9" name="TextBox 8">
              <a:extLst>
                <a:ext uri="{FF2B5EF4-FFF2-40B4-BE49-F238E27FC236}">
                  <a16:creationId xmlns:a16="http://schemas.microsoft.com/office/drawing/2014/main" id="{C2E96505-A36C-4F95-AC4E-4004EB0D6068}"/>
                </a:ext>
              </a:extLst>
            </p:cNvPr>
            <p:cNvSpPr txBox="1"/>
            <p:nvPr/>
          </p:nvSpPr>
          <p:spPr>
            <a:xfrm>
              <a:off x="8592838" y="5098664"/>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Work how you want with open-source tools &amp; APIs </a:t>
              </a:r>
            </a:p>
          </p:txBody>
        </p:sp>
        <p:grpSp>
          <p:nvGrpSpPr>
            <p:cNvPr id="34" name="Group 33">
              <a:extLst>
                <a:ext uri="{FF2B5EF4-FFF2-40B4-BE49-F238E27FC236}">
                  <a16:creationId xmlns:a16="http://schemas.microsoft.com/office/drawing/2014/main" id="{939D8648-554B-419F-ADA0-1C6F1C4C02AB}"/>
                </a:ext>
              </a:extLst>
            </p:cNvPr>
            <p:cNvGrpSpPr/>
            <p:nvPr/>
          </p:nvGrpSpPr>
          <p:grpSpPr>
            <a:xfrm>
              <a:off x="9639173" y="4430246"/>
              <a:ext cx="650530" cy="650530"/>
              <a:chOff x="9677276" y="4401118"/>
              <a:chExt cx="650530" cy="650530"/>
            </a:xfrm>
          </p:grpSpPr>
          <p:sp>
            <p:nvSpPr>
              <p:cNvPr id="24" name="Oval 23">
                <a:extLst>
                  <a:ext uri="{FF2B5EF4-FFF2-40B4-BE49-F238E27FC236}">
                    <a16:creationId xmlns:a16="http://schemas.microsoft.com/office/drawing/2014/main" id="{F9273F54-1094-4A8D-B46E-A943C3DFFE05}"/>
                  </a:ext>
                </a:extLst>
              </p:cNvPr>
              <p:cNvSpPr/>
              <p:nvPr/>
            </p:nvSpPr>
            <p:spPr bwMode="auto">
              <a:xfrm rot="16200000">
                <a:off x="9677276"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arrow_16" title="Icon of two arrows that crisscross">
                <a:extLst>
                  <a:ext uri="{FF2B5EF4-FFF2-40B4-BE49-F238E27FC236}">
                    <a16:creationId xmlns:a16="http://schemas.microsoft.com/office/drawing/2014/main" id="{FA64698F-5173-44D6-B1AF-D18B2907747B}"/>
                  </a:ext>
                </a:extLst>
              </p:cNvPr>
              <p:cNvSpPr>
                <a:spLocks noChangeAspect="1" noEditPoints="1"/>
              </p:cNvSpPr>
              <p:nvPr/>
            </p:nvSpPr>
            <p:spPr bwMode="auto">
              <a:xfrm>
                <a:off x="9855789" y="4618218"/>
                <a:ext cx="293505" cy="21632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12054074-6BA7-4448-9C13-A5232E1E9260}"/>
              </a:ext>
            </a:extLst>
          </p:cNvPr>
          <p:cNvGrpSpPr/>
          <p:nvPr/>
        </p:nvGrpSpPr>
        <p:grpSpPr>
          <a:xfrm>
            <a:off x="8516439" y="2150872"/>
            <a:ext cx="2743200" cy="1450518"/>
            <a:chOff x="8592838" y="2150872"/>
            <a:chExt cx="2743200" cy="1450518"/>
          </a:xfrm>
        </p:grpSpPr>
        <p:sp>
          <p:nvSpPr>
            <p:cNvPr id="10" name="TextBox 9">
              <a:extLst>
                <a:ext uri="{FF2B5EF4-FFF2-40B4-BE49-F238E27FC236}">
                  <a16:creationId xmlns:a16="http://schemas.microsoft.com/office/drawing/2014/main" id="{2C2C25BD-C953-43D7-B91A-87D67DD097DD}"/>
                </a:ext>
              </a:extLst>
            </p:cNvPr>
            <p:cNvSpPr txBox="1"/>
            <p:nvPr/>
          </p:nvSpPr>
          <p:spPr>
            <a:xfrm>
              <a:off x="8592838" y="2819290"/>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Set up CI/CD in a </a:t>
              </a:r>
              <a:b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few clicks</a:t>
              </a:r>
            </a:p>
          </p:txBody>
        </p:sp>
        <p:grpSp>
          <p:nvGrpSpPr>
            <p:cNvPr id="33" name="Group 32">
              <a:extLst>
                <a:ext uri="{FF2B5EF4-FFF2-40B4-BE49-F238E27FC236}">
                  <a16:creationId xmlns:a16="http://schemas.microsoft.com/office/drawing/2014/main" id="{45764872-1951-4EA5-B0C5-BC31A9511C12}"/>
                </a:ext>
              </a:extLst>
            </p:cNvPr>
            <p:cNvGrpSpPr/>
            <p:nvPr/>
          </p:nvGrpSpPr>
          <p:grpSpPr>
            <a:xfrm>
              <a:off x="9639173" y="2150872"/>
              <a:ext cx="650530" cy="650530"/>
              <a:chOff x="9547145" y="2150871"/>
              <a:chExt cx="650530" cy="650530"/>
            </a:xfrm>
          </p:grpSpPr>
          <p:sp>
            <p:nvSpPr>
              <p:cNvPr id="27" name="Oval 26">
                <a:extLst>
                  <a:ext uri="{FF2B5EF4-FFF2-40B4-BE49-F238E27FC236}">
                    <a16:creationId xmlns:a16="http://schemas.microsoft.com/office/drawing/2014/main" id="{D8D197B9-42A3-4D32-B06D-92A60D6CF4C7}"/>
                  </a:ext>
                </a:extLst>
              </p:cNvPr>
              <p:cNvSpPr/>
              <p:nvPr/>
            </p:nvSpPr>
            <p:spPr bwMode="auto">
              <a:xfrm rot="16200000">
                <a:off x="9547145"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arrow_20" title="Icon of a dotted line with a quadrant cut out by two arrows">
                <a:extLst>
                  <a:ext uri="{FF2B5EF4-FFF2-40B4-BE49-F238E27FC236}">
                    <a16:creationId xmlns:a16="http://schemas.microsoft.com/office/drawing/2014/main" id="{A790BEFA-0276-4DBF-A068-25D2F7E8EE4D}"/>
                  </a:ext>
                </a:extLst>
              </p:cNvPr>
              <p:cNvSpPr>
                <a:spLocks noChangeAspect="1" noEditPoints="1"/>
              </p:cNvSpPr>
              <p:nvPr/>
            </p:nvSpPr>
            <p:spPr bwMode="auto">
              <a:xfrm>
                <a:off x="9688696" y="2313503"/>
                <a:ext cx="367429" cy="325265"/>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Tree>
    <p:extLst>
      <p:ext uri="{BB962C8B-B14F-4D97-AF65-F5344CB8AC3E}">
        <p14:creationId xmlns:p14="http://schemas.microsoft.com/office/powerpoint/2010/main" val="2346430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400"/>
                                        <p:tgtEl>
                                          <p:spTgt spid="40"/>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400"/>
                                        <p:tgtEl>
                                          <p:spTgt spid="4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400"/>
                                        <p:tgtEl>
                                          <p:spTgt spid="42"/>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400"/>
                                        <p:tgtEl>
                                          <p:spTgt spid="3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400"/>
                                        <p:tgtEl>
                                          <p:spTgt spid="38"/>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4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68907" y="673207"/>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prstClr val="black"/>
                </a:solidFill>
                <a:effectLst/>
                <a:uLnTx/>
                <a:uFillTx/>
                <a:latin typeface="Calibri Light" panose="020F0302020204030204"/>
                <a:ea typeface="+mn-ea"/>
                <a:cs typeface="Segoe UI" pitchFamily="34" charset="0"/>
              </a:rPr>
              <a:t>Azure Kubernetes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momentum</a:t>
            </a:r>
          </a:p>
        </p:txBody>
      </p:sp>
      <p:grpSp>
        <p:nvGrpSpPr>
          <p:cNvPr id="20" name="Group 19">
            <a:extLst>
              <a:ext uri="{FF2B5EF4-FFF2-40B4-BE49-F238E27FC236}">
                <a16:creationId xmlns:a16="http://schemas.microsoft.com/office/drawing/2014/main" id="{64F84DF2-293B-4395-BC1F-859E634719F3}"/>
              </a:ext>
            </a:extLst>
          </p:cNvPr>
          <p:cNvGrpSpPr/>
          <p:nvPr/>
        </p:nvGrpSpPr>
        <p:grpSpPr>
          <a:xfrm>
            <a:off x="1474695" y="1999128"/>
            <a:ext cx="9242611" cy="3958065"/>
            <a:chOff x="1290918" y="1999128"/>
            <a:chExt cx="9242611" cy="3958065"/>
          </a:xfrm>
        </p:grpSpPr>
        <p:grpSp>
          <p:nvGrpSpPr>
            <p:cNvPr id="9" name="Group 8">
              <a:extLst>
                <a:ext uri="{FF2B5EF4-FFF2-40B4-BE49-F238E27FC236}">
                  <a16:creationId xmlns:a16="http://schemas.microsoft.com/office/drawing/2014/main" id="{D5D813AB-E429-4562-951F-7C0DA19EADAE}"/>
                </a:ext>
              </a:extLst>
            </p:cNvPr>
            <p:cNvGrpSpPr/>
            <p:nvPr/>
          </p:nvGrpSpPr>
          <p:grpSpPr>
            <a:xfrm>
              <a:off x="1524681" y="1999128"/>
              <a:ext cx="3046639" cy="3046639"/>
              <a:chOff x="1590664" y="1918445"/>
              <a:chExt cx="3046639" cy="3046639"/>
            </a:xfrm>
          </p:grpSpPr>
          <p:sp>
            <p:nvSpPr>
              <p:cNvPr id="7" name="Oval 6">
                <a:extLst>
                  <a:ext uri="{FF2B5EF4-FFF2-40B4-BE49-F238E27FC236}">
                    <a16:creationId xmlns:a16="http://schemas.microsoft.com/office/drawing/2014/main" id="{BE59F43A-7191-4B4B-B9C8-E6AABCFA056D}"/>
                  </a:ext>
                </a:extLst>
              </p:cNvPr>
              <p:cNvSpPr/>
              <p:nvPr/>
            </p:nvSpPr>
            <p:spPr bwMode="auto">
              <a:xfrm rot="16200000">
                <a:off x="1590664" y="1918445"/>
                <a:ext cx="3046639" cy="3046639"/>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Segoe UI" pitchFamily="34" charset="0"/>
                </a:endParaRPr>
              </a:p>
            </p:txBody>
          </p:sp>
          <p:sp>
            <p:nvSpPr>
              <p:cNvPr id="6" name="TextBox 5">
                <a:extLst>
                  <a:ext uri="{FF2B5EF4-FFF2-40B4-BE49-F238E27FC236}">
                    <a16:creationId xmlns:a16="http://schemas.microsoft.com/office/drawing/2014/main" id="{BCD60E0A-1B5A-4B4A-B88B-99282624B008}"/>
                  </a:ext>
                </a:extLst>
              </p:cNvPr>
              <p:cNvSpPr txBox="1"/>
              <p:nvPr/>
            </p:nvSpPr>
            <p:spPr>
              <a:xfrm>
                <a:off x="1616877" y="2510740"/>
                <a:ext cx="299421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10x</a:t>
                </a:r>
              </a:p>
            </p:txBody>
          </p:sp>
        </p:grpSp>
        <p:sp>
          <p:nvSpPr>
            <p:cNvPr id="12" name="Rectangle 11">
              <a:extLst>
                <a:ext uri="{FF2B5EF4-FFF2-40B4-BE49-F238E27FC236}">
                  <a16:creationId xmlns:a16="http://schemas.microsoft.com/office/drawing/2014/main" id="{5B1B5888-6B4D-4546-8D9F-36AB4CE02248}"/>
                </a:ext>
              </a:extLst>
            </p:cNvPr>
            <p:cNvSpPr/>
            <p:nvPr/>
          </p:nvSpPr>
          <p:spPr>
            <a:xfrm>
              <a:off x="1290918" y="5249307"/>
              <a:ext cx="351416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Kubernetes on Azure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usage</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grew 10x </a:t>
              </a:r>
            </a:p>
          </p:txBody>
        </p:sp>
        <p:grpSp>
          <p:nvGrpSpPr>
            <p:cNvPr id="11" name="Group 10">
              <a:extLst>
                <a:ext uri="{FF2B5EF4-FFF2-40B4-BE49-F238E27FC236}">
                  <a16:creationId xmlns:a16="http://schemas.microsoft.com/office/drawing/2014/main" id="{F32BA6CB-30A4-4ECD-9DE1-BA377A0C2AD1}"/>
                </a:ext>
              </a:extLst>
            </p:cNvPr>
            <p:cNvGrpSpPr/>
            <p:nvPr/>
          </p:nvGrpSpPr>
          <p:grpSpPr>
            <a:xfrm>
              <a:off x="7253128" y="1999128"/>
              <a:ext cx="3046639" cy="3046639"/>
              <a:chOff x="7291537" y="2052915"/>
              <a:chExt cx="3046639" cy="3046639"/>
            </a:xfrm>
          </p:grpSpPr>
          <p:sp>
            <p:nvSpPr>
              <p:cNvPr id="8" name="Oval 7">
                <a:extLst>
                  <a:ext uri="{FF2B5EF4-FFF2-40B4-BE49-F238E27FC236}">
                    <a16:creationId xmlns:a16="http://schemas.microsoft.com/office/drawing/2014/main" id="{210E970D-D6B9-4178-8D03-2A5F6CEE1957}"/>
                  </a:ext>
                </a:extLst>
              </p:cNvPr>
              <p:cNvSpPr/>
              <p:nvPr/>
            </p:nvSpPr>
            <p:spPr bwMode="auto">
              <a:xfrm rot="16200000">
                <a:off x="7291537" y="2052915"/>
                <a:ext cx="3046639" cy="3046639"/>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Segoe UI" pitchFamily="34" charset="0"/>
                </a:endParaRPr>
              </a:p>
            </p:txBody>
          </p:sp>
          <p:sp>
            <p:nvSpPr>
              <p:cNvPr id="10" name="TextBox 9">
                <a:extLst>
                  <a:ext uri="{FF2B5EF4-FFF2-40B4-BE49-F238E27FC236}">
                    <a16:creationId xmlns:a16="http://schemas.microsoft.com/office/drawing/2014/main" id="{E1495407-3102-48DB-8CAD-B8048D4B7FB3}"/>
                  </a:ext>
                </a:extLst>
              </p:cNvPr>
              <p:cNvSpPr txBox="1"/>
              <p:nvPr/>
            </p:nvSpPr>
            <p:spPr>
              <a:xfrm>
                <a:off x="7317750" y="2645210"/>
                <a:ext cx="2994212"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5x</a:t>
                </a:r>
              </a:p>
            </p:txBody>
          </p:sp>
        </p:grpSp>
        <p:sp>
          <p:nvSpPr>
            <p:cNvPr id="15" name="Rectangle 14">
              <a:extLst>
                <a:ext uri="{FF2B5EF4-FFF2-40B4-BE49-F238E27FC236}">
                  <a16:creationId xmlns:a16="http://schemas.microsoft.com/office/drawing/2014/main" id="{5E5C7118-61C1-4F51-BEC6-0EBE977B7AD1}"/>
                </a:ext>
              </a:extLst>
            </p:cNvPr>
            <p:cNvSpPr/>
            <p:nvPr/>
          </p:nvSpPr>
          <p:spPr>
            <a:xfrm>
              <a:off x="7019365" y="5240342"/>
              <a:ext cx="3514164"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Kubernetes on Azure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customers</a:t>
              </a:r>
              <a:r>
                <a:rPr kumimoji="0" lang="en-US" sz="2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grew 5x </a:t>
              </a:r>
            </a:p>
          </p:txBody>
        </p:sp>
        <p:cxnSp>
          <p:nvCxnSpPr>
            <p:cNvPr id="18" name="Straight Connector 17">
              <a:extLst>
                <a:ext uri="{FF2B5EF4-FFF2-40B4-BE49-F238E27FC236}">
                  <a16:creationId xmlns:a16="http://schemas.microsoft.com/office/drawing/2014/main" id="{4A6E8490-9A11-49F0-8AE7-3E13C3B3E131}"/>
                </a:ext>
              </a:extLst>
            </p:cNvPr>
            <p:cNvCxnSpPr>
              <a:cxnSpLocks/>
            </p:cNvCxnSpPr>
            <p:nvPr/>
          </p:nvCxnSpPr>
          <p:spPr>
            <a:xfrm>
              <a:off x="4769717" y="3522447"/>
              <a:ext cx="2267085" cy="0"/>
            </a:xfrm>
            <a:prstGeom prst="line">
              <a:avLst/>
            </a:prstGeom>
            <a:ln w="28575" cap="rnd">
              <a:solidFill>
                <a:schemeClr val="bg2"/>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05A3B6D-D00C-4A57-BED0-803E32447609}"/>
                </a:ext>
              </a:extLst>
            </p:cNvPr>
            <p:cNvSpPr/>
            <p:nvPr/>
          </p:nvSpPr>
          <p:spPr>
            <a:xfrm>
              <a:off x="4658855" y="3101502"/>
              <a:ext cx="2506737" cy="3385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Last 12 months</a:t>
              </a:r>
            </a:p>
          </p:txBody>
        </p:sp>
      </p:grpSp>
    </p:spTree>
    <p:extLst>
      <p:ext uri="{BB962C8B-B14F-4D97-AF65-F5344CB8AC3E}">
        <p14:creationId xmlns:p14="http://schemas.microsoft.com/office/powerpoint/2010/main" val="1810095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7704-AB7D-4C75-B748-D48AA767073E}"/>
              </a:ext>
            </a:extLst>
          </p:cNvPr>
          <p:cNvSpPr>
            <a:spLocks noGrp="1"/>
          </p:cNvSpPr>
          <p:nvPr>
            <p:ph type="title"/>
          </p:nvPr>
        </p:nvSpPr>
        <p:spPr/>
        <p:txBody>
          <a:bodyPr/>
          <a:lstStyle/>
          <a:p>
            <a:r>
              <a:rPr lang="en-US" sz="4800" b="1" dirty="0"/>
              <a:t>Azure Kubernetes Service (AKS)</a:t>
            </a:r>
            <a:br>
              <a:rPr lang="en-US" sz="4800" b="1" dirty="0"/>
            </a:br>
            <a:r>
              <a:rPr lang="en-US" sz="2400" spc="-20" dirty="0">
                <a:solidFill>
                  <a:schemeClr val="accent1"/>
                </a:solidFill>
                <a:latin typeface="Segoe UI"/>
              </a:rPr>
              <a:t>Kubernetes made easy – get the most complete and simple end-to-end experience for seamless Kubernetes lifecycle management on Azure</a:t>
            </a:r>
            <a:endParaRPr lang="en-US" dirty="0">
              <a:solidFill>
                <a:schemeClr val="accent1"/>
              </a:solidFill>
            </a:endParaRPr>
          </a:p>
        </p:txBody>
      </p:sp>
      <p:graphicFrame>
        <p:nvGraphicFramePr>
          <p:cNvPr id="4" name="Table 3">
            <a:extLst>
              <a:ext uri="{FF2B5EF4-FFF2-40B4-BE49-F238E27FC236}">
                <a16:creationId xmlns:a16="http://schemas.microsoft.com/office/drawing/2014/main" id="{B09DF377-F6BA-4D91-91C0-8EA20C7F75C1}"/>
              </a:ext>
            </a:extLst>
          </p:cNvPr>
          <p:cNvGraphicFramePr>
            <a:graphicFrameLocks noGrp="1"/>
          </p:cNvGraphicFramePr>
          <p:nvPr>
            <p:extLst>
              <p:ext uri="{D42A27DB-BD31-4B8C-83A1-F6EECF244321}">
                <p14:modId xmlns:p14="http://schemas.microsoft.com/office/powerpoint/2010/main" val="1026966216"/>
              </p:ext>
            </p:extLst>
          </p:nvPr>
        </p:nvGraphicFramePr>
        <p:xfrm>
          <a:off x="1750708" y="1984776"/>
          <a:ext cx="8143775" cy="4450080"/>
        </p:xfrm>
        <a:graphic>
          <a:graphicData uri="http://schemas.openxmlformats.org/drawingml/2006/table">
            <a:tbl>
              <a:tblPr firstRow="1" bandRow="1">
                <a:tableStyleId>{5940675A-B579-460E-94D1-54222C63F5DA}</a:tableStyleId>
              </a:tblPr>
              <a:tblGrid>
                <a:gridCol w="2725109">
                  <a:extLst>
                    <a:ext uri="{9D8B030D-6E8A-4147-A177-3AD203B41FA5}">
                      <a16:colId xmlns:a16="http://schemas.microsoft.com/office/drawing/2014/main" val="2783815661"/>
                    </a:ext>
                  </a:extLst>
                </a:gridCol>
                <a:gridCol w="2709333">
                  <a:extLst>
                    <a:ext uri="{9D8B030D-6E8A-4147-A177-3AD203B41FA5}">
                      <a16:colId xmlns:a16="http://schemas.microsoft.com/office/drawing/2014/main" val="575011386"/>
                    </a:ext>
                  </a:extLst>
                </a:gridCol>
                <a:gridCol w="2709333">
                  <a:extLst>
                    <a:ext uri="{9D8B030D-6E8A-4147-A177-3AD203B41FA5}">
                      <a16:colId xmlns:a16="http://schemas.microsoft.com/office/drawing/2014/main" val="2632597335"/>
                    </a:ext>
                  </a:extLst>
                </a:gridCol>
              </a:tblGrid>
              <a:tr h="370840">
                <a:tc>
                  <a:txBody>
                    <a:bodyPr/>
                    <a:lstStyle/>
                    <a:p>
                      <a:pPr rtl="0" fontAlgn="base"/>
                      <a:r>
                        <a:rPr lang="en-US" sz="1400" b="1" i="0" u="none" strike="noStrike" kern="1200" dirty="0">
                          <a:solidFill>
                            <a:schemeClr val="tx1"/>
                          </a:solidFill>
                          <a:effectLst/>
                          <a:latin typeface="+mn-lt"/>
                          <a:ea typeface="+mn-ea"/>
                          <a:cs typeface="+mn-cs"/>
                        </a:rPr>
                        <a:t>Deploy and manage Kubernetes with ease</a:t>
                      </a:r>
                      <a:r>
                        <a:rPr lang="en-US" sz="1400" b="0" i="0" u="none" strike="noStrike" kern="1200" dirty="0">
                          <a:solidFill>
                            <a:schemeClr val="tx1"/>
                          </a:solidFill>
                          <a:effectLst/>
                          <a:latin typeface="+mn-lt"/>
                          <a:ea typeface="+mn-ea"/>
                          <a:cs typeface="+mn-cs"/>
                        </a:rPr>
                        <a:t> </a:t>
                      </a:r>
                    </a:p>
                    <a:p>
                      <a:pPr marL="285750" marR="0" lvl="0" indent="-285750" algn="l" defTabSz="914367"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Free managed control plane for auto upgrades, patching and self healing </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Provision with portal, CLI, ARM, or Terraform</a:t>
                      </a:r>
                    </a:p>
                    <a:p>
                      <a:pPr marL="285750" indent="-285750" rtl="0" fontAlgn="base">
                        <a:buFont typeface="Arial" panose="020B0604020202020204" pitchFamily="34" charset="0"/>
                        <a:buChar char="•"/>
                      </a:pPr>
                      <a:r>
                        <a:rPr lang="en-US" sz="1400" b="0" i="0" u="none" strike="noStrike" kern="1200" dirty="0">
                          <a:solidFill>
                            <a:schemeClr val="tx1"/>
                          </a:solidFill>
                          <a:effectLst/>
                          <a:latin typeface="+mn-lt"/>
                          <a:ea typeface="+mn-ea"/>
                          <a:cs typeface="+mn-cs"/>
                        </a:rPr>
                        <a:t>Full visibility with integrated monitoring and logging</a:t>
                      </a:r>
                    </a:p>
                    <a:p>
                      <a:endParaRPr lang="en-US" sz="14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Scale and run applications with confidence </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Built-in auto scaling </a:t>
                      </a:r>
                    </a:p>
                    <a:p>
                      <a:pPr marL="285750" indent="-285750">
                        <a:buFont typeface="Arial" panose="020B0604020202020204" pitchFamily="34" charset="0"/>
                        <a:buChar char="•"/>
                      </a:pPr>
                      <a:r>
                        <a:rPr lang="en-US" sz="1400" dirty="0"/>
                        <a:t>Global data center to boost performance and reach</a:t>
                      </a:r>
                    </a:p>
                    <a:p>
                      <a:pPr marL="285750" indent="-285750">
                        <a:buFont typeface="Arial" panose="020B0604020202020204" pitchFamily="34" charset="0"/>
                        <a:buChar char="•"/>
                      </a:pPr>
                      <a:r>
                        <a:rPr lang="en-US" sz="1400" dirty="0"/>
                        <a:t>Elastically burst from AKS cluster using ACI</a:t>
                      </a:r>
                      <a:endParaRPr lang="en-US" sz="1400" i="1" dirty="0"/>
                    </a:p>
                    <a:p>
                      <a:endParaRPr lang="en-US" sz="1400"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Secure your Kubernetes environment</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Control access through AAD and RBAC</a:t>
                      </a:r>
                    </a:p>
                    <a:p>
                      <a:pPr marL="285750" indent="-285750">
                        <a:buFont typeface="Arial" panose="020B0604020202020204" pitchFamily="34" charset="0"/>
                        <a:buChar char="•"/>
                      </a:pPr>
                      <a:r>
                        <a:rPr lang="en-US" sz="1400" dirty="0"/>
                        <a:t>Safeguard keys and secrets with Key Vault</a:t>
                      </a:r>
                    </a:p>
                    <a:p>
                      <a:pPr marL="285750" indent="-285750">
                        <a:buFont typeface="Arial" panose="020B0604020202020204" pitchFamily="34" charset="0"/>
                        <a:buChar char="•"/>
                      </a:pPr>
                      <a:r>
                        <a:rPr lang="en-US" sz="1400" dirty="0"/>
                        <a:t>Secure network communication with VNET and CNI </a:t>
                      </a:r>
                    </a:p>
                  </a:txBody>
                  <a:tcPr/>
                </a:tc>
                <a:extLst>
                  <a:ext uri="{0D108BD9-81ED-4DB2-BD59-A6C34878D82A}">
                    <a16:rowId xmlns:a16="http://schemas.microsoft.com/office/drawing/2014/main" val="4086692880"/>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Accelerate containerized application development </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Define, install and upgrade apps easily with Helm</a:t>
                      </a:r>
                    </a:p>
                    <a:p>
                      <a:pPr marL="285750" indent="-285750">
                        <a:buFont typeface="Arial" panose="020B0604020202020204" pitchFamily="34" charset="0"/>
                        <a:buChar char="•"/>
                      </a:pPr>
                      <a:r>
                        <a:rPr lang="en-US" sz="1400" dirty="0"/>
                        <a:t>Automatically scaffold, containerize and deploy with CLI or Visual Studio</a:t>
                      </a:r>
                    </a:p>
                    <a:p>
                      <a:pPr marL="285750" indent="-285750">
                        <a:buFont typeface="Arial" panose="020B0604020202020204" pitchFamily="34" charset="0"/>
                        <a:buChar char="•"/>
                      </a:pPr>
                      <a:r>
                        <a:rPr lang="en-US" sz="1400" dirty="0"/>
                        <a:t>Rapidly iterate, test and debug microservices using Dev Spaces </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Work how you want with open-source tools &amp; APIs</a:t>
                      </a:r>
                      <a:r>
                        <a:rPr lang="en-US" sz="1400" b="0" i="0" u="none" strike="noStrike" kern="1200" dirty="0">
                          <a:solidFill>
                            <a:schemeClr val="tx1"/>
                          </a:solidFill>
                          <a:effectLst/>
                          <a:latin typeface="+mn-lt"/>
                          <a:ea typeface="+mn-ea"/>
                          <a:cs typeface="+mn-cs"/>
                        </a:rPr>
                        <a:t> </a:t>
                      </a:r>
                    </a:p>
                    <a:p>
                      <a:pPr marL="285750" indent="-285750">
                        <a:buFont typeface="Arial" panose="020B0604020202020204" pitchFamily="34" charset="0"/>
                        <a:buChar char="•"/>
                      </a:pPr>
                      <a:r>
                        <a:rPr lang="en-US" sz="1400" dirty="0"/>
                        <a:t>100% open source Kubernetes</a:t>
                      </a:r>
                    </a:p>
                    <a:p>
                      <a:pPr marL="285750" indent="-285750">
                        <a:buFont typeface="Arial" panose="020B0604020202020204" pitchFamily="34" charset="0"/>
                        <a:buChar char="•"/>
                      </a:pPr>
                      <a:r>
                        <a:rPr lang="en-US" sz="1400" dirty="0"/>
                        <a:t>Take full advantage of services and tools in the ecosystem</a:t>
                      </a:r>
                    </a:p>
                    <a:p>
                      <a:pPr marL="285750" indent="-285750">
                        <a:buFont typeface="Arial" panose="020B0604020202020204" pitchFamily="34" charset="0"/>
                        <a:buChar char="•"/>
                      </a:pPr>
                      <a:r>
                        <a:rPr lang="en-US" sz="1400" dirty="0"/>
                        <a:t>Easily integrate with SLA-backed Azure services with OSBA</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i="0" u="none" strike="noStrike" kern="1200" dirty="0">
                          <a:solidFill>
                            <a:schemeClr val="tx1"/>
                          </a:solidFill>
                          <a:effectLst/>
                          <a:latin typeface="+mn-lt"/>
                          <a:ea typeface="+mn-ea"/>
                          <a:cs typeface="+mn-cs"/>
                        </a:rPr>
                        <a:t>Set up CI/CD in a few clicks </a:t>
                      </a:r>
                      <a:r>
                        <a:rPr lang="en-US" sz="1400" b="0" i="0" u="none" strike="noStrike" kern="1200" dirty="0">
                          <a:solidFill>
                            <a:schemeClr val="tx1"/>
                          </a:solidFill>
                          <a:effectLst/>
                          <a:latin typeface="+mn-lt"/>
                          <a:ea typeface="+mn-ea"/>
                          <a:cs typeface="+mn-cs"/>
                        </a:rPr>
                        <a:t> </a:t>
                      </a:r>
                    </a:p>
                    <a:p>
                      <a:endParaRPr lang="en-US" sz="1400" dirty="0"/>
                    </a:p>
                    <a:p>
                      <a:pPr marL="285750" indent="-285750">
                        <a:buFont typeface="Arial" panose="020B0604020202020204" pitchFamily="34" charset="0"/>
                        <a:buChar char="•"/>
                      </a:pPr>
                      <a:r>
                        <a:rPr lang="en-US" sz="1400" dirty="0"/>
                        <a:t>Three steps away from a CI/CD pipeline with DevOps Project</a:t>
                      </a:r>
                    </a:p>
                    <a:p>
                      <a:pPr marL="285750" indent="-285750">
                        <a:buFont typeface="Arial" panose="020B0604020202020204" pitchFamily="34" charset="0"/>
                        <a:buChar char="•"/>
                      </a:pPr>
                      <a:r>
                        <a:rPr lang="en-US" sz="1400" dirty="0"/>
                        <a:t>Work with existing tools such as Jenkins</a:t>
                      </a:r>
                    </a:p>
                    <a:p>
                      <a:pPr marL="285750" indent="-285750">
                        <a:buFont typeface="Arial" panose="020B0604020202020204" pitchFamily="34" charset="0"/>
                        <a:buChar char="•"/>
                      </a:pPr>
                      <a:r>
                        <a:rPr lang="en-US" sz="1400" dirty="0"/>
                        <a:t>Geo-replicated container registry</a:t>
                      </a:r>
                    </a:p>
                    <a:p>
                      <a:r>
                        <a:rPr lang="en-US" sz="1400" dirty="0"/>
                        <a:t> </a:t>
                      </a:r>
                    </a:p>
                  </a:txBody>
                  <a:tcPr/>
                </a:tc>
                <a:extLst>
                  <a:ext uri="{0D108BD9-81ED-4DB2-BD59-A6C34878D82A}">
                    <a16:rowId xmlns:a16="http://schemas.microsoft.com/office/drawing/2014/main" val="1756022509"/>
                  </a:ext>
                </a:extLst>
              </a:tr>
            </a:tbl>
          </a:graphicData>
        </a:graphic>
      </p:graphicFrame>
    </p:spTree>
    <p:extLst>
      <p:ext uri="{BB962C8B-B14F-4D97-AF65-F5344CB8AC3E}">
        <p14:creationId xmlns:p14="http://schemas.microsoft.com/office/powerpoint/2010/main" val="31462160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 name="Text Placeholder 2">
            <a:extLst>
              <a:ext uri="{FF2B5EF4-FFF2-40B4-BE49-F238E27FC236}">
                <a16:creationId xmlns:a16="http://schemas.microsoft.com/office/drawing/2014/main" id="{7C7E1F11-8760-4B6B-85EC-E5D582526DE0}"/>
              </a:ext>
            </a:extLst>
          </p:cNvPr>
          <p:cNvSpPr>
            <a:spLocks noGrp="1"/>
          </p:cNvSpPr>
          <p:nvPr>
            <p:ph type="body" sz="quarter" idx="10"/>
          </p:nvPr>
        </p:nvSpPr>
        <p:spPr>
          <a:xfrm>
            <a:off x="268080" y="1191051"/>
            <a:ext cx="11655840" cy="325858"/>
          </a:xfrm>
        </p:spPr>
        <p:txBody>
          <a:bodyPr/>
          <a:lstStyle/>
          <a:p>
            <a:r>
              <a:rPr lang="en-US" dirty="0"/>
              <a:t>Deploy and manage Kubernetes with ease </a:t>
            </a:r>
          </a:p>
        </p:txBody>
      </p:sp>
      <p:graphicFrame>
        <p:nvGraphicFramePr>
          <p:cNvPr id="7" name="Table 6">
            <a:extLst>
              <a:ext uri="{FF2B5EF4-FFF2-40B4-BE49-F238E27FC236}">
                <a16:creationId xmlns:a16="http://schemas.microsoft.com/office/drawing/2014/main" id="{7C5CEE51-E766-46FD-9652-92401C8AFD2F}"/>
              </a:ext>
            </a:extLst>
          </p:cNvPr>
          <p:cNvGraphicFramePr>
            <a:graphicFrameLocks noGrp="1"/>
          </p:cNvGraphicFramePr>
          <p:nvPr>
            <p:extLst>
              <p:ext uri="{D42A27DB-BD31-4B8C-83A1-F6EECF244321}">
                <p14:modId xmlns:p14="http://schemas.microsoft.com/office/powerpoint/2010/main" val="112521620"/>
              </p:ext>
            </p:extLst>
          </p:nvPr>
        </p:nvGraphicFramePr>
        <p:xfrm>
          <a:off x="426424" y="1868074"/>
          <a:ext cx="11252001" cy="3663573"/>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429050">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Create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Provision network and VMs</a:t>
                      </a:r>
                    </a:p>
                    <a:p>
                      <a:pPr marL="91440" algn="l">
                        <a:lnSpc>
                          <a:spcPct val="110000"/>
                        </a:lnSpc>
                        <a:spcAft>
                          <a:spcPts val="300"/>
                        </a:spcAft>
                      </a:pPr>
                      <a:r>
                        <a:rPr lang="en-US" sz="1100" dirty="0">
                          <a:solidFill>
                            <a:schemeClr val="tx1"/>
                          </a:solidFill>
                        </a:rPr>
                        <a:t>Install dozens of system components including </a:t>
                      </a:r>
                      <a:r>
                        <a:rPr lang="en-US" sz="1100" dirty="0" err="1">
                          <a:solidFill>
                            <a:schemeClr val="tx1"/>
                          </a:solidFill>
                        </a:rPr>
                        <a:t>etcd</a:t>
                      </a:r>
                      <a:endParaRPr lang="en-US" sz="1100" dirty="0">
                        <a:solidFill>
                          <a:schemeClr val="tx1"/>
                        </a:solidFill>
                      </a:endParaRPr>
                    </a:p>
                    <a:p>
                      <a:pPr marL="91440" algn="l">
                        <a:lnSpc>
                          <a:spcPct val="110000"/>
                        </a:lnSpc>
                        <a:spcAft>
                          <a:spcPts val="300"/>
                        </a:spcAft>
                      </a:pPr>
                      <a:r>
                        <a:rPr lang="en-US" sz="1100" dirty="0">
                          <a:solidFill>
                            <a:schemeClr val="tx1"/>
                          </a:solidFill>
                        </a:rPr>
                        <a:t>Create and install certificates</a:t>
                      </a:r>
                    </a:p>
                    <a:p>
                      <a:pPr marL="91440" algn="l">
                        <a:lnSpc>
                          <a:spcPct val="110000"/>
                        </a:lnSpc>
                        <a:spcAft>
                          <a:spcPts val="300"/>
                        </a:spcAft>
                      </a:pPr>
                      <a:r>
                        <a:rPr lang="en-US" sz="1100" dirty="0">
                          <a:solidFill>
                            <a:schemeClr val="tx1"/>
                          </a:solidFill>
                        </a:rPr>
                        <a:t>Register agent nodes with control plane</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create</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774068">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Upgrade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Upgrade your master nodes</a:t>
                      </a:r>
                    </a:p>
                    <a:p>
                      <a:pPr marL="91440" algn="l">
                        <a:lnSpc>
                          <a:spcPct val="110000"/>
                        </a:lnSpc>
                        <a:spcAft>
                          <a:spcPts val="300"/>
                        </a:spcAft>
                      </a:pPr>
                      <a:r>
                        <a:rPr lang="en-US" sz="1100" dirty="0">
                          <a:solidFill>
                            <a:schemeClr val="tx1"/>
                          </a:solidFill>
                        </a:rPr>
                        <a:t>Cordon/drain and upgrade worker nodes individually</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upgrade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01224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Scale a cluster</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Provision new VMs</a:t>
                      </a:r>
                    </a:p>
                    <a:p>
                      <a:pPr marL="91440" algn="l">
                        <a:lnSpc>
                          <a:spcPct val="110000"/>
                        </a:lnSpc>
                        <a:spcAft>
                          <a:spcPts val="300"/>
                        </a:spcAft>
                      </a:pPr>
                      <a:r>
                        <a:rPr lang="en-US" sz="1100" dirty="0">
                          <a:solidFill>
                            <a:schemeClr val="tx1"/>
                          </a:solidFill>
                        </a:rPr>
                        <a:t>Install system components</a:t>
                      </a:r>
                    </a:p>
                    <a:p>
                      <a:pPr marL="91440" algn="l">
                        <a:lnSpc>
                          <a:spcPct val="110000"/>
                        </a:lnSpc>
                        <a:spcAft>
                          <a:spcPts val="300"/>
                        </a:spcAft>
                      </a:pPr>
                      <a:r>
                        <a:rPr lang="en-US" sz="1100" dirty="0">
                          <a:solidFill>
                            <a:schemeClr val="tx1"/>
                          </a:solidFill>
                        </a:rPr>
                        <a:t>Register nodes with API server</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kern="1200" dirty="0" err="1">
                          <a:solidFill>
                            <a:srgbClr val="0078D4"/>
                          </a:solidFill>
                          <a:latin typeface="Consolas" panose="020B0609020204030204" pitchFamily="49" charset="0"/>
                          <a:ea typeface="+mn-ea"/>
                          <a:cs typeface="+mn-cs"/>
                        </a:rPr>
                        <a:t>az</a:t>
                      </a:r>
                      <a:r>
                        <a:rPr lang="en-US" sz="1100" kern="1200" dirty="0">
                          <a:solidFill>
                            <a:srgbClr val="0078D4"/>
                          </a:solidFill>
                          <a:latin typeface="Consolas" panose="020B0609020204030204" pitchFamily="49" charset="0"/>
                          <a:ea typeface="+mn-ea"/>
                          <a:cs typeface="+mn-cs"/>
                        </a:rPr>
                        <a:t> </a:t>
                      </a:r>
                      <a:r>
                        <a:rPr lang="en-US" sz="1100" kern="1200" dirty="0" err="1">
                          <a:solidFill>
                            <a:srgbClr val="0078D4"/>
                          </a:solidFill>
                          <a:latin typeface="Consolas" panose="020B0609020204030204" pitchFamily="49" charset="0"/>
                          <a:ea typeface="+mn-ea"/>
                          <a:cs typeface="+mn-cs"/>
                        </a:rPr>
                        <a:t>aks</a:t>
                      </a:r>
                      <a:r>
                        <a:rPr lang="en-US" sz="1100" kern="1200" dirty="0">
                          <a:solidFill>
                            <a:srgbClr val="0078D4"/>
                          </a:solidFill>
                          <a:latin typeface="Consolas" panose="020B0609020204030204" pitchFamily="49" charset="0"/>
                          <a:ea typeface="+mn-ea"/>
                          <a:cs typeface="+mn-cs"/>
                        </a:rPr>
                        <a:t> scale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9" name="Group 9">
            <a:extLst>
              <a:ext uri="{FF2B5EF4-FFF2-40B4-BE49-F238E27FC236}">
                <a16:creationId xmlns:a16="http://schemas.microsoft.com/office/drawing/2014/main" id="{CE2A42E7-EEE3-4F79-AE04-308128C4E940}"/>
              </a:ext>
            </a:extLst>
          </p:cNvPr>
          <p:cNvGrpSpPr>
            <a:grpSpLocks noChangeAspect="1"/>
          </p:cNvGrpSpPr>
          <p:nvPr/>
        </p:nvGrpSpPr>
        <p:grpSpPr bwMode="auto">
          <a:xfrm>
            <a:off x="632391" y="1970187"/>
            <a:ext cx="231711" cy="268927"/>
            <a:chOff x="-395" y="771"/>
            <a:chExt cx="193" cy="224"/>
          </a:xfrm>
        </p:grpSpPr>
        <p:sp>
          <p:nvSpPr>
            <p:cNvPr id="10" name="Freeform 10">
              <a:extLst>
                <a:ext uri="{FF2B5EF4-FFF2-40B4-BE49-F238E27FC236}">
                  <a16:creationId xmlns:a16="http://schemas.microsoft.com/office/drawing/2014/main" id="{20EC6855-BAEB-415F-AF9D-41BC810B49FB}"/>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1" name="Freeform 11">
              <a:extLst>
                <a:ext uri="{FF2B5EF4-FFF2-40B4-BE49-F238E27FC236}">
                  <a16:creationId xmlns:a16="http://schemas.microsoft.com/office/drawing/2014/main" id="{22744E54-7F9B-4875-B080-2AB976CA8807}"/>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2" name="Line 12">
              <a:extLst>
                <a:ext uri="{FF2B5EF4-FFF2-40B4-BE49-F238E27FC236}">
                  <a16:creationId xmlns:a16="http://schemas.microsoft.com/office/drawing/2014/main" id="{7AAF5178-589A-4A01-8CA0-10CE0870EFE6}"/>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3" name="Line 13">
              <a:extLst>
                <a:ext uri="{FF2B5EF4-FFF2-40B4-BE49-F238E27FC236}">
                  <a16:creationId xmlns:a16="http://schemas.microsoft.com/office/drawing/2014/main" id="{8E833CA2-1578-4C6C-8946-4816450BAE74}"/>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4" name="Line 14">
              <a:extLst>
                <a:ext uri="{FF2B5EF4-FFF2-40B4-BE49-F238E27FC236}">
                  <a16:creationId xmlns:a16="http://schemas.microsoft.com/office/drawing/2014/main" id="{5435D947-F259-4E1A-BE1D-C013FF7E5B8A}"/>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5" name="Line 15">
              <a:extLst>
                <a:ext uri="{FF2B5EF4-FFF2-40B4-BE49-F238E27FC236}">
                  <a16:creationId xmlns:a16="http://schemas.microsoft.com/office/drawing/2014/main" id="{2CCFEA53-E1CF-4D99-BB0B-EE4D33F7F54E}"/>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6" name="Line 16">
              <a:extLst>
                <a:ext uri="{FF2B5EF4-FFF2-40B4-BE49-F238E27FC236}">
                  <a16:creationId xmlns:a16="http://schemas.microsoft.com/office/drawing/2014/main" id="{CEBF939E-85BE-4264-80F1-8E77EBA1FEE3}"/>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17" name="Line 17">
              <a:extLst>
                <a:ext uri="{FF2B5EF4-FFF2-40B4-BE49-F238E27FC236}">
                  <a16:creationId xmlns:a16="http://schemas.microsoft.com/office/drawing/2014/main" id="{EF15BA3E-FC15-4BAA-82B3-B64D5FDCD2C2}"/>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18" name="arrow_15_bidi">
            <a:extLst>
              <a:ext uri="{FF2B5EF4-FFF2-40B4-BE49-F238E27FC236}">
                <a16:creationId xmlns:a16="http://schemas.microsoft.com/office/drawing/2014/main" id="{FE59AD0E-C910-4B23-B648-C454DE93C111}"/>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19" name="arrow_15_bidi">
            <a:extLst>
              <a:ext uri="{FF2B5EF4-FFF2-40B4-BE49-F238E27FC236}">
                <a16:creationId xmlns:a16="http://schemas.microsoft.com/office/drawing/2014/main" id="{33D5FEAD-C622-437D-B2B8-3F18DA409ADD}"/>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19035888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0" name="Text Placeholder 29">
            <a:extLst>
              <a:ext uri="{FF2B5EF4-FFF2-40B4-BE49-F238E27FC236}">
                <a16:creationId xmlns:a16="http://schemas.microsoft.com/office/drawing/2014/main" id="{BA61F258-3E83-409D-8E7D-B3317C862879}"/>
              </a:ext>
            </a:extLst>
          </p:cNvPr>
          <p:cNvSpPr>
            <a:spLocks noGrp="1"/>
          </p:cNvSpPr>
          <p:nvPr>
            <p:ph type="body" sz="quarter" idx="10"/>
          </p:nvPr>
        </p:nvSpPr>
        <p:spPr>
          <a:xfrm>
            <a:off x="268080" y="1191052"/>
            <a:ext cx="11655840" cy="325865"/>
          </a:xfrm>
        </p:spPr>
        <p:txBody>
          <a:bodyPr vert="horz" wrap="square" lIns="146304" tIns="0" rIns="146304" bIns="0" rtlCol="0">
            <a:spAutoFit/>
          </a:bodyPr>
          <a:lstStyle/>
          <a:p>
            <a:r>
              <a:rPr lang="en-US" dirty="0"/>
              <a:t>Accelerate containerized application development  </a:t>
            </a:r>
          </a:p>
        </p:txBody>
      </p:sp>
      <p:graphicFrame>
        <p:nvGraphicFramePr>
          <p:cNvPr id="33" name="Table 32">
            <a:extLst>
              <a:ext uri="{FF2B5EF4-FFF2-40B4-BE49-F238E27FC236}">
                <a16:creationId xmlns:a16="http://schemas.microsoft.com/office/drawing/2014/main" id="{3DC91730-9D7E-4FF3-93FB-9CEEE0DDFEE5}"/>
              </a:ext>
            </a:extLst>
          </p:cNvPr>
          <p:cNvGraphicFramePr>
            <a:graphicFrameLocks noGrp="1"/>
          </p:cNvGraphicFramePr>
          <p:nvPr>
            <p:extLst>
              <p:ext uri="{D42A27DB-BD31-4B8C-83A1-F6EECF244321}">
                <p14:modId xmlns:p14="http://schemas.microsoft.com/office/powerpoint/2010/main" val="1554761094"/>
              </p:ext>
            </p:extLst>
          </p:nvPr>
        </p:nvGraphicFramePr>
        <p:xfrm>
          <a:off x="426424" y="1868074"/>
          <a:ext cx="11252001" cy="4879830"/>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52616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Build a containerized app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Build the app</a:t>
                      </a:r>
                    </a:p>
                    <a:p>
                      <a:pPr marL="91440" algn="l">
                        <a:lnSpc>
                          <a:spcPct val="110000"/>
                        </a:lnSpc>
                        <a:spcAft>
                          <a:spcPts val="300"/>
                        </a:spcAft>
                      </a:pPr>
                      <a:r>
                        <a:rPr lang="en-US" sz="1100" dirty="0">
                          <a:solidFill>
                            <a:schemeClr val="tx1"/>
                          </a:solidFill>
                        </a:rPr>
                        <a:t>Write a </a:t>
                      </a:r>
                      <a:r>
                        <a:rPr lang="en-US" sz="1100" dirty="0" err="1">
                          <a:solidFill>
                            <a:schemeClr val="tx1"/>
                          </a:solidFill>
                        </a:rPr>
                        <a:t>Dockerfile</a:t>
                      </a:r>
                      <a:endParaRPr lang="en-US" sz="1100" dirty="0">
                        <a:solidFill>
                          <a:schemeClr val="tx1"/>
                        </a:solidFill>
                      </a:endParaRPr>
                    </a:p>
                    <a:p>
                      <a:pPr marL="91440" algn="l">
                        <a:lnSpc>
                          <a:spcPct val="110000"/>
                        </a:lnSpc>
                        <a:spcAft>
                          <a:spcPts val="300"/>
                        </a:spcAft>
                      </a:pPr>
                      <a:r>
                        <a:rPr lang="en-US" sz="1100" dirty="0">
                          <a:solidFill>
                            <a:schemeClr val="tx1"/>
                          </a:solidFill>
                        </a:rPr>
                        <a:t>Build the container image</a:t>
                      </a:r>
                    </a:p>
                    <a:p>
                      <a:pPr marL="91440" algn="l">
                        <a:lnSpc>
                          <a:spcPct val="110000"/>
                        </a:lnSpc>
                        <a:spcAft>
                          <a:spcPts val="300"/>
                        </a:spcAft>
                      </a:pPr>
                      <a:r>
                        <a:rPr lang="en-US" sz="1100" dirty="0">
                          <a:solidFill>
                            <a:schemeClr val="tx1"/>
                          </a:solidFill>
                        </a:rPr>
                        <a:t>Push the container to a registry</a:t>
                      </a:r>
                    </a:p>
                    <a:p>
                      <a:pPr marL="91440" algn="l">
                        <a:lnSpc>
                          <a:spcPct val="110000"/>
                        </a:lnSpc>
                        <a:spcAft>
                          <a:spcPts val="300"/>
                        </a:spcAft>
                      </a:pPr>
                      <a:r>
                        <a:rPr lang="en-US" sz="1100" dirty="0">
                          <a:solidFill>
                            <a:schemeClr val="tx1"/>
                          </a:solidFill>
                        </a:rPr>
                        <a:t>Write Kubernetes manifests/Helm chart</a:t>
                      </a:r>
                    </a:p>
                    <a:p>
                      <a:pPr marL="91440" algn="l">
                        <a:lnSpc>
                          <a:spcPct val="110000"/>
                        </a:lnSpc>
                        <a:spcAft>
                          <a:spcPts val="300"/>
                        </a:spcAft>
                      </a:pPr>
                      <a:r>
                        <a:rPr lang="en-US" sz="1100" dirty="0">
                          <a:solidFill>
                            <a:schemeClr val="tx1"/>
                          </a:solidFill>
                        </a:rPr>
                        <a:t>Deploy to Kubernetes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a:t>
                      </a:r>
                      <a:r>
                        <a:rPr lang="en-US" sz="1100" kern="1200" dirty="0" err="1">
                          <a:solidFill>
                            <a:srgbClr val="0078D4"/>
                          </a:solidFill>
                          <a:latin typeface="Consolas" panose="020B0609020204030204" pitchFamily="49" charset="0"/>
                          <a:ea typeface="+mn-ea"/>
                          <a:cs typeface="+mn-cs"/>
                        </a:rPr>
                        <a:t>init</a:t>
                      </a:r>
                      <a:r>
                        <a:rPr lang="en-US" sz="1100" kern="1200" dirty="0">
                          <a:solidFill>
                            <a:srgbClr val="0078D4"/>
                          </a:solidFill>
                          <a:latin typeface="Consolas" panose="020B0609020204030204" pitchFamily="49" charset="0"/>
                          <a:ea typeface="+mn-ea"/>
                          <a:cs typeface="+mn-cs"/>
                        </a:rPr>
                        <a:t> </a:t>
                      </a:r>
                      <a:r>
                        <a:rPr lang="en-US" sz="1100" dirty="0">
                          <a:solidFill>
                            <a:schemeClr val="tx1"/>
                          </a:solidFill>
                        </a:rPr>
                        <a:t>to configure your environment</a:t>
                      </a:r>
                    </a:p>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create </a:t>
                      </a:r>
                      <a:r>
                        <a:rPr lang="en-US" sz="1100" dirty="0">
                          <a:solidFill>
                            <a:schemeClr val="tx1"/>
                          </a:solidFill>
                        </a:rPr>
                        <a:t>to auto-create </a:t>
                      </a:r>
                      <a:r>
                        <a:rPr lang="en-US" sz="1100" dirty="0" err="1">
                          <a:solidFill>
                            <a:schemeClr val="tx1"/>
                          </a:solidFill>
                        </a:rPr>
                        <a:t>Dockerfile</a:t>
                      </a:r>
                      <a:r>
                        <a:rPr lang="en-US" sz="1100" dirty="0">
                          <a:solidFill>
                            <a:schemeClr val="tx1"/>
                          </a:solidFill>
                        </a:rPr>
                        <a:t>/Helm chart</a:t>
                      </a:r>
                    </a:p>
                    <a:p>
                      <a:pPr marL="91440" algn="l">
                        <a:lnSpc>
                          <a:spcPct val="110000"/>
                        </a:lnSpc>
                        <a:spcAft>
                          <a:spcPts val="300"/>
                        </a:spcAft>
                      </a:pPr>
                      <a:r>
                        <a:rPr lang="en-US" sz="1100" kern="1200" dirty="0">
                          <a:solidFill>
                            <a:srgbClr val="0078D4"/>
                          </a:solidFill>
                          <a:latin typeface="Consolas" panose="020B0609020204030204" pitchFamily="49" charset="0"/>
                          <a:ea typeface="+mn-ea"/>
                          <a:cs typeface="+mn-cs"/>
                        </a:rPr>
                        <a:t>draft up </a:t>
                      </a:r>
                      <a:r>
                        <a:rPr lang="en-US" sz="1100" dirty="0">
                          <a:solidFill>
                            <a:schemeClr val="tx1"/>
                          </a:solidFill>
                        </a:rPr>
                        <a:t>to deploy to Kubernetes</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152616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Build a containerized app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Set up a local dev environment using </a:t>
                      </a:r>
                      <a:r>
                        <a:rPr lang="en-US" sz="1100" dirty="0" err="1">
                          <a:solidFill>
                            <a:schemeClr val="tx1"/>
                          </a:solidFill>
                        </a:rPr>
                        <a:t>Minikube</a:t>
                      </a:r>
                      <a:endParaRPr lang="en-US" sz="1100" dirty="0">
                        <a:solidFill>
                          <a:schemeClr val="tx1"/>
                        </a:solidFill>
                      </a:endParaRPr>
                    </a:p>
                    <a:p>
                      <a:pPr marL="91440" algn="l">
                        <a:lnSpc>
                          <a:spcPct val="110000"/>
                        </a:lnSpc>
                        <a:spcAft>
                          <a:spcPts val="300"/>
                        </a:spcAft>
                      </a:pPr>
                      <a:r>
                        <a:rPr lang="en-US" sz="1100" dirty="0">
                          <a:solidFill>
                            <a:schemeClr val="tx1"/>
                          </a:solidFill>
                        </a:rPr>
                        <a:t>Determine the transitive closure of your dependencies</a:t>
                      </a:r>
                    </a:p>
                    <a:p>
                      <a:pPr marL="91440" algn="l">
                        <a:lnSpc>
                          <a:spcPct val="110000"/>
                        </a:lnSpc>
                        <a:spcAft>
                          <a:spcPts val="300"/>
                        </a:spcAft>
                      </a:pPr>
                      <a:r>
                        <a:rPr lang="en-US" sz="1100" dirty="0">
                          <a:solidFill>
                            <a:schemeClr val="tx1"/>
                          </a:solidFill>
                        </a:rPr>
                        <a:t>Identify behavior of dependencies for key test cases</a:t>
                      </a:r>
                    </a:p>
                    <a:p>
                      <a:pPr marL="91440" algn="l">
                        <a:lnSpc>
                          <a:spcPct val="110000"/>
                        </a:lnSpc>
                        <a:spcAft>
                          <a:spcPts val="300"/>
                        </a:spcAft>
                      </a:pPr>
                      <a:r>
                        <a:rPr lang="en-US" sz="1100" dirty="0">
                          <a:solidFill>
                            <a:schemeClr val="tx1"/>
                          </a:solidFill>
                        </a:rPr>
                        <a:t>Stub out dependent services with expected behavior</a:t>
                      </a:r>
                    </a:p>
                    <a:p>
                      <a:pPr marL="91440" algn="l">
                        <a:lnSpc>
                          <a:spcPct val="110000"/>
                        </a:lnSpc>
                        <a:spcAft>
                          <a:spcPts val="300"/>
                        </a:spcAft>
                      </a:pPr>
                      <a:r>
                        <a:rPr lang="en-US" sz="1100" dirty="0">
                          <a:solidFill>
                            <a:schemeClr val="tx1"/>
                          </a:solidFill>
                        </a:rPr>
                        <a:t>Make local changes, check-in, and hope things work</a:t>
                      </a:r>
                    </a:p>
                    <a:p>
                      <a:pPr marL="91440" algn="l">
                        <a:lnSpc>
                          <a:spcPct val="110000"/>
                        </a:lnSpc>
                        <a:spcAft>
                          <a:spcPts val="300"/>
                        </a:spcAft>
                      </a:pPr>
                      <a:r>
                        <a:rPr lang="en-US" sz="1100" dirty="0">
                          <a:solidFill>
                            <a:schemeClr val="tx1"/>
                          </a:solidFill>
                        </a:rPr>
                        <a:t>Validate with application logs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Use </a:t>
                      </a:r>
                      <a:r>
                        <a:rPr lang="en-US" sz="1100" dirty="0" err="1">
                          <a:solidFill>
                            <a:schemeClr val="tx1"/>
                          </a:solidFill>
                        </a:rPr>
                        <a:t>DevSpaces</a:t>
                      </a:r>
                      <a:endParaRPr lang="en-US" sz="1100" dirty="0">
                        <a:solidFill>
                          <a:schemeClr val="tx1"/>
                        </a:solidFill>
                      </a:endParaRP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Do breakpoint debugging in your IDE</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30803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Expose web apps to the internet with a DNS entry</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Deploy an ingress controller</a:t>
                      </a:r>
                    </a:p>
                    <a:p>
                      <a:pPr marL="91440" algn="l">
                        <a:lnSpc>
                          <a:spcPct val="110000"/>
                        </a:lnSpc>
                        <a:spcAft>
                          <a:spcPts val="300"/>
                        </a:spcAft>
                      </a:pPr>
                      <a:r>
                        <a:rPr lang="en-US" sz="1100" dirty="0">
                          <a:solidFill>
                            <a:schemeClr val="tx1"/>
                          </a:solidFill>
                        </a:rPr>
                        <a:t>Create a load-balanced IP for it</a:t>
                      </a:r>
                    </a:p>
                    <a:p>
                      <a:pPr marL="91440" algn="l">
                        <a:lnSpc>
                          <a:spcPct val="110000"/>
                        </a:lnSpc>
                        <a:spcAft>
                          <a:spcPts val="300"/>
                        </a:spcAft>
                      </a:pPr>
                      <a:r>
                        <a:rPr lang="en-US" sz="1100" dirty="0">
                          <a:solidFill>
                            <a:schemeClr val="tx1"/>
                          </a:solidFill>
                        </a:rPr>
                        <a:t>Add an ingress resource to your deployment</a:t>
                      </a:r>
                    </a:p>
                    <a:p>
                      <a:pPr marL="91440" algn="l">
                        <a:lnSpc>
                          <a:spcPct val="110000"/>
                        </a:lnSpc>
                        <a:spcAft>
                          <a:spcPts val="300"/>
                        </a:spcAft>
                      </a:pPr>
                      <a:r>
                        <a:rPr lang="en-US" sz="1100" dirty="0">
                          <a:solidFill>
                            <a:schemeClr val="tx1"/>
                          </a:solidFill>
                        </a:rPr>
                        <a:t>Acquire a custom domain</a:t>
                      </a:r>
                    </a:p>
                    <a:p>
                      <a:pPr marL="91440" algn="l">
                        <a:lnSpc>
                          <a:spcPct val="110000"/>
                        </a:lnSpc>
                        <a:spcAft>
                          <a:spcPts val="300"/>
                        </a:spcAft>
                      </a:pPr>
                      <a:r>
                        <a:rPr lang="en-US" sz="1100" dirty="0">
                          <a:solidFill>
                            <a:schemeClr val="tx1"/>
                          </a:solidFill>
                        </a:rPr>
                        <a:t>Create a DNS A-record for your service</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Turn HTTP application routing on in your cluster</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Add an ingress resource to your deployment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34" name="Group 9">
            <a:extLst>
              <a:ext uri="{FF2B5EF4-FFF2-40B4-BE49-F238E27FC236}">
                <a16:creationId xmlns:a16="http://schemas.microsoft.com/office/drawing/2014/main" id="{321F8FAC-CABC-4F9D-8850-19F4372313E0}"/>
              </a:ext>
            </a:extLst>
          </p:cNvPr>
          <p:cNvGrpSpPr>
            <a:grpSpLocks noChangeAspect="1"/>
          </p:cNvGrpSpPr>
          <p:nvPr/>
        </p:nvGrpSpPr>
        <p:grpSpPr bwMode="auto">
          <a:xfrm>
            <a:off x="632391" y="1970187"/>
            <a:ext cx="231711" cy="268927"/>
            <a:chOff x="-395" y="771"/>
            <a:chExt cx="193" cy="224"/>
          </a:xfrm>
        </p:grpSpPr>
        <p:sp>
          <p:nvSpPr>
            <p:cNvPr id="35" name="Freeform 10">
              <a:extLst>
                <a:ext uri="{FF2B5EF4-FFF2-40B4-BE49-F238E27FC236}">
                  <a16:creationId xmlns:a16="http://schemas.microsoft.com/office/drawing/2014/main" id="{D972CCB2-6E91-442C-BEF6-D7039F4BDFFA}"/>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6" name="Freeform 11">
              <a:extLst>
                <a:ext uri="{FF2B5EF4-FFF2-40B4-BE49-F238E27FC236}">
                  <a16:creationId xmlns:a16="http://schemas.microsoft.com/office/drawing/2014/main" id="{5F33CDBB-E72F-4C00-909A-1400F64CDC8A}"/>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7" name="Line 12">
              <a:extLst>
                <a:ext uri="{FF2B5EF4-FFF2-40B4-BE49-F238E27FC236}">
                  <a16:creationId xmlns:a16="http://schemas.microsoft.com/office/drawing/2014/main" id="{EC1BBE36-FD48-4C61-9397-1ED69F6E740F}"/>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8" name="Line 13">
              <a:extLst>
                <a:ext uri="{FF2B5EF4-FFF2-40B4-BE49-F238E27FC236}">
                  <a16:creationId xmlns:a16="http://schemas.microsoft.com/office/drawing/2014/main" id="{8349A8BA-3C7E-4CF1-ADC9-1717BD635863}"/>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39" name="Line 14">
              <a:extLst>
                <a:ext uri="{FF2B5EF4-FFF2-40B4-BE49-F238E27FC236}">
                  <a16:creationId xmlns:a16="http://schemas.microsoft.com/office/drawing/2014/main" id="{9E40F34F-C7FC-4F55-92A6-B9AA73F26889}"/>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0" name="Line 15">
              <a:extLst>
                <a:ext uri="{FF2B5EF4-FFF2-40B4-BE49-F238E27FC236}">
                  <a16:creationId xmlns:a16="http://schemas.microsoft.com/office/drawing/2014/main" id="{A29BD218-9991-4167-838D-A8BC01233C98}"/>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1" name="Line 16">
              <a:extLst>
                <a:ext uri="{FF2B5EF4-FFF2-40B4-BE49-F238E27FC236}">
                  <a16:creationId xmlns:a16="http://schemas.microsoft.com/office/drawing/2014/main" id="{B9E16DAC-3EAE-4E1A-8B6C-EC48889841FF}"/>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42" name="Line 17">
              <a:extLst>
                <a:ext uri="{FF2B5EF4-FFF2-40B4-BE49-F238E27FC236}">
                  <a16:creationId xmlns:a16="http://schemas.microsoft.com/office/drawing/2014/main" id="{693CC395-6083-468E-8079-586FF6BA0F27}"/>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43" name="arrow_15_bidi">
            <a:extLst>
              <a:ext uri="{FF2B5EF4-FFF2-40B4-BE49-F238E27FC236}">
                <a16:creationId xmlns:a16="http://schemas.microsoft.com/office/drawing/2014/main" id="{EA9DF2C4-1774-4F5C-A0FC-43DD51492BA1}"/>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44" name="arrow_15_bidi">
            <a:extLst>
              <a:ext uri="{FF2B5EF4-FFF2-40B4-BE49-F238E27FC236}">
                <a16:creationId xmlns:a16="http://schemas.microsoft.com/office/drawing/2014/main" id="{1063E2A9-1CE3-45FB-B327-B0DEE9CE6694}"/>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7704784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22D749-00F3-4ABB-A5C3-71C1F4FFF750}"/>
              </a:ext>
            </a:extLst>
          </p:cNvPr>
          <p:cNvPicPr>
            <a:picLocks noChangeAspect="1"/>
          </p:cNvPicPr>
          <p:nvPr/>
        </p:nvPicPr>
        <p:blipFill>
          <a:blip r:embed="rId3"/>
          <a:stretch>
            <a:fillRect/>
          </a:stretch>
        </p:blipFill>
        <p:spPr>
          <a:xfrm>
            <a:off x="724328" y="391118"/>
            <a:ext cx="10664575" cy="6031218"/>
          </a:xfrm>
          <a:prstGeom prst="rect">
            <a:avLst/>
          </a:prstGeom>
        </p:spPr>
      </p:pic>
    </p:spTree>
    <p:extLst>
      <p:ext uri="{BB962C8B-B14F-4D97-AF65-F5344CB8AC3E}">
        <p14:creationId xmlns:p14="http://schemas.microsoft.com/office/powerpoint/2010/main" val="38625095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1C5B0A-57F1-4611-8103-2A5064B91516}"/>
              </a:ext>
            </a:extLst>
          </p:cNvPr>
          <p:cNvSpPr>
            <a:spLocks noGrp="1"/>
          </p:cNvSpPr>
          <p:nvPr>
            <p:ph type="title"/>
          </p:nvPr>
        </p:nvSpPr>
        <p:spPr/>
        <p:txBody>
          <a:bodyPr/>
          <a:lstStyle/>
          <a:p>
            <a:r>
              <a:rPr lang="en-US" sz="3700" b="1" dirty="0"/>
              <a:t>Azure makes Kubernetes easy </a:t>
            </a:r>
          </a:p>
        </p:txBody>
      </p:sp>
      <p:sp>
        <p:nvSpPr>
          <p:cNvPr id="30" name="Text Placeholder 29">
            <a:extLst>
              <a:ext uri="{FF2B5EF4-FFF2-40B4-BE49-F238E27FC236}">
                <a16:creationId xmlns:a16="http://schemas.microsoft.com/office/drawing/2014/main" id="{BA61F258-3E83-409D-8E7D-B3317C862879}"/>
              </a:ext>
            </a:extLst>
          </p:cNvPr>
          <p:cNvSpPr>
            <a:spLocks noGrp="1"/>
          </p:cNvSpPr>
          <p:nvPr>
            <p:ph type="body" sz="quarter" idx="10"/>
          </p:nvPr>
        </p:nvSpPr>
        <p:spPr>
          <a:xfrm>
            <a:off x="268080" y="1191052"/>
            <a:ext cx="11655840" cy="325865"/>
          </a:xfrm>
        </p:spPr>
        <p:txBody>
          <a:bodyPr vert="horz" wrap="square" lIns="146304" tIns="0" rIns="146304" bIns="0" rtlCol="0">
            <a:spAutoFit/>
          </a:bodyPr>
          <a:lstStyle/>
          <a:p>
            <a:r>
              <a:rPr lang="en-US" dirty="0"/>
              <a:t>Set up CI/CD in a few clicks</a:t>
            </a:r>
          </a:p>
        </p:txBody>
      </p:sp>
      <p:graphicFrame>
        <p:nvGraphicFramePr>
          <p:cNvPr id="19" name="Table 18">
            <a:extLst>
              <a:ext uri="{FF2B5EF4-FFF2-40B4-BE49-F238E27FC236}">
                <a16:creationId xmlns:a16="http://schemas.microsoft.com/office/drawing/2014/main" id="{FFED8124-86CD-46A3-919C-523CF8E9356D}"/>
              </a:ext>
            </a:extLst>
          </p:cNvPr>
          <p:cNvGraphicFramePr>
            <a:graphicFrameLocks noGrp="1"/>
          </p:cNvGraphicFramePr>
          <p:nvPr>
            <p:extLst>
              <p:ext uri="{D42A27DB-BD31-4B8C-83A1-F6EECF244321}">
                <p14:modId xmlns:p14="http://schemas.microsoft.com/office/powerpoint/2010/main" val="3004193309"/>
              </p:ext>
            </p:extLst>
          </p:nvPr>
        </p:nvGraphicFramePr>
        <p:xfrm>
          <a:off x="426424" y="1868074"/>
          <a:ext cx="11252001" cy="3895691"/>
        </p:xfrm>
        <a:graphic>
          <a:graphicData uri="http://schemas.openxmlformats.org/drawingml/2006/table">
            <a:tbl>
              <a:tblPr firstRow="1" bandRow="1">
                <a:tableStyleId>{5C22544A-7EE6-4342-B048-85BDC9FD1C3A}</a:tableStyleId>
              </a:tblPr>
              <a:tblGrid>
                <a:gridCol w="2428855">
                  <a:extLst>
                    <a:ext uri="{9D8B030D-6E8A-4147-A177-3AD203B41FA5}">
                      <a16:colId xmlns:a16="http://schemas.microsoft.com/office/drawing/2014/main" val="1718013709"/>
                    </a:ext>
                  </a:extLst>
                </a:gridCol>
                <a:gridCol w="4411573">
                  <a:extLst>
                    <a:ext uri="{9D8B030D-6E8A-4147-A177-3AD203B41FA5}">
                      <a16:colId xmlns:a16="http://schemas.microsoft.com/office/drawing/2014/main" val="1990358366"/>
                    </a:ext>
                  </a:extLst>
                </a:gridCol>
                <a:gridCol w="4411573">
                  <a:extLst>
                    <a:ext uri="{9D8B030D-6E8A-4147-A177-3AD203B41FA5}">
                      <a16:colId xmlns:a16="http://schemas.microsoft.com/office/drawing/2014/main" val="1769369918"/>
                    </a:ext>
                  </a:extLst>
                </a:gridCol>
              </a:tblGrid>
              <a:tr h="448212">
                <a:tc>
                  <a:txBody>
                    <a:bodyPr/>
                    <a:lstStyle/>
                    <a:p>
                      <a:pPr marL="548640" marR="0" lvl="0" indent="0" algn="l" defTabSz="914367"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548640" algn="l"/>
                      <a:r>
                        <a:rPr lang="en-US" sz="1200" dirty="0">
                          <a:solidFill>
                            <a:schemeClr val="bg1"/>
                          </a:soli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52616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Set up a CI/CD pipeline and deploy to Kubernetes</a:t>
                      </a:r>
                    </a:p>
                  </a:txBody>
                  <a:tcPr marL="134464" marR="134464" marT="134464" marB="134464">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Create git repo</a:t>
                      </a:r>
                    </a:p>
                    <a:p>
                      <a:pPr marL="91440" algn="l">
                        <a:lnSpc>
                          <a:spcPct val="110000"/>
                        </a:lnSpc>
                        <a:spcAft>
                          <a:spcPts val="300"/>
                        </a:spcAft>
                      </a:pPr>
                      <a:r>
                        <a:rPr lang="en-US" sz="1100" dirty="0">
                          <a:solidFill>
                            <a:schemeClr val="tx1"/>
                          </a:solidFill>
                        </a:rPr>
                        <a:t>Create a build pipeline</a:t>
                      </a:r>
                    </a:p>
                    <a:p>
                      <a:pPr marL="91440" algn="l">
                        <a:lnSpc>
                          <a:spcPct val="110000"/>
                        </a:lnSpc>
                        <a:spcAft>
                          <a:spcPts val="300"/>
                        </a:spcAft>
                      </a:pPr>
                      <a:r>
                        <a:rPr lang="en-US" sz="1100" dirty="0">
                          <a:solidFill>
                            <a:schemeClr val="tx1"/>
                          </a:solidFill>
                        </a:rPr>
                        <a:t>Create a container registry</a:t>
                      </a:r>
                    </a:p>
                    <a:p>
                      <a:pPr marL="91440" algn="l">
                        <a:lnSpc>
                          <a:spcPct val="110000"/>
                        </a:lnSpc>
                        <a:spcAft>
                          <a:spcPts val="300"/>
                        </a:spcAft>
                      </a:pPr>
                      <a:r>
                        <a:rPr lang="en-US" sz="1100" dirty="0">
                          <a:solidFill>
                            <a:schemeClr val="tx1"/>
                          </a:solidFill>
                        </a:rPr>
                        <a:t>Create a Kubernetes cluster</a:t>
                      </a:r>
                    </a:p>
                    <a:p>
                      <a:pPr marL="91440" algn="l">
                        <a:lnSpc>
                          <a:spcPct val="110000"/>
                        </a:lnSpc>
                        <a:spcAft>
                          <a:spcPts val="300"/>
                        </a:spcAft>
                      </a:pPr>
                      <a:r>
                        <a:rPr lang="en-US" sz="1100" dirty="0">
                          <a:solidFill>
                            <a:schemeClr val="tx1"/>
                          </a:solidFill>
                        </a:rPr>
                        <a:t>Configure build pipeline to push to container registry</a:t>
                      </a:r>
                    </a:p>
                    <a:p>
                      <a:pPr marL="91440" algn="l">
                        <a:lnSpc>
                          <a:spcPct val="110000"/>
                        </a:lnSpc>
                        <a:spcAft>
                          <a:spcPts val="300"/>
                        </a:spcAft>
                      </a:pPr>
                      <a:r>
                        <a:rPr lang="en-US" sz="1100" dirty="0">
                          <a:solidFill>
                            <a:schemeClr val="tx1"/>
                          </a:solidFill>
                        </a:rPr>
                        <a:t>Configure build pipeline to deploy to Kubernetes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Create an Azure DevOps project with AKS as a target</a:t>
                      </a:r>
                    </a:p>
                  </a:txBody>
                  <a:tcPr marL="134464" marR="134464" marT="134464" marB="134464">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87177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Make container images available for deployment worldwide</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algn="l">
                        <a:lnSpc>
                          <a:spcPct val="110000"/>
                        </a:lnSpc>
                        <a:spcAft>
                          <a:spcPts val="300"/>
                        </a:spcAft>
                      </a:pPr>
                      <a:r>
                        <a:rPr lang="en-US" sz="1100" dirty="0">
                          <a:solidFill>
                            <a:schemeClr val="tx1"/>
                          </a:solidFill>
                        </a:rPr>
                        <a:t>Create a container registry in every region</a:t>
                      </a:r>
                    </a:p>
                    <a:p>
                      <a:pPr marL="91440" algn="l">
                        <a:lnSpc>
                          <a:spcPct val="110000"/>
                        </a:lnSpc>
                        <a:spcAft>
                          <a:spcPts val="300"/>
                        </a:spcAft>
                      </a:pPr>
                      <a:r>
                        <a:rPr lang="en-US" sz="1100" dirty="0">
                          <a:solidFill>
                            <a:schemeClr val="tx1"/>
                          </a:solidFill>
                        </a:rPr>
                        <a:t>Configure build pipeline with multiple endpoints</a:t>
                      </a:r>
                    </a:p>
                    <a:p>
                      <a:pPr marL="91440" algn="l">
                        <a:lnSpc>
                          <a:spcPct val="110000"/>
                        </a:lnSpc>
                        <a:spcAft>
                          <a:spcPts val="300"/>
                        </a:spcAft>
                      </a:pPr>
                      <a:r>
                        <a:rPr lang="en-US" sz="1100" dirty="0">
                          <a:solidFill>
                            <a:schemeClr val="tx1"/>
                          </a:solidFill>
                        </a:rPr>
                        <a:t>Loop through all regions and push following build</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Create an Azure Container Registry with geo-replication</a:t>
                      </a:r>
                    </a:p>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Push your image to a single endpoint</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F8FD"/>
                    </a:solidFill>
                  </a:tcPr>
                </a:tc>
                <a:extLst>
                  <a:ext uri="{0D108BD9-81ED-4DB2-BD59-A6C34878D82A}">
                    <a16:rowId xmlns:a16="http://schemas.microsoft.com/office/drawing/2014/main" val="3179738365"/>
                  </a:ext>
                </a:extLst>
              </a:tr>
              <a:tr h="1012243">
                <a:tc>
                  <a:txBody>
                    <a:bodyPr/>
                    <a:lstStyle/>
                    <a:p>
                      <a:pPr marL="91440">
                        <a:lnSpc>
                          <a:spcPct val="110000"/>
                        </a:lnSpc>
                        <a:spcAft>
                          <a:spcPts val="300"/>
                        </a:spcAft>
                      </a:pPr>
                      <a:r>
                        <a:rPr lang="en-US" sz="1100" dirty="0">
                          <a:solidFill>
                            <a:schemeClr val="tx1"/>
                          </a:solidFill>
                          <a:latin typeface="Segoe UI Semibold" panose="020B0702040204020203" pitchFamily="34" charset="0"/>
                          <a:cs typeface="Segoe UI Semibold" panose="020B0702040204020203" pitchFamily="34" charset="0"/>
                        </a:rPr>
                        <a:t>Track health with consolidated cluster and application logs</a:t>
                      </a:r>
                    </a:p>
                  </a:txBody>
                  <a:tcPr marL="134464" marR="134464" marT="134464" marB="134464">
                    <a:lnL w="12700" cmpd="sng">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algn="l">
                        <a:lnSpc>
                          <a:spcPct val="110000"/>
                        </a:lnSpc>
                        <a:spcAft>
                          <a:spcPts val="300"/>
                        </a:spcAft>
                      </a:pPr>
                      <a:r>
                        <a:rPr lang="en-US" sz="1100" dirty="0">
                          <a:solidFill>
                            <a:schemeClr val="tx1"/>
                          </a:solidFill>
                        </a:rPr>
                        <a:t>Choose a logging solution</a:t>
                      </a:r>
                    </a:p>
                    <a:p>
                      <a:pPr marL="91440" algn="l">
                        <a:lnSpc>
                          <a:spcPct val="110000"/>
                        </a:lnSpc>
                        <a:spcAft>
                          <a:spcPts val="300"/>
                        </a:spcAft>
                      </a:pPr>
                      <a:r>
                        <a:rPr lang="en-US" sz="1100" dirty="0">
                          <a:solidFill>
                            <a:schemeClr val="tx1"/>
                          </a:solidFill>
                        </a:rPr>
                        <a:t>Deploy log stack in your cluster or provision a service</a:t>
                      </a:r>
                    </a:p>
                    <a:p>
                      <a:pPr marL="91440" algn="l">
                        <a:lnSpc>
                          <a:spcPct val="110000"/>
                        </a:lnSpc>
                        <a:spcAft>
                          <a:spcPts val="300"/>
                        </a:spcAft>
                      </a:pPr>
                      <a:r>
                        <a:rPr lang="en-US" sz="1100" dirty="0">
                          <a:solidFill>
                            <a:schemeClr val="tx1"/>
                          </a:solidFill>
                        </a:rPr>
                        <a:t>Configure and deploy a logging agent onto all nodes</a:t>
                      </a:r>
                    </a:p>
                  </a:txBody>
                  <a:tcPr marL="134464" marR="134464" marT="134464" marB="134464">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91440" marR="0" lvl="0" indent="0" algn="l" defTabSz="932742" rtl="0" eaLnBrk="1" fontAlgn="auto" latinLnBrk="0" hangingPunct="1">
                        <a:lnSpc>
                          <a:spcPct val="110000"/>
                        </a:lnSpc>
                        <a:spcBef>
                          <a:spcPts val="0"/>
                        </a:spcBef>
                        <a:spcAft>
                          <a:spcPts val="300"/>
                        </a:spcAft>
                        <a:buClrTx/>
                        <a:buSzTx/>
                        <a:buFontTx/>
                        <a:buNone/>
                        <a:tabLst/>
                        <a:defRPr/>
                      </a:pPr>
                      <a:r>
                        <a:rPr lang="en-US" sz="1100" dirty="0">
                          <a:solidFill>
                            <a:schemeClr val="tx1"/>
                          </a:solidFill>
                        </a:rPr>
                        <a:t>Checkbox “container monitoring” in the Azure portal</a:t>
                      </a:r>
                    </a:p>
                  </a:txBody>
                  <a:tcPr marL="134464" marR="134464" marT="134464" marB="134464">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20" name="Group 9">
            <a:extLst>
              <a:ext uri="{FF2B5EF4-FFF2-40B4-BE49-F238E27FC236}">
                <a16:creationId xmlns:a16="http://schemas.microsoft.com/office/drawing/2014/main" id="{272BFFD2-F504-47EF-8212-055D63E7C598}"/>
              </a:ext>
            </a:extLst>
          </p:cNvPr>
          <p:cNvGrpSpPr>
            <a:grpSpLocks noChangeAspect="1"/>
          </p:cNvGrpSpPr>
          <p:nvPr/>
        </p:nvGrpSpPr>
        <p:grpSpPr bwMode="auto">
          <a:xfrm>
            <a:off x="632391" y="1970187"/>
            <a:ext cx="231711" cy="268927"/>
            <a:chOff x="-395" y="771"/>
            <a:chExt cx="193" cy="224"/>
          </a:xfrm>
        </p:grpSpPr>
        <p:sp>
          <p:nvSpPr>
            <p:cNvPr id="21" name="Freeform 10">
              <a:extLst>
                <a:ext uri="{FF2B5EF4-FFF2-40B4-BE49-F238E27FC236}">
                  <a16:creationId xmlns:a16="http://schemas.microsoft.com/office/drawing/2014/main" id="{1D62C5CF-91B1-42E8-8DAD-DF4DA84C523D}"/>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2" name="Freeform 11">
              <a:extLst>
                <a:ext uri="{FF2B5EF4-FFF2-40B4-BE49-F238E27FC236}">
                  <a16:creationId xmlns:a16="http://schemas.microsoft.com/office/drawing/2014/main" id="{F5BEADDE-D8B9-44FB-A6F1-292D1B0103C4}"/>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3" name="Line 12">
              <a:extLst>
                <a:ext uri="{FF2B5EF4-FFF2-40B4-BE49-F238E27FC236}">
                  <a16:creationId xmlns:a16="http://schemas.microsoft.com/office/drawing/2014/main" id="{C321811A-5720-43EA-B133-AC3B471E784B}"/>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4" name="Line 13">
              <a:extLst>
                <a:ext uri="{FF2B5EF4-FFF2-40B4-BE49-F238E27FC236}">
                  <a16:creationId xmlns:a16="http://schemas.microsoft.com/office/drawing/2014/main" id="{174440A7-4978-4C38-9325-9732BF7DD220}"/>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5" name="Line 14">
              <a:extLst>
                <a:ext uri="{FF2B5EF4-FFF2-40B4-BE49-F238E27FC236}">
                  <a16:creationId xmlns:a16="http://schemas.microsoft.com/office/drawing/2014/main" id="{BE0FA2E9-9EEF-4028-BF21-D46627CBC022}"/>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6" name="Line 15">
              <a:extLst>
                <a:ext uri="{FF2B5EF4-FFF2-40B4-BE49-F238E27FC236}">
                  <a16:creationId xmlns:a16="http://schemas.microsoft.com/office/drawing/2014/main" id="{D1D8F019-BC0D-4AE7-BE07-BDCF5156B844}"/>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7" name="Line 16">
              <a:extLst>
                <a:ext uri="{FF2B5EF4-FFF2-40B4-BE49-F238E27FC236}">
                  <a16:creationId xmlns:a16="http://schemas.microsoft.com/office/drawing/2014/main" id="{FC5B0DA6-635A-4597-899D-9DE1EC5AEE00}"/>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sp>
          <p:nvSpPr>
            <p:cNvPr id="28" name="Line 17">
              <a:extLst>
                <a:ext uri="{FF2B5EF4-FFF2-40B4-BE49-F238E27FC236}">
                  <a16:creationId xmlns:a16="http://schemas.microsoft.com/office/drawing/2014/main" id="{5679B372-C0CC-448D-8356-76ED03F57472}"/>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a:endParaRPr>
            </a:p>
          </p:txBody>
        </p:sp>
      </p:grpSp>
      <p:sp>
        <p:nvSpPr>
          <p:cNvPr id="29" name="arrow_15_bidi">
            <a:extLst>
              <a:ext uri="{FF2B5EF4-FFF2-40B4-BE49-F238E27FC236}">
                <a16:creationId xmlns:a16="http://schemas.microsoft.com/office/drawing/2014/main" id="{407D600F-A8C5-47A7-94E6-680D6806AF99}"/>
              </a:ext>
            </a:extLst>
          </p:cNvPr>
          <p:cNvSpPr>
            <a:spLocks noChangeAspect="1" noEditPoints="1"/>
          </p:cNvSpPr>
          <p:nvPr/>
        </p:nvSpPr>
        <p:spPr bwMode="auto">
          <a:xfrm flipH="1">
            <a:off x="3056791"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
        <p:nvSpPr>
          <p:cNvPr id="31" name="arrow_15_bidi">
            <a:extLst>
              <a:ext uri="{FF2B5EF4-FFF2-40B4-BE49-F238E27FC236}">
                <a16:creationId xmlns:a16="http://schemas.microsoft.com/office/drawing/2014/main" id="{73F23095-A0E2-4637-A219-50AAF748185A}"/>
              </a:ext>
            </a:extLst>
          </p:cNvPr>
          <p:cNvSpPr>
            <a:spLocks noChangeAspect="1" noEditPoints="1"/>
          </p:cNvSpPr>
          <p:nvPr/>
        </p:nvSpPr>
        <p:spPr bwMode="auto">
          <a:xfrm>
            <a:off x="7454962" y="1970187"/>
            <a:ext cx="270155" cy="268927"/>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defTabSz="895870">
              <a:defRPr/>
            </a:pPr>
            <a:endParaRPr lang="en-US" sz="1765" kern="0" dirty="0">
              <a:solidFill>
                <a:sysClr val="windowText" lastClr="000000"/>
              </a:solidFill>
              <a:latin typeface="Segoe UI"/>
            </a:endParaRPr>
          </a:p>
        </p:txBody>
      </p:sp>
    </p:spTree>
    <p:extLst>
      <p:ext uri="{BB962C8B-B14F-4D97-AF65-F5344CB8AC3E}">
        <p14:creationId xmlns:p14="http://schemas.microsoft.com/office/powerpoint/2010/main" val="36724232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7FFDCD-ECB7-4D49-85C3-468988282DC9}"/>
              </a:ext>
            </a:extLst>
          </p:cNvPr>
          <p:cNvSpPr>
            <a:spLocks noGrp="1"/>
          </p:cNvSpPr>
          <p:nvPr>
            <p:ph type="title"/>
          </p:nvPr>
        </p:nvSpPr>
        <p:spPr>
          <a:xfrm>
            <a:off x="268929" y="291549"/>
            <a:ext cx="10967081" cy="899537"/>
          </a:xfrm>
        </p:spPr>
        <p:txBody>
          <a:bodyPr/>
          <a:lstStyle/>
          <a:p>
            <a:pPr defTabSz="914192"/>
            <a:r>
              <a:rPr lang="en-US" sz="3700" b="1" dirty="0"/>
              <a:t>Work how you want with opensource tools and APIs</a:t>
            </a:r>
          </a:p>
        </p:txBody>
      </p:sp>
      <p:graphicFrame>
        <p:nvGraphicFramePr>
          <p:cNvPr id="30" name="Table 29">
            <a:extLst>
              <a:ext uri="{FF2B5EF4-FFF2-40B4-BE49-F238E27FC236}">
                <a16:creationId xmlns:a16="http://schemas.microsoft.com/office/drawing/2014/main" id="{9E050F9E-3B58-4324-8A80-67691B27D494}"/>
              </a:ext>
            </a:extLst>
          </p:cNvPr>
          <p:cNvGraphicFramePr>
            <a:graphicFrameLocks noGrp="1"/>
          </p:cNvGraphicFramePr>
          <p:nvPr>
            <p:extLst>
              <p:ext uri="{D42A27DB-BD31-4B8C-83A1-F6EECF244321}">
                <p14:modId xmlns:p14="http://schemas.microsoft.com/office/powerpoint/2010/main" val="866669460"/>
              </p:ext>
            </p:extLst>
          </p:nvPr>
        </p:nvGraphicFramePr>
        <p:xfrm>
          <a:off x="427191" y="1331455"/>
          <a:ext cx="11337618" cy="4880604"/>
        </p:xfrm>
        <a:graphic>
          <a:graphicData uri="http://schemas.openxmlformats.org/drawingml/2006/table">
            <a:tbl>
              <a:tblPr firstRow="1" bandRow="1">
                <a:tableStyleId>{5C22544A-7EE6-4342-B048-85BDC9FD1C3A}</a:tableStyleId>
              </a:tblPr>
              <a:tblGrid>
                <a:gridCol w="1390986">
                  <a:extLst>
                    <a:ext uri="{9D8B030D-6E8A-4147-A177-3AD203B41FA5}">
                      <a16:colId xmlns:a16="http://schemas.microsoft.com/office/drawing/2014/main" val="1718013709"/>
                    </a:ext>
                  </a:extLst>
                </a:gridCol>
                <a:gridCol w="1657772">
                  <a:extLst>
                    <a:ext uri="{9D8B030D-6E8A-4147-A177-3AD203B41FA5}">
                      <a16:colId xmlns:a16="http://schemas.microsoft.com/office/drawing/2014/main" val="1990358366"/>
                    </a:ext>
                  </a:extLst>
                </a:gridCol>
                <a:gridCol w="1657772">
                  <a:extLst>
                    <a:ext uri="{9D8B030D-6E8A-4147-A177-3AD203B41FA5}">
                      <a16:colId xmlns:a16="http://schemas.microsoft.com/office/drawing/2014/main" val="1769369918"/>
                    </a:ext>
                  </a:extLst>
                </a:gridCol>
                <a:gridCol w="1657772">
                  <a:extLst>
                    <a:ext uri="{9D8B030D-6E8A-4147-A177-3AD203B41FA5}">
                      <a16:colId xmlns:a16="http://schemas.microsoft.com/office/drawing/2014/main" val="720603844"/>
                    </a:ext>
                  </a:extLst>
                </a:gridCol>
                <a:gridCol w="1657772">
                  <a:extLst>
                    <a:ext uri="{9D8B030D-6E8A-4147-A177-3AD203B41FA5}">
                      <a16:colId xmlns:a16="http://schemas.microsoft.com/office/drawing/2014/main" val="3480668213"/>
                    </a:ext>
                  </a:extLst>
                </a:gridCol>
                <a:gridCol w="1657772">
                  <a:extLst>
                    <a:ext uri="{9D8B030D-6E8A-4147-A177-3AD203B41FA5}">
                      <a16:colId xmlns:a16="http://schemas.microsoft.com/office/drawing/2014/main" val="4169488182"/>
                    </a:ext>
                  </a:extLst>
                </a:gridCol>
                <a:gridCol w="1657772">
                  <a:extLst>
                    <a:ext uri="{9D8B030D-6E8A-4147-A177-3AD203B41FA5}">
                      <a16:colId xmlns:a16="http://schemas.microsoft.com/office/drawing/2014/main" val="1819581551"/>
                    </a:ext>
                  </a:extLst>
                </a:gridCol>
              </a:tblGrid>
              <a:tr h="46695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latin typeface="+mn-lt"/>
                        <a:ea typeface="+mn-ea"/>
                        <a:cs typeface="+mn-cs"/>
                      </a:endParaRP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bg1"/>
                          </a:solidFill>
                        </a:rPr>
                        <a:t>Development</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DevOps</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Monitoring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Networking</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Storage</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dirty="0">
                          <a:solidFill>
                            <a:schemeClr val="bg1"/>
                          </a:solidFill>
                        </a:rPr>
                        <a:t>Security</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833551">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b">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01490433"/>
                  </a:ext>
                </a:extLst>
              </a:tr>
              <a:tr h="1580099">
                <a:tc>
                  <a:txBody>
                    <a:bodyPr/>
                    <a:lstStyle/>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OR,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p>
                      <a:pPr>
                        <a:lnSpc>
                          <a:spcPct val="110000"/>
                        </a:lnSpc>
                      </a:pPr>
                      <a:r>
                        <a:rPr lang="en-US" sz="1200" dirty="0">
                          <a:solidFill>
                            <a:schemeClr val="tx1"/>
                          </a:solidFill>
                          <a:latin typeface="Segoe UI Semibold" panose="020B0702040204020203" pitchFamily="34" charset="0"/>
                          <a:cs typeface="Segoe UI Semibold" panose="020B0702040204020203" pitchFamily="34" charset="0"/>
                        </a:rPr>
                        <a:t>Leverage growing Azure support </a:t>
                      </a:r>
                    </a:p>
                    <a:p>
                      <a:pPr>
                        <a:lnSpc>
                          <a:spcPct val="110000"/>
                        </a:lnSpc>
                      </a:pPr>
                      <a:endParaRPr lang="en-US" sz="1200" dirty="0">
                        <a:solidFill>
                          <a:schemeClr val="tx1"/>
                        </a:solidFill>
                        <a:latin typeface="Segoe UI Semibold" panose="020B0702040204020203" pitchFamily="34" charset="0"/>
                        <a:cs typeface="Segoe UI Semibold" panose="020B0702040204020203" pitchFamily="34" charset="0"/>
                      </a:endParaRPr>
                    </a:p>
                  </a:txBody>
                  <a:tcPr marL="89630" marR="89630" marT="44814" marB="44814"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1200" dirty="0">
                        <a:solidFill>
                          <a:schemeClr val="tx1"/>
                        </a:solidFill>
                      </a:endParaRPr>
                    </a:p>
                  </a:txBody>
                  <a:tcPr marL="91427" marR="91427" marT="45713" marB="45713"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79738365"/>
                  </a:ext>
                </a:extLst>
              </a:tr>
            </a:tbl>
          </a:graphicData>
        </a:graphic>
      </p:graphicFrame>
      <p:pic>
        <p:nvPicPr>
          <p:cNvPr id="31" name="Picture 30">
            <a:extLst>
              <a:ext uri="{FF2B5EF4-FFF2-40B4-BE49-F238E27FC236}">
                <a16:creationId xmlns:a16="http://schemas.microsoft.com/office/drawing/2014/main" id="{0AC3B970-2D62-487C-B5C4-12552DB4D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8671" y="1918353"/>
            <a:ext cx="383777" cy="399634"/>
          </a:xfrm>
          <a:prstGeom prst="rect">
            <a:avLst/>
          </a:prstGeom>
        </p:spPr>
      </p:pic>
      <p:pic>
        <p:nvPicPr>
          <p:cNvPr id="32" name="Picture 31">
            <a:extLst>
              <a:ext uri="{FF2B5EF4-FFF2-40B4-BE49-F238E27FC236}">
                <a16:creationId xmlns:a16="http://schemas.microsoft.com/office/drawing/2014/main" id="{F0816BE6-8BC8-4C09-9809-E062225010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2374616" y="2517102"/>
            <a:ext cx="551888" cy="323242"/>
          </a:xfrm>
          <a:prstGeom prst="rect">
            <a:avLst/>
          </a:prstGeom>
        </p:spPr>
      </p:pic>
      <p:pic>
        <p:nvPicPr>
          <p:cNvPr id="34" name="Picture 33">
            <a:extLst>
              <a:ext uri="{FF2B5EF4-FFF2-40B4-BE49-F238E27FC236}">
                <a16:creationId xmlns:a16="http://schemas.microsoft.com/office/drawing/2014/main" id="{CC9ED11F-7E4E-4410-B02A-A3D683461B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Layer>
                </a14:imgProps>
              </a:ext>
              <a:ext uri="{28A0092B-C50C-407E-A947-70E740481C1C}">
                <a14:useLocalDpi xmlns:a14="http://schemas.microsoft.com/office/drawing/2010/main"/>
              </a:ext>
            </a:extLst>
          </a:blip>
          <a:stretch>
            <a:fillRect/>
          </a:stretch>
        </p:blipFill>
        <p:spPr>
          <a:xfrm>
            <a:off x="3806388" y="2546845"/>
            <a:ext cx="1081170" cy="263758"/>
          </a:xfrm>
          <a:prstGeom prst="rect">
            <a:avLst/>
          </a:prstGeom>
        </p:spPr>
      </p:pic>
      <p:grpSp>
        <p:nvGrpSpPr>
          <p:cNvPr id="13" name="Group 12">
            <a:extLst>
              <a:ext uri="{FF2B5EF4-FFF2-40B4-BE49-F238E27FC236}">
                <a16:creationId xmlns:a16="http://schemas.microsoft.com/office/drawing/2014/main" id="{3C48D4CA-24EE-4C96-B33B-A047840EE439}"/>
              </a:ext>
            </a:extLst>
          </p:cNvPr>
          <p:cNvGrpSpPr/>
          <p:nvPr/>
        </p:nvGrpSpPr>
        <p:grpSpPr>
          <a:xfrm>
            <a:off x="3761437" y="3027676"/>
            <a:ext cx="1171072" cy="405222"/>
            <a:chOff x="3637497" y="3660479"/>
            <a:chExt cx="1334540" cy="461787"/>
          </a:xfrm>
        </p:grpSpPr>
        <p:pic>
          <p:nvPicPr>
            <p:cNvPr id="35" name="Picture 34">
              <a:extLst>
                <a:ext uri="{FF2B5EF4-FFF2-40B4-BE49-F238E27FC236}">
                  <a16:creationId xmlns:a16="http://schemas.microsoft.com/office/drawing/2014/main" id="{244B1ED4-6FCB-4FD9-B26C-1A2388F685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7497" y="3665092"/>
              <a:ext cx="743681" cy="452560"/>
            </a:xfrm>
            <a:prstGeom prst="rect">
              <a:avLst/>
            </a:prstGeom>
          </p:spPr>
        </p:pic>
        <p:pic>
          <p:nvPicPr>
            <p:cNvPr id="36" name="Picture 6" descr="Image result for Jfrog logo">
              <a:extLst>
                <a:ext uri="{FF2B5EF4-FFF2-40B4-BE49-F238E27FC236}">
                  <a16:creationId xmlns:a16="http://schemas.microsoft.com/office/drawing/2014/main" id="{4ACBCF5D-9712-479E-A11C-1B871B347B5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94320" y="3660479"/>
              <a:ext cx="477717" cy="461787"/>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8" descr="Image result for Codeship">
            <a:extLst>
              <a:ext uri="{FF2B5EF4-FFF2-40B4-BE49-F238E27FC236}">
                <a16:creationId xmlns:a16="http://schemas.microsoft.com/office/drawing/2014/main" id="{81B97219-D56F-4442-A215-AE09450036FF}"/>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b="-3110"/>
          <a:stretch/>
        </p:blipFill>
        <p:spPr bwMode="auto">
          <a:xfrm>
            <a:off x="3597682" y="3531985"/>
            <a:ext cx="1498583" cy="4103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410969" y="1918864"/>
            <a:ext cx="1157725" cy="39861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71567" y="2533906"/>
            <a:ext cx="836531" cy="28963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Jaeger logo">
            <a:extLst>
              <a:ext uri="{FF2B5EF4-FFF2-40B4-BE49-F238E27FC236}">
                <a16:creationId xmlns:a16="http://schemas.microsoft.com/office/drawing/2014/main" id="{2EC2B4F1-1908-4872-BCF5-1B85F1B4267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528317" y="4203774"/>
            <a:ext cx="923030" cy="30080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opentracing logo">
            <a:extLst>
              <a:ext uri="{FF2B5EF4-FFF2-40B4-BE49-F238E27FC236}">
                <a16:creationId xmlns:a16="http://schemas.microsoft.com/office/drawing/2014/main" id="{543B062C-D027-4853-88F7-E257490C97C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75438" y="3530223"/>
            <a:ext cx="565994" cy="4139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Image result for Tigera logo">
            <a:extLst>
              <a:ext uri="{FF2B5EF4-FFF2-40B4-BE49-F238E27FC236}">
                <a16:creationId xmlns:a16="http://schemas.microsoft.com/office/drawing/2014/main" id="{C0E7252C-8C6F-40EC-836A-7675BA868BA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368622" y="2482613"/>
            <a:ext cx="470665" cy="39222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D019988-C82A-48B1-A0C2-5DD6E9779A9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4005" y="1945966"/>
            <a:ext cx="799163" cy="271922"/>
          </a:xfrm>
          <a:prstGeom prst="rect">
            <a:avLst/>
          </a:prstGeom>
        </p:spPr>
      </p:pic>
      <p:pic>
        <p:nvPicPr>
          <p:cNvPr id="48" name="Picture 26" descr="Image result for Portworx logo">
            <a:extLst>
              <a:ext uri="{FF2B5EF4-FFF2-40B4-BE49-F238E27FC236}">
                <a16:creationId xmlns:a16="http://schemas.microsoft.com/office/drawing/2014/main" id="{0A5F0042-F38A-4A6F-86AF-5D8B3CC7FCCF}"/>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784420" y="2467835"/>
            <a:ext cx="1074219" cy="42177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340352" y="1982210"/>
            <a:ext cx="1128306" cy="27192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0446108" y="2493177"/>
            <a:ext cx="892625" cy="3217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4" descr="Image result for Hashicorp">
            <a:extLst>
              <a:ext uri="{FF2B5EF4-FFF2-40B4-BE49-F238E27FC236}">
                <a16:creationId xmlns:a16="http://schemas.microsoft.com/office/drawing/2014/main" id="{78CFB63C-261D-4600-9D37-5E9148A8710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3761437" y="4150231"/>
            <a:ext cx="1033660" cy="2662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ni logo">
            <a:extLst>
              <a:ext uri="{FF2B5EF4-FFF2-40B4-BE49-F238E27FC236}">
                <a16:creationId xmlns:a16="http://schemas.microsoft.com/office/drawing/2014/main" id="{A44089BA-87E6-4534-B13D-3A60F77A57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292758" y="1830342"/>
            <a:ext cx="575655" cy="5756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D5324F-92F4-4EB2-9529-E1F1E6F3A071}"/>
              </a:ext>
            </a:extLst>
          </p:cNvPr>
          <p:cNvSpPr txBox="1"/>
          <p:nvPr/>
        </p:nvSpPr>
        <p:spPr>
          <a:xfrm>
            <a:off x="10460246" y="3519348"/>
            <a:ext cx="858865"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t>RBAC</a:t>
            </a:r>
          </a:p>
        </p:txBody>
      </p:sp>
      <p:grpSp>
        <p:nvGrpSpPr>
          <p:cNvPr id="14" name="Group 13"/>
          <p:cNvGrpSpPr/>
          <p:nvPr/>
        </p:nvGrpSpPr>
        <p:grpSpPr>
          <a:xfrm>
            <a:off x="2126744" y="4972007"/>
            <a:ext cx="1047629" cy="883315"/>
            <a:chOff x="2168607" y="5395936"/>
            <a:chExt cx="1068636" cy="901027"/>
          </a:xfrm>
        </p:grpSpPr>
        <p:pic>
          <p:nvPicPr>
            <p:cNvPr id="8" name="Picture 7">
              <a:extLst>
                <a:ext uri="{FF2B5EF4-FFF2-40B4-BE49-F238E27FC236}">
                  <a16:creationId xmlns:a16="http://schemas.microsoft.com/office/drawing/2014/main" id="{F008B286-A8EE-4F88-A0A6-E4267FEB0DA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04666" y="5395936"/>
              <a:ext cx="396518" cy="394866"/>
            </a:xfrm>
            <a:prstGeom prst="rect">
              <a:avLst/>
            </a:prstGeom>
          </p:spPr>
        </p:pic>
        <p:sp>
          <p:nvSpPr>
            <p:cNvPr id="3" name="TextBox 2">
              <a:extLst>
                <a:ext uri="{FF2B5EF4-FFF2-40B4-BE49-F238E27FC236}">
                  <a16:creationId xmlns:a16="http://schemas.microsoft.com/office/drawing/2014/main" id="{877538CF-FB49-4C6F-9428-3577250D170F}"/>
                </a:ext>
              </a:extLst>
            </p:cNvPr>
            <p:cNvSpPr txBox="1"/>
            <p:nvPr/>
          </p:nvSpPr>
          <p:spPr>
            <a:xfrm>
              <a:off x="2168607" y="5835298"/>
              <a:ext cx="1068636" cy="461665"/>
            </a:xfrm>
            <a:prstGeom prst="rect">
              <a:avLst/>
            </a:prstGeom>
            <a:noFill/>
          </p:spPr>
          <p:txBody>
            <a:bodyPr wrap="square" lIns="179285" tIns="143428" rIns="179285" bIns="143428" rtlCol="0">
              <a:spAutoFit/>
            </a:bodyPr>
            <a:lstStyle/>
            <a:p>
              <a:pPr algn="ctr">
                <a:lnSpc>
                  <a:spcPct val="90000"/>
                </a:lnSpc>
              </a:pPr>
              <a:r>
                <a:rPr lang="en-US" sz="1176" b="1" dirty="0">
                  <a:latin typeface="Segoe UI Semibold" charset="0"/>
                  <a:ea typeface="Segoe UI Semibold" charset="0"/>
                  <a:cs typeface="Segoe UI Semibold" charset="0"/>
                </a:rPr>
                <a:t>VS</a:t>
              </a:r>
              <a:r>
                <a:rPr lang="en-US" sz="1176" b="1" dirty="0">
                  <a:solidFill>
                    <a:srgbClr val="FF0000"/>
                  </a:solidFill>
                  <a:latin typeface="Segoe UI Semibold" charset="0"/>
                  <a:ea typeface="Segoe UI Semibold" charset="0"/>
                  <a:cs typeface="Segoe UI Semibold" charset="0"/>
                </a:rPr>
                <a:t> </a:t>
              </a:r>
              <a:r>
                <a:rPr lang="en-US" sz="1176" b="1" dirty="0">
                  <a:latin typeface="Segoe UI Semibold" charset="0"/>
                  <a:ea typeface="Segoe UI Semibold" charset="0"/>
                  <a:cs typeface="Segoe UI Semibold" charset="0"/>
                </a:rPr>
                <a:t>Code</a:t>
              </a:r>
            </a:p>
          </p:txBody>
        </p:sp>
      </p:grpSp>
      <p:grpSp>
        <p:nvGrpSpPr>
          <p:cNvPr id="11" name="Group 10"/>
          <p:cNvGrpSpPr/>
          <p:nvPr/>
        </p:nvGrpSpPr>
        <p:grpSpPr>
          <a:xfrm>
            <a:off x="3822641" y="4870558"/>
            <a:ext cx="1422406" cy="1468185"/>
            <a:chOff x="3898510" y="5411167"/>
            <a:chExt cx="1450928" cy="1497625"/>
          </a:xfrm>
        </p:grpSpPr>
        <p:pic>
          <p:nvPicPr>
            <p:cNvPr id="17" name="Picture 16">
              <a:extLst>
                <a:ext uri="{FF2B5EF4-FFF2-40B4-BE49-F238E27FC236}">
                  <a16:creationId xmlns:a16="http://schemas.microsoft.com/office/drawing/2014/main" id="{562C0BA8-8B5F-4123-AE81-278B142334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927262" y="5411167"/>
              <a:ext cx="365931" cy="364405"/>
            </a:xfrm>
            <a:prstGeom prst="rect">
              <a:avLst/>
            </a:prstGeom>
          </p:spPr>
        </p:pic>
        <p:pic>
          <p:nvPicPr>
            <p:cNvPr id="19" name="Graphic 18">
              <a:extLst>
                <a:ext uri="{FF2B5EF4-FFF2-40B4-BE49-F238E27FC236}">
                  <a16:creationId xmlns:a16="http://schemas.microsoft.com/office/drawing/2014/main" id="{68555918-E1F7-43C1-A54A-469143453454}"/>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898510" y="6098760"/>
              <a:ext cx="432333" cy="353575"/>
            </a:xfrm>
            <a:prstGeom prst="rect">
              <a:avLst/>
            </a:prstGeom>
          </p:spPr>
        </p:pic>
        <p:sp>
          <p:nvSpPr>
            <p:cNvPr id="45" name="TextBox 44">
              <a:extLst>
                <a:ext uri="{FF2B5EF4-FFF2-40B4-BE49-F238E27FC236}">
                  <a16:creationId xmlns:a16="http://schemas.microsoft.com/office/drawing/2014/main" id="{17254D9F-B02E-4290-A007-A91864776A2D}"/>
                </a:ext>
              </a:extLst>
            </p:cNvPr>
            <p:cNvSpPr txBox="1"/>
            <p:nvPr/>
          </p:nvSpPr>
          <p:spPr>
            <a:xfrm>
              <a:off x="4280802" y="5411167"/>
              <a:ext cx="1068636" cy="1497625"/>
            </a:xfrm>
            <a:prstGeom prst="rect">
              <a:avLst/>
            </a:prstGeom>
            <a:noFill/>
          </p:spPr>
          <p:txBody>
            <a:bodyPr wrap="square" lIns="179285" tIns="143428" rIns="179285" bIns="143428" rtlCol="0">
              <a:spAutoFit/>
            </a:bodyPr>
            <a:lstStyle/>
            <a:p>
              <a:pPr defTabSz="914192">
                <a:lnSpc>
                  <a:spcPct val="110000"/>
                </a:lnSpc>
              </a:pPr>
              <a:r>
                <a:rPr lang="en-US" sz="1176" b="1" dirty="0">
                  <a:latin typeface="Segoe UI Semibold" charset="0"/>
                  <a:ea typeface="Segoe UI Semibold" charset="0"/>
                  <a:cs typeface="Segoe UI Semibold" charset="0"/>
                </a:rPr>
                <a:t>DevOps Projects</a:t>
              </a:r>
            </a:p>
            <a:p>
              <a:pPr defTabSz="914192">
                <a:lnSpc>
                  <a:spcPct val="110000"/>
                </a:lnSpc>
              </a:pPr>
              <a:endParaRPr lang="en-US" sz="1176" b="1" dirty="0">
                <a:latin typeface="Segoe UI Semibold" charset="0"/>
                <a:ea typeface="Segoe UI Semibold" charset="0"/>
                <a:cs typeface="Segoe UI Semibold" charset="0"/>
              </a:endParaRPr>
            </a:p>
            <a:p>
              <a:pPr defTabSz="914192">
                <a:lnSpc>
                  <a:spcPct val="110000"/>
                </a:lnSpc>
              </a:pPr>
              <a:r>
                <a:rPr lang="en-US" sz="1176" b="1" dirty="0">
                  <a:latin typeface="Segoe UI Semibold" charset="0"/>
                  <a:ea typeface="Segoe UI Semibold" charset="0"/>
                  <a:cs typeface="Segoe UI Semibold" charset="0"/>
                </a:rPr>
                <a:t>VSTS</a:t>
              </a:r>
            </a:p>
            <a:p>
              <a:pPr defTabSz="914192">
                <a:lnSpc>
                  <a:spcPct val="110000"/>
                </a:lnSpc>
              </a:pPr>
              <a:endParaRPr lang="en-US" sz="1176" b="1" dirty="0">
                <a:latin typeface="Segoe UI Semibold" charset="0"/>
                <a:ea typeface="Segoe UI Semibold" charset="0"/>
                <a:cs typeface="Segoe UI Semibold" charset="0"/>
              </a:endParaRPr>
            </a:p>
            <a:p>
              <a:pPr defTabSz="914192">
                <a:lnSpc>
                  <a:spcPct val="110000"/>
                </a:lnSpc>
              </a:pPr>
              <a:r>
                <a:rPr lang="en-US" sz="1176" b="1" dirty="0">
                  <a:latin typeface="Segoe UI Semibold" charset="0"/>
                  <a:ea typeface="Segoe UI Semibold" charset="0"/>
                  <a:cs typeface="Segoe UI Semibold" charset="0"/>
                </a:rPr>
                <a:t>ARM</a:t>
              </a:r>
            </a:p>
          </p:txBody>
        </p:sp>
      </p:grpSp>
      <p:sp>
        <p:nvSpPr>
          <p:cNvPr id="53" name="TextBox 52">
            <a:extLst>
              <a:ext uri="{FF2B5EF4-FFF2-40B4-BE49-F238E27FC236}">
                <a16:creationId xmlns:a16="http://schemas.microsoft.com/office/drawing/2014/main" id="{D391690D-9781-4FD0-831E-DED1EF82AE5C}"/>
              </a:ext>
            </a:extLst>
          </p:cNvPr>
          <p:cNvSpPr txBox="1"/>
          <p:nvPr/>
        </p:nvSpPr>
        <p:spPr>
          <a:xfrm>
            <a:off x="5163227" y="5358788"/>
            <a:ext cx="1562703" cy="469436"/>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Monitor</a:t>
            </a:r>
          </a:p>
        </p:txBody>
      </p:sp>
      <p:grpSp>
        <p:nvGrpSpPr>
          <p:cNvPr id="6" name="Group 5"/>
          <p:cNvGrpSpPr/>
          <p:nvPr/>
        </p:nvGrpSpPr>
        <p:grpSpPr>
          <a:xfrm>
            <a:off x="6949751" y="4970476"/>
            <a:ext cx="1258256" cy="867014"/>
            <a:chOff x="7088324" y="5482101"/>
            <a:chExt cx="1283487" cy="884399"/>
          </a:xfrm>
        </p:grpSpPr>
        <p:pic>
          <p:nvPicPr>
            <p:cNvPr id="15" name="Picture 14">
              <a:extLst>
                <a:ext uri="{FF2B5EF4-FFF2-40B4-BE49-F238E27FC236}">
                  <a16:creationId xmlns:a16="http://schemas.microsoft.com/office/drawing/2014/main" id="{35CAAA54-1132-4014-B40C-0EA6BC0605D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488138" y="5482101"/>
              <a:ext cx="483858" cy="483858"/>
            </a:xfrm>
            <a:prstGeom prst="rect">
              <a:avLst/>
            </a:prstGeom>
          </p:spPr>
        </p:pic>
        <p:sp>
          <p:nvSpPr>
            <p:cNvPr id="54" name="TextBox 53">
              <a:extLst>
                <a:ext uri="{FF2B5EF4-FFF2-40B4-BE49-F238E27FC236}">
                  <a16:creationId xmlns:a16="http://schemas.microsoft.com/office/drawing/2014/main" id="{655AD0C0-0451-4F48-8908-9F76D6912904}"/>
                </a:ext>
              </a:extLst>
            </p:cNvPr>
            <p:cNvSpPr txBox="1"/>
            <p:nvPr/>
          </p:nvSpPr>
          <p:spPr>
            <a:xfrm>
              <a:off x="7088324" y="5887651"/>
              <a:ext cx="1283487"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VNET</a:t>
              </a:r>
            </a:p>
          </p:txBody>
        </p:sp>
      </p:grpSp>
      <p:grpSp>
        <p:nvGrpSpPr>
          <p:cNvPr id="7" name="Group 6"/>
          <p:cNvGrpSpPr/>
          <p:nvPr/>
        </p:nvGrpSpPr>
        <p:grpSpPr>
          <a:xfrm>
            <a:off x="8578346" y="4983905"/>
            <a:ext cx="1347569" cy="840156"/>
            <a:chOff x="8749576" y="5509497"/>
            <a:chExt cx="1374591" cy="857003"/>
          </a:xfrm>
        </p:grpSpPr>
        <p:pic>
          <p:nvPicPr>
            <p:cNvPr id="18" name="Picture 17">
              <a:extLst>
                <a:ext uri="{FF2B5EF4-FFF2-40B4-BE49-F238E27FC236}">
                  <a16:creationId xmlns:a16="http://schemas.microsoft.com/office/drawing/2014/main" id="{92559573-F461-41B8-A443-9E2C319B09F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222338" y="5509497"/>
              <a:ext cx="429066" cy="429066"/>
            </a:xfrm>
            <a:prstGeom prst="rect">
              <a:avLst/>
            </a:prstGeom>
          </p:spPr>
        </p:pic>
        <p:sp>
          <p:nvSpPr>
            <p:cNvPr id="55" name="TextBox 54">
              <a:extLst>
                <a:ext uri="{FF2B5EF4-FFF2-40B4-BE49-F238E27FC236}">
                  <a16:creationId xmlns:a16="http://schemas.microsoft.com/office/drawing/2014/main" id="{8D54EBA9-8823-431D-A1F2-3A485BC3AE3A}"/>
                </a:ext>
              </a:extLst>
            </p:cNvPr>
            <p:cNvSpPr txBox="1"/>
            <p:nvPr/>
          </p:nvSpPr>
          <p:spPr>
            <a:xfrm>
              <a:off x="8749576" y="5887651"/>
              <a:ext cx="1374591" cy="478849"/>
            </a:xfrm>
            <a:prstGeom prst="rect">
              <a:avLst/>
            </a:prstGeom>
            <a:noFill/>
          </p:spPr>
          <p:txBody>
            <a:bodyPr wrap="square" lIns="179285" tIns="143428" rIns="179285" bIns="143428" rtlCol="0">
              <a:spAutoFit/>
            </a:bodyPr>
            <a:lstStyle/>
            <a:p>
              <a:pPr algn="ctr" defTabSz="914192">
                <a:lnSpc>
                  <a:spcPct val="110000"/>
                </a:lnSpc>
              </a:pPr>
              <a:r>
                <a:rPr lang="en-US" sz="1176" b="1" dirty="0">
                  <a:latin typeface="Segoe UI Semibold" charset="0"/>
                  <a:ea typeface="Segoe UI Semibold" charset="0"/>
                  <a:cs typeface="Segoe UI Semibold" charset="0"/>
                </a:rPr>
                <a:t>Azure Storage</a:t>
              </a:r>
            </a:p>
          </p:txBody>
        </p:sp>
      </p:grpSp>
      <p:grpSp>
        <p:nvGrpSpPr>
          <p:cNvPr id="9" name="Group 8"/>
          <p:cNvGrpSpPr/>
          <p:nvPr/>
        </p:nvGrpSpPr>
        <p:grpSpPr>
          <a:xfrm>
            <a:off x="10332850" y="4636069"/>
            <a:ext cx="1431960" cy="1581046"/>
            <a:chOff x="10539262" y="5160338"/>
            <a:chExt cx="1460674" cy="1612749"/>
          </a:xfrm>
        </p:grpSpPr>
        <p:pic>
          <p:nvPicPr>
            <p:cNvPr id="20" name="Picture 19">
              <a:extLst>
                <a:ext uri="{FF2B5EF4-FFF2-40B4-BE49-F238E27FC236}">
                  <a16:creationId xmlns:a16="http://schemas.microsoft.com/office/drawing/2014/main" id="{0ECA6792-42AC-4D04-BD9E-7871974EC5D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39262" y="5370345"/>
              <a:ext cx="403095" cy="403095"/>
            </a:xfrm>
            <a:prstGeom prst="rect">
              <a:avLst/>
            </a:prstGeom>
          </p:spPr>
        </p:pic>
        <p:pic>
          <p:nvPicPr>
            <p:cNvPr id="22" name="Picture 21">
              <a:extLst>
                <a:ext uri="{FF2B5EF4-FFF2-40B4-BE49-F238E27FC236}">
                  <a16:creationId xmlns:a16="http://schemas.microsoft.com/office/drawing/2014/main" id="{03E9A7E6-5952-4843-848A-59F17BE8834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589464" y="6382034"/>
              <a:ext cx="302691" cy="302691"/>
            </a:xfrm>
            <a:prstGeom prst="rect">
              <a:avLst/>
            </a:prstGeom>
          </p:spPr>
        </p:pic>
        <p:pic>
          <p:nvPicPr>
            <p:cNvPr id="10" name="Graphic 9">
              <a:extLst>
                <a:ext uri="{FF2B5EF4-FFF2-40B4-BE49-F238E27FC236}">
                  <a16:creationId xmlns:a16="http://schemas.microsoft.com/office/drawing/2014/main" id="{89B62202-3CC9-4F7F-8340-B51A484E3E44}"/>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0555964" y="5906935"/>
              <a:ext cx="369692" cy="372464"/>
            </a:xfrm>
            <a:prstGeom prst="rect">
              <a:avLst/>
            </a:prstGeom>
          </p:spPr>
        </p:pic>
        <p:sp>
          <p:nvSpPr>
            <p:cNvPr id="56" name="TextBox 55">
              <a:extLst>
                <a:ext uri="{FF2B5EF4-FFF2-40B4-BE49-F238E27FC236}">
                  <a16:creationId xmlns:a16="http://schemas.microsoft.com/office/drawing/2014/main" id="{9CF16327-C8A1-4A14-85C3-D9AB19073FCB}"/>
                </a:ext>
              </a:extLst>
            </p:cNvPr>
            <p:cNvSpPr txBox="1"/>
            <p:nvPr/>
          </p:nvSpPr>
          <p:spPr>
            <a:xfrm>
              <a:off x="10925655" y="5160338"/>
              <a:ext cx="1074281" cy="1612749"/>
            </a:xfrm>
            <a:prstGeom prst="rect">
              <a:avLst/>
            </a:prstGeom>
            <a:noFill/>
          </p:spPr>
          <p:txBody>
            <a:bodyPr wrap="square" lIns="179285" tIns="143428" rIns="179285" bIns="143428" rtlCol="0">
              <a:spAutoFit/>
            </a:bodyPr>
            <a:lstStyle/>
            <a:p>
              <a:pPr defTabSz="914192">
                <a:lnSpc>
                  <a:spcPct val="90000"/>
                </a:lnSpc>
                <a:spcAft>
                  <a:spcPts val="294"/>
                </a:spcAft>
              </a:pPr>
              <a:r>
                <a:rPr lang="en-US" sz="1176" b="1" dirty="0">
                  <a:latin typeface="Segoe UI Semibold" charset="0"/>
                  <a:ea typeface="Segoe UI Semibold" charset="0"/>
                  <a:cs typeface="Segoe UI Semibold" charset="0"/>
                </a:rPr>
                <a:t>Azure Container Registry</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AAD</a:t>
              </a:r>
            </a:p>
            <a:p>
              <a:pPr>
                <a:lnSpc>
                  <a:spcPct val="90000"/>
                </a:lnSpc>
                <a:spcAft>
                  <a:spcPts val="294"/>
                </a:spcAft>
              </a:pPr>
              <a:endParaRPr lang="en-US" sz="1176" b="1" dirty="0">
                <a:solidFill>
                  <a:srgbClr val="FF0000"/>
                </a:solidFill>
                <a:latin typeface="Segoe UI Semibold" charset="0"/>
                <a:ea typeface="Segoe UI Semibold" charset="0"/>
                <a:cs typeface="Segoe UI Semibold" charset="0"/>
              </a:endParaRPr>
            </a:p>
            <a:p>
              <a:pPr defTabSz="914192">
                <a:lnSpc>
                  <a:spcPct val="90000"/>
                </a:lnSpc>
                <a:spcAft>
                  <a:spcPts val="294"/>
                </a:spcAft>
              </a:pPr>
              <a:r>
                <a:rPr lang="en-US" sz="1176" b="1" dirty="0">
                  <a:latin typeface="Segoe UI Semibold" charset="0"/>
                  <a:ea typeface="Segoe UI Semibold" charset="0"/>
                  <a:cs typeface="Segoe UI Semibold" charset="0"/>
                </a:rPr>
                <a:t>Key Vault</a:t>
              </a:r>
            </a:p>
          </p:txBody>
        </p:sp>
      </p:grpSp>
      <p:pic>
        <p:nvPicPr>
          <p:cNvPr id="57" name="Picture 56"/>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726063" y="1975293"/>
            <a:ext cx="1217286" cy="391489"/>
          </a:xfrm>
          <a:prstGeom prst="rect">
            <a:avLst/>
          </a:prstGeom>
        </p:spPr>
      </p:pic>
      <p:pic>
        <p:nvPicPr>
          <p:cNvPr id="58" name="Picture 57"/>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5438456" y="3056375"/>
            <a:ext cx="1083180" cy="267233"/>
          </a:xfrm>
          <a:prstGeom prst="rect">
            <a:avLst/>
          </a:prstGeom>
        </p:spPr>
      </p:pic>
      <p:pic>
        <p:nvPicPr>
          <p:cNvPr id="59" name="Picture 58"/>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151406" y="3519348"/>
            <a:ext cx="423306" cy="423306"/>
          </a:xfrm>
          <a:prstGeom prst="rect">
            <a:avLst/>
          </a:prstGeom>
        </p:spPr>
      </p:pic>
      <p:sp>
        <p:nvSpPr>
          <p:cNvPr id="60"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5747832" y="4995502"/>
            <a:ext cx="409484" cy="4094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61" name="Picture 6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446108" y="3099952"/>
            <a:ext cx="892625" cy="222999"/>
          </a:xfrm>
          <a:prstGeom prst="rect">
            <a:avLst/>
          </a:prstGeom>
        </p:spPr>
      </p:pic>
    </p:spTree>
    <p:extLst>
      <p:ext uri="{BB962C8B-B14F-4D97-AF65-F5344CB8AC3E}">
        <p14:creationId xmlns:p14="http://schemas.microsoft.com/office/powerpoint/2010/main" val="1814666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1024132"/>
            <a:ext cx="11655840" cy="683264"/>
          </a:xfrm>
        </p:spPr>
        <p:txBody>
          <a:bodyPr>
            <a:spAutoFit/>
          </a:bodyPr>
          <a:lstStyle/>
          <a:p>
            <a:pPr algn="ctr"/>
            <a:r>
              <a:rPr lang="en-US" sz="3600" spc="-50" dirty="0">
                <a:solidFill>
                  <a:srgbClr val="000000"/>
                </a:solidFill>
              </a:rPr>
              <a:t>Secure your Kubernetes environment</a:t>
            </a:r>
          </a:p>
        </p:txBody>
      </p:sp>
      <p:sp>
        <p:nvSpPr>
          <p:cNvPr id="16" name="Oval 15">
            <a:extLst>
              <a:ext uri="{FF2B5EF4-FFF2-40B4-BE49-F238E27FC236}">
                <a16:creationId xmlns:a16="http://schemas.microsoft.com/office/drawing/2014/main" id="{52ADFEF4-7C7E-434A-8107-7667F2B83B8B}"/>
              </a:ext>
            </a:extLst>
          </p:cNvPr>
          <p:cNvSpPr/>
          <p:nvPr/>
        </p:nvSpPr>
        <p:spPr bwMode="auto">
          <a:xfrm rot="16200000">
            <a:off x="2509834"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8" name="Straight Connector 17">
            <a:extLst>
              <a:ext uri="{FF2B5EF4-FFF2-40B4-BE49-F238E27FC236}">
                <a16:creationId xmlns:a16="http://schemas.microsoft.com/office/drawing/2014/main" id="{2AAFDEF5-2D42-491B-B0C6-CAD9AB3F349D}"/>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6D5641-CB96-41BA-862B-712968B4DA45}"/>
              </a:ext>
            </a:extLst>
          </p:cNvPr>
          <p:cNvSpPr/>
          <p:nvPr/>
        </p:nvSpPr>
        <p:spPr bwMode="auto">
          <a:xfrm rot="16200000">
            <a:off x="4727346"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Oval 19">
            <a:extLst>
              <a:ext uri="{FF2B5EF4-FFF2-40B4-BE49-F238E27FC236}">
                <a16:creationId xmlns:a16="http://schemas.microsoft.com/office/drawing/2014/main" id="{F13C1BC6-1892-4B35-BE8D-91C26F6A7038}"/>
              </a:ext>
            </a:extLst>
          </p:cNvPr>
          <p:cNvSpPr/>
          <p:nvPr/>
        </p:nvSpPr>
        <p:spPr bwMode="auto">
          <a:xfrm rot="16200000">
            <a:off x="6944859"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Oval 20">
            <a:extLst>
              <a:ext uri="{FF2B5EF4-FFF2-40B4-BE49-F238E27FC236}">
                <a16:creationId xmlns:a16="http://schemas.microsoft.com/office/drawing/2014/main" id="{70C2A554-3049-4E55-BC98-4430C9F2EFC8}"/>
              </a:ext>
            </a:extLst>
          </p:cNvPr>
          <p:cNvSpPr/>
          <p:nvPr/>
        </p:nvSpPr>
        <p:spPr bwMode="auto">
          <a:xfrm rot="16200000">
            <a:off x="9162371"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2" name="Straight Connector 21">
            <a:extLst>
              <a:ext uri="{FF2B5EF4-FFF2-40B4-BE49-F238E27FC236}">
                <a16:creationId xmlns:a16="http://schemas.microsoft.com/office/drawing/2014/main" id="{7D5AD651-5077-4E9D-A7C3-4A594EC65AFF}"/>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47C6DF-6EA8-4D4E-B26D-22FDF1C30058}"/>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A6D4440-FC00-4F49-BD8E-CDC82B626611}"/>
              </a:ext>
            </a:extLst>
          </p:cNvPr>
          <p:cNvGrpSpPr/>
          <p:nvPr/>
        </p:nvGrpSpPr>
        <p:grpSpPr>
          <a:xfrm>
            <a:off x="8184518" y="2713235"/>
            <a:ext cx="2097940" cy="2089487"/>
            <a:chOff x="8184518" y="2713235"/>
            <a:chExt cx="2097940" cy="2089487"/>
          </a:xfrm>
        </p:grpSpPr>
        <p:sp>
          <p:nvSpPr>
            <p:cNvPr id="28" name="TextBox 27">
              <a:extLst>
                <a:ext uri="{FF2B5EF4-FFF2-40B4-BE49-F238E27FC236}">
                  <a16:creationId xmlns:a16="http://schemas.microsoft.com/office/drawing/2014/main" id="{7DBF731B-B68C-435C-AEDB-E8B52B3494FF}"/>
                </a:ext>
              </a:extLst>
            </p:cNvPr>
            <p:cNvSpPr txBox="1"/>
            <p:nvPr/>
          </p:nvSpPr>
          <p:spPr>
            <a:xfrm>
              <a:off x="8184518" y="3668474"/>
              <a:ext cx="2097940" cy="1134248"/>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Compliant Kubernetes service with certifications covering SOC, HIPAA, and PCI</a:t>
              </a:r>
            </a:p>
          </p:txBody>
        </p:sp>
        <p:sp>
          <p:nvSpPr>
            <p:cNvPr id="29" name="brain_2" title="Icon of a brain with circles and connection lines inside">
              <a:extLst>
                <a:ext uri="{FF2B5EF4-FFF2-40B4-BE49-F238E27FC236}">
                  <a16:creationId xmlns:a16="http://schemas.microsoft.com/office/drawing/2014/main" id="{72907745-D554-4C44-8A0E-0AAD602D968C}"/>
                </a:ext>
              </a:extLst>
            </p:cNvPr>
            <p:cNvSpPr>
              <a:spLocks noChangeAspect="1" noEditPoints="1"/>
            </p:cNvSpPr>
            <p:nvPr/>
          </p:nvSpPr>
          <p:spPr bwMode="auto">
            <a:xfrm>
              <a:off x="8731522" y="2713235"/>
              <a:ext cx="1003931" cy="67316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D48C6819-F571-4430-BC9D-D18035D5B8A6}"/>
              </a:ext>
            </a:extLst>
          </p:cNvPr>
          <p:cNvGrpSpPr/>
          <p:nvPr/>
        </p:nvGrpSpPr>
        <p:grpSpPr>
          <a:xfrm>
            <a:off x="1327837" y="2691206"/>
            <a:ext cx="2508019" cy="1689343"/>
            <a:chOff x="1327837" y="2691206"/>
            <a:chExt cx="2508019" cy="1689343"/>
          </a:xfrm>
        </p:grpSpPr>
        <p:sp>
          <p:nvSpPr>
            <p:cNvPr id="25" name="TextBox 24">
              <a:extLst>
                <a:ext uri="{FF2B5EF4-FFF2-40B4-BE49-F238E27FC236}">
                  <a16:creationId xmlns:a16="http://schemas.microsoft.com/office/drawing/2014/main" id="{EEC66DC2-512D-4538-9C5A-716A7E729DB3}"/>
                </a:ext>
              </a:extLst>
            </p:cNvPr>
            <p:cNvSpPr txBox="1"/>
            <p:nvPr/>
          </p:nvSpPr>
          <p:spPr>
            <a:xfrm>
              <a:off x="1327837" y="3668475"/>
              <a:ext cx="2508019"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Control access through </a:t>
              </a:r>
              <a:b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AAD and RBAC</a:t>
              </a:r>
            </a:p>
          </p:txBody>
        </p:sp>
        <p:sp>
          <p:nvSpPr>
            <p:cNvPr id="30" name="network" title="Icon of a device or computer network">
              <a:extLst>
                <a:ext uri="{FF2B5EF4-FFF2-40B4-BE49-F238E27FC236}">
                  <a16:creationId xmlns:a16="http://schemas.microsoft.com/office/drawing/2014/main" id="{A13D3B33-064E-4595-B516-2D370BBE545B}"/>
                </a:ext>
              </a:extLst>
            </p:cNvPr>
            <p:cNvSpPr>
              <a:spLocks noChangeAspect="1" noEditPoints="1"/>
            </p:cNvSpPr>
            <p:nvPr/>
          </p:nvSpPr>
          <p:spPr bwMode="auto">
            <a:xfrm>
              <a:off x="2155546" y="2691206"/>
              <a:ext cx="708576" cy="737794"/>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1AC4943A-0FED-4133-A3DA-91AA3C29A63E}"/>
              </a:ext>
            </a:extLst>
          </p:cNvPr>
          <p:cNvGrpSpPr/>
          <p:nvPr/>
        </p:nvGrpSpPr>
        <p:grpSpPr>
          <a:xfrm>
            <a:off x="3773254" y="2721768"/>
            <a:ext cx="2009878" cy="1658781"/>
            <a:chOff x="3773254" y="2721768"/>
            <a:chExt cx="2009878" cy="1658781"/>
          </a:xfrm>
        </p:grpSpPr>
        <p:sp>
          <p:nvSpPr>
            <p:cNvPr id="26" name="TextBox 25">
              <a:extLst>
                <a:ext uri="{FF2B5EF4-FFF2-40B4-BE49-F238E27FC236}">
                  <a16:creationId xmlns:a16="http://schemas.microsoft.com/office/drawing/2014/main" id="{FE6ECD3C-4C67-4FD5-8B8E-2B4FA58C96A6}"/>
                </a:ext>
              </a:extLst>
            </p:cNvPr>
            <p:cNvSpPr txBox="1"/>
            <p:nvPr/>
          </p:nvSpPr>
          <p:spPr>
            <a:xfrm>
              <a:off x="3773254" y="3668475"/>
              <a:ext cx="2009878"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Safeguard keys and secrets with Key Vault</a:t>
              </a:r>
            </a:p>
          </p:txBody>
        </p:sp>
        <p:sp>
          <p:nvSpPr>
            <p:cNvPr id="31" name="key" title="Icon of a key">
              <a:extLst>
                <a:ext uri="{FF2B5EF4-FFF2-40B4-BE49-F238E27FC236}">
                  <a16:creationId xmlns:a16="http://schemas.microsoft.com/office/drawing/2014/main" id="{CAAE9D3F-B63F-4A4C-83D4-6E9206DAD500}"/>
                </a:ext>
              </a:extLst>
            </p:cNvPr>
            <p:cNvSpPr>
              <a:spLocks noChangeAspect="1" noEditPoints="1"/>
            </p:cNvSpPr>
            <p:nvPr/>
          </p:nvSpPr>
          <p:spPr bwMode="auto">
            <a:xfrm>
              <a:off x="4389028" y="2721768"/>
              <a:ext cx="676637" cy="6731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44CE533-8820-4039-9F99-6ACD2EFB021D}"/>
              </a:ext>
            </a:extLst>
          </p:cNvPr>
          <p:cNvGrpSpPr/>
          <p:nvPr/>
        </p:nvGrpSpPr>
        <p:grpSpPr>
          <a:xfrm>
            <a:off x="5941740" y="2721769"/>
            <a:ext cx="2150261" cy="1869987"/>
            <a:chOff x="5941740" y="2721769"/>
            <a:chExt cx="2150261" cy="1869987"/>
          </a:xfrm>
        </p:grpSpPr>
        <p:sp>
          <p:nvSpPr>
            <p:cNvPr id="27" name="TextBox 26">
              <a:extLst>
                <a:ext uri="{FF2B5EF4-FFF2-40B4-BE49-F238E27FC236}">
                  <a16:creationId xmlns:a16="http://schemas.microsoft.com/office/drawing/2014/main" id="{6DB727B4-8194-4596-9C76-FBF501764652}"/>
                </a:ext>
              </a:extLst>
            </p:cNvPr>
            <p:cNvSpPr txBox="1"/>
            <p:nvPr/>
          </p:nvSpPr>
          <p:spPr>
            <a:xfrm>
              <a:off x="5941740" y="3668474"/>
              <a:ext cx="2150261" cy="923282"/>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Secure network communications with VNET and CNI</a:t>
              </a:r>
            </a:p>
          </p:txBody>
        </p:sp>
        <p:sp>
          <p:nvSpPr>
            <p:cNvPr id="32" name="server_2" title="Icon of a server tower with a padlock on the lower right corner">
              <a:extLst>
                <a:ext uri="{FF2B5EF4-FFF2-40B4-BE49-F238E27FC236}">
                  <a16:creationId xmlns:a16="http://schemas.microsoft.com/office/drawing/2014/main" id="{CB36CDB0-CBFE-400A-AF51-5241CD20FCE6}"/>
                </a:ext>
              </a:extLst>
            </p:cNvPr>
            <p:cNvSpPr>
              <a:spLocks noChangeAspect="1" noEditPoints="1"/>
            </p:cNvSpPr>
            <p:nvPr/>
          </p:nvSpPr>
          <p:spPr bwMode="auto">
            <a:xfrm>
              <a:off x="6735794" y="2721769"/>
              <a:ext cx="562153" cy="696956"/>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390010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968447D-633B-4DB9-874E-0AFB1FE189C1}"/>
              </a:ext>
            </a:extLst>
          </p:cNvPr>
          <p:cNvSpPr/>
          <p:nvPr/>
        </p:nvSpPr>
        <p:spPr bwMode="auto">
          <a:xfrm rot="16200000">
            <a:off x="2509834"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 name="Straight Connector 7">
            <a:extLst>
              <a:ext uri="{FF2B5EF4-FFF2-40B4-BE49-F238E27FC236}">
                <a16:creationId xmlns:a16="http://schemas.microsoft.com/office/drawing/2014/main" id="{9889AFAB-D597-48DF-A07C-80EF02DAAD13}"/>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39D8300-F076-49AA-B14C-C4D10F2030C5}"/>
              </a:ext>
            </a:extLst>
          </p:cNvPr>
          <p:cNvSpPr/>
          <p:nvPr/>
        </p:nvSpPr>
        <p:spPr bwMode="auto">
          <a:xfrm rot="16200000">
            <a:off x="4727346"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7D7F7D72-280F-48DB-B3C9-3644F2B83798}"/>
              </a:ext>
            </a:extLst>
          </p:cNvPr>
          <p:cNvSpPr/>
          <p:nvPr/>
        </p:nvSpPr>
        <p:spPr bwMode="auto">
          <a:xfrm rot="16200000">
            <a:off x="6944859"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1" name="Oval 10">
            <a:extLst>
              <a:ext uri="{FF2B5EF4-FFF2-40B4-BE49-F238E27FC236}">
                <a16:creationId xmlns:a16="http://schemas.microsoft.com/office/drawing/2014/main" id="{F81EE163-9F7E-400B-A0D0-30DFCCABFFA5}"/>
              </a:ext>
            </a:extLst>
          </p:cNvPr>
          <p:cNvSpPr/>
          <p:nvPr/>
        </p:nvSpPr>
        <p:spPr bwMode="auto">
          <a:xfrm rot="16200000">
            <a:off x="9162371"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2" name="Straight Connector 11">
            <a:extLst>
              <a:ext uri="{FF2B5EF4-FFF2-40B4-BE49-F238E27FC236}">
                <a16:creationId xmlns:a16="http://schemas.microsoft.com/office/drawing/2014/main" id="{F67CB364-E22B-4E30-9725-7E9584C66ADD}"/>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4216955-831F-428C-85F6-476786E24609}"/>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739FB2-E093-4683-BD19-4ED1057B2B97}"/>
              </a:ext>
            </a:extLst>
          </p:cNvPr>
          <p:cNvSpPr txBox="1"/>
          <p:nvPr/>
        </p:nvSpPr>
        <p:spPr>
          <a:xfrm>
            <a:off x="1327837" y="3668474"/>
            <a:ext cx="2508019" cy="500866"/>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Built-in auto scaling </a:t>
            </a:r>
          </a:p>
        </p:txBody>
      </p:sp>
      <p:sp>
        <p:nvSpPr>
          <p:cNvPr id="15" name="TextBox 14">
            <a:extLst>
              <a:ext uri="{FF2B5EF4-FFF2-40B4-BE49-F238E27FC236}">
                <a16:creationId xmlns:a16="http://schemas.microsoft.com/office/drawing/2014/main" id="{C023D35C-3636-46A7-83DA-72B28CA3A83A}"/>
              </a:ext>
            </a:extLst>
          </p:cNvPr>
          <p:cNvSpPr txBox="1"/>
          <p:nvPr/>
        </p:nvSpPr>
        <p:spPr>
          <a:xfrm>
            <a:off x="3773254" y="3668474"/>
            <a:ext cx="2009878" cy="923282"/>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Global data center to boost performance and reach</a:t>
            </a:r>
          </a:p>
        </p:txBody>
      </p:sp>
      <p:sp>
        <p:nvSpPr>
          <p:cNvPr id="16" name="TextBox 15">
            <a:extLst>
              <a:ext uri="{FF2B5EF4-FFF2-40B4-BE49-F238E27FC236}">
                <a16:creationId xmlns:a16="http://schemas.microsoft.com/office/drawing/2014/main" id="{D5FE86F3-AC0D-410D-8E5C-0A39D2217D9A}"/>
              </a:ext>
            </a:extLst>
          </p:cNvPr>
          <p:cNvSpPr txBox="1"/>
          <p:nvPr/>
        </p:nvSpPr>
        <p:spPr>
          <a:xfrm>
            <a:off x="5941740" y="3668475"/>
            <a:ext cx="2150261" cy="712074"/>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Elastically burst from AKS cluster using ACI</a:t>
            </a:r>
          </a:p>
        </p:txBody>
      </p:sp>
      <p:sp>
        <p:nvSpPr>
          <p:cNvPr id="17" name="TextBox 16">
            <a:extLst>
              <a:ext uri="{FF2B5EF4-FFF2-40B4-BE49-F238E27FC236}">
                <a16:creationId xmlns:a16="http://schemas.microsoft.com/office/drawing/2014/main" id="{0C3AED52-6902-4F6F-A606-A8F72250C740}"/>
              </a:ext>
            </a:extLst>
          </p:cNvPr>
          <p:cNvSpPr txBox="1"/>
          <p:nvPr/>
        </p:nvSpPr>
        <p:spPr>
          <a:xfrm>
            <a:off x="8184518" y="3668475"/>
            <a:ext cx="2097940" cy="712074"/>
          </a:xfrm>
          <a:prstGeom prst="rect">
            <a:avLst/>
          </a:prstGeom>
          <a:noFill/>
        </p:spPr>
        <p:txBody>
          <a:bodyPr wrap="square" lIns="143428" tIns="143428" rIns="143428" bIns="143428" rtlCol="0" anchor="t">
            <a:spAutoFit/>
          </a:bodyPr>
          <a:lstStyle/>
          <a:p>
            <a:pPr algn="ctr" defTabSz="914314">
              <a:spcAft>
                <a:spcPts val="588"/>
              </a:spcAft>
              <a:defRPr/>
            </a:pPr>
            <a:r>
              <a:rPr lang="en-US" sz="1372" dirty="0">
                <a:solidFill>
                  <a:srgbClr val="505050"/>
                </a:solidFill>
                <a:latin typeface="Segoe UI" panose="020B0502040204020203" pitchFamily="34" charset="0"/>
                <a:cs typeface="Segoe UI" panose="020B0502040204020203" pitchFamily="34" charset="0"/>
              </a:rPr>
              <a:t>Geo-replicated container registry</a:t>
            </a:r>
          </a:p>
        </p:txBody>
      </p:sp>
      <p:sp>
        <p:nvSpPr>
          <p:cNvPr id="18" name="MiniExpand_E93A" title="Icon of a rectangle on the lower-left inside a larger rectangle with an arrow pointed to the upper-right corner">
            <a:extLst>
              <a:ext uri="{FF2B5EF4-FFF2-40B4-BE49-F238E27FC236}">
                <a16:creationId xmlns:a16="http://schemas.microsoft.com/office/drawing/2014/main" id="{6EB6A6E3-DFD6-476C-8B7D-C6258C40DAF7}"/>
              </a:ext>
            </a:extLst>
          </p:cNvPr>
          <p:cNvSpPr>
            <a:spLocks noChangeAspect="1" noEditPoints="1"/>
          </p:cNvSpPr>
          <p:nvPr/>
        </p:nvSpPr>
        <p:spPr bwMode="auto">
          <a:xfrm>
            <a:off x="2175965" y="2770585"/>
            <a:ext cx="659756" cy="55846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222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sp>
        <p:nvSpPr>
          <p:cNvPr id="19" name="globe_6" title="Icon of a monitor in front of a sphere made of lines">
            <a:extLst>
              <a:ext uri="{FF2B5EF4-FFF2-40B4-BE49-F238E27FC236}">
                <a16:creationId xmlns:a16="http://schemas.microsoft.com/office/drawing/2014/main" id="{1173A737-EC60-44CB-9739-93688A3803A4}"/>
              </a:ext>
            </a:extLst>
          </p:cNvPr>
          <p:cNvSpPr>
            <a:spLocks noChangeAspect="1" noEditPoints="1"/>
          </p:cNvSpPr>
          <p:nvPr/>
        </p:nvSpPr>
        <p:spPr bwMode="auto">
          <a:xfrm>
            <a:off x="4435559" y="2733430"/>
            <a:ext cx="583575" cy="62515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a:solidFill>
                <a:srgbClr val="505050"/>
              </a:solidFill>
              <a:latin typeface="Segoe UI"/>
            </a:endParaRPr>
          </a:p>
        </p:txBody>
      </p:sp>
      <p:sp>
        <p:nvSpPr>
          <p:cNvPr id="20" name="Intelligence" title="Icon of circles connected by crossing lines">
            <a:extLst>
              <a:ext uri="{FF2B5EF4-FFF2-40B4-BE49-F238E27FC236}">
                <a16:creationId xmlns:a16="http://schemas.microsoft.com/office/drawing/2014/main" id="{85CDC4B4-DF4D-4B89-9FDB-74540BEA9D77}"/>
              </a:ext>
            </a:extLst>
          </p:cNvPr>
          <p:cNvSpPr>
            <a:spLocks noChangeAspect="1" noEditPoints="1"/>
          </p:cNvSpPr>
          <p:nvPr/>
        </p:nvSpPr>
        <p:spPr bwMode="auto">
          <a:xfrm>
            <a:off x="8910971" y="2738765"/>
            <a:ext cx="645033" cy="6198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defRPr/>
            </a:pPr>
            <a:endParaRPr lang="en-US" sz="882">
              <a:gradFill>
                <a:gsLst>
                  <a:gs pos="0">
                    <a:srgbClr val="505050"/>
                  </a:gs>
                  <a:gs pos="100000">
                    <a:srgbClr val="505050"/>
                  </a:gs>
                </a:gsLst>
                <a:lin ang="5400000" scaled="1"/>
              </a:gradFill>
              <a:latin typeface="Segoe UI"/>
            </a:endParaRPr>
          </a:p>
        </p:txBody>
      </p:sp>
      <p:sp>
        <p:nvSpPr>
          <p:cNvPr id="21" name="arrow_16" title="Icon of two arrows that crisscross">
            <a:extLst>
              <a:ext uri="{FF2B5EF4-FFF2-40B4-BE49-F238E27FC236}">
                <a16:creationId xmlns:a16="http://schemas.microsoft.com/office/drawing/2014/main" id="{0184081C-E229-4E48-AF91-3241400B8F88}"/>
              </a:ext>
            </a:extLst>
          </p:cNvPr>
          <p:cNvSpPr>
            <a:spLocks noChangeAspect="1" noEditPoints="1"/>
          </p:cNvSpPr>
          <p:nvPr/>
        </p:nvSpPr>
        <p:spPr bwMode="auto">
          <a:xfrm>
            <a:off x="6694354" y="2806156"/>
            <a:ext cx="645033" cy="47542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2222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defRPr/>
            </a:pPr>
            <a:endParaRPr lang="en-US" sz="882" dirty="0">
              <a:gradFill>
                <a:gsLst>
                  <a:gs pos="0">
                    <a:srgbClr val="505050"/>
                  </a:gs>
                  <a:gs pos="100000">
                    <a:srgbClr val="505050"/>
                  </a:gs>
                </a:gsLst>
                <a:lin ang="5400000" scaled="1"/>
              </a:gradFill>
              <a:latin typeface="Segoe UI"/>
            </a:endParaRPr>
          </a:p>
        </p:txBody>
      </p:sp>
      <p:sp>
        <p:nvSpPr>
          <p:cNvPr id="22" name="Title 1">
            <a:extLst>
              <a:ext uri="{FF2B5EF4-FFF2-40B4-BE49-F238E27FC236}">
                <a16:creationId xmlns:a16="http://schemas.microsoft.com/office/drawing/2014/main" id="{DCF800CC-D69E-4F32-B607-A9A4F3646037}"/>
              </a:ext>
            </a:extLst>
          </p:cNvPr>
          <p:cNvSpPr txBox="1">
            <a:spLocks/>
          </p:cNvSpPr>
          <p:nvPr/>
        </p:nvSpPr>
        <p:spPr>
          <a:xfrm>
            <a:off x="268080" y="952966"/>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US" sz="3700" b="1" spc="-100" dirty="0"/>
              <a:t>Scale and run applications with confidence </a:t>
            </a:r>
          </a:p>
        </p:txBody>
      </p:sp>
    </p:spTree>
    <p:extLst>
      <p:ext uri="{BB962C8B-B14F-4D97-AF65-F5344CB8AC3E}">
        <p14:creationId xmlns:p14="http://schemas.microsoft.com/office/powerpoint/2010/main" val="39691869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DCF800CC-D69E-4F32-B607-A9A4F3646037}"/>
              </a:ext>
            </a:extLst>
          </p:cNvPr>
          <p:cNvSpPr txBox="1">
            <a:spLocks/>
          </p:cNvSpPr>
          <p:nvPr/>
        </p:nvSpPr>
        <p:spPr>
          <a:xfrm>
            <a:off x="268080" y="952966"/>
            <a:ext cx="3084720" cy="4781084"/>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defRPr/>
            </a:pPr>
            <a:r>
              <a:rPr lang="en-US" sz="3700" b="1" spc="-100" dirty="0"/>
              <a:t>What are we building today?</a:t>
            </a:r>
          </a:p>
        </p:txBody>
      </p:sp>
      <p:pic>
        <p:nvPicPr>
          <p:cNvPr id="3" name="Picture 2">
            <a:extLst>
              <a:ext uri="{FF2B5EF4-FFF2-40B4-BE49-F238E27FC236}">
                <a16:creationId xmlns:a16="http://schemas.microsoft.com/office/drawing/2014/main" id="{1B23084F-948A-46B9-820F-0EBA40E86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956" y="0"/>
            <a:ext cx="5074087" cy="6858000"/>
          </a:xfrm>
          <a:prstGeom prst="rect">
            <a:avLst/>
          </a:prstGeom>
        </p:spPr>
      </p:pic>
    </p:spTree>
    <p:extLst>
      <p:ext uri="{BB962C8B-B14F-4D97-AF65-F5344CB8AC3E}">
        <p14:creationId xmlns:p14="http://schemas.microsoft.com/office/powerpoint/2010/main" val="288654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Top scenarios</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sp>
        <p:nvSpPr>
          <p:cNvPr id="108" name="Hexagon 107">
            <a:extLst>
              <a:ext uri="{FF2B5EF4-FFF2-40B4-BE49-F238E27FC236}">
                <a16:creationId xmlns:a16="http://schemas.microsoft.com/office/drawing/2014/main" id="{E9AEA4D5-0344-408B-81B8-81F176F0CA1A}"/>
              </a:ext>
            </a:extLst>
          </p:cNvPr>
          <p:cNvSpPr/>
          <p:nvPr/>
        </p:nvSpPr>
        <p:spPr bwMode="auto">
          <a:xfrm>
            <a:off x="3799537" y="230047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45396" y="3175623"/>
            <a:ext cx="1133622" cy="253450"/>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04445" y="2490258"/>
            <a:ext cx="415522" cy="553611"/>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410794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7EE9A14-2AD7-4097-95A0-90DAFF40E2BB}"/>
              </a:ext>
            </a:extLst>
          </p:cNvPr>
          <p:cNvSpPr/>
          <p:nvPr/>
        </p:nvSpPr>
        <p:spPr bwMode="auto">
          <a:xfrm rot="16200000">
            <a:off x="2857854"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3" name="Straight Connector 12">
            <a:extLst>
              <a:ext uri="{FF2B5EF4-FFF2-40B4-BE49-F238E27FC236}">
                <a16:creationId xmlns:a16="http://schemas.microsoft.com/office/drawing/2014/main" id="{35B4D2C1-198F-4730-A87A-748A21535129}"/>
              </a:ext>
            </a:extLst>
          </p:cNvPr>
          <p:cNvCxnSpPr>
            <a:cxnSpLocks/>
            <a:stCxn id="12" idx="4"/>
            <a:endCxn id="16" idx="0"/>
          </p:cNvCxnSpPr>
          <p:nvPr/>
        </p:nvCxnSpPr>
        <p:spPr>
          <a:xfrm>
            <a:off x="3001878" y="5942720"/>
            <a:ext cx="6508512"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F48F735-6484-4016-B0CC-BEA44B5FFF22}"/>
              </a:ext>
            </a:extLst>
          </p:cNvPr>
          <p:cNvSpPr/>
          <p:nvPr/>
        </p:nvSpPr>
        <p:spPr bwMode="auto">
          <a:xfrm rot="16200000">
            <a:off x="5075366"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a:extLst>
              <a:ext uri="{FF2B5EF4-FFF2-40B4-BE49-F238E27FC236}">
                <a16:creationId xmlns:a16="http://schemas.microsoft.com/office/drawing/2014/main" id="{A4AD16FD-7E6D-4D62-9A27-5572AB7F1D21}"/>
              </a:ext>
            </a:extLst>
          </p:cNvPr>
          <p:cNvSpPr/>
          <p:nvPr/>
        </p:nvSpPr>
        <p:spPr bwMode="auto">
          <a:xfrm rot="16200000">
            <a:off x="7292878"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 name="Oval 15">
            <a:extLst>
              <a:ext uri="{FF2B5EF4-FFF2-40B4-BE49-F238E27FC236}">
                <a16:creationId xmlns:a16="http://schemas.microsoft.com/office/drawing/2014/main" id="{376AB1AA-14A4-4365-911A-D04BD9F21B2A}"/>
              </a:ext>
            </a:extLst>
          </p:cNvPr>
          <p:cNvSpPr/>
          <p:nvPr/>
        </p:nvSpPr>
        <p:spPr bwMode="auto">
          <a:xfrm rot="16200000">
            <a:off x="9510390" y="5870708"/>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FC33D32D-0D05-4138-8710-D6347BE74FB5}"/>
              </a:ext>
            </a:extLst>
          </p:cNvPr>
          <p:cNvGrpSpPr/>
          <p:nvPr/>
        </p:nvGrpSpPr>
        <p:grpSpPr>
          <a:xfrm>
            <a:off x="6289760" y="1990353"/>
            <a:ext cx="2150261" cy="3138464"/>
            <a:chOff x="6289760" y="1990353"/>
            <a:chExt cx="2150261" cy="3138464"/>
          </a:xfrm>
        </p:grpSpPr>
        <p:sp>
          <p:nvSpPr>
            <p:cNvPr id="21" name="TextBox 20">
              <a:extLst>
                <a:ext uri="{FF2B5EF4-FFF2-40B4-BE49-F238E27FC236}">
                  <a16:creationId xmlns:a16="http://schemas.microsoft.com/office/drawing/2014/main" id="{DDD8E1F4-0937-48F1-9A7D-870FE42556CB}"/>
                </a:ext>
              </a:extLst>
            </p:cNvPr>
            <p:cNvSpPr txBox="1"/>
            <p:nvPr/>
          </p:nvSpPr>
          <p:spPr>
            <a:xfrm>
              <a:off x="6289760" y="4085107"/>
              <a:ext cx="2150261"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Performance </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Low latency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processing</a:t>
              </a:r>
            </a:p>
          </p:txBody>
        </p:sp>
        <p:sp>
          <p:nvSpPr>
            <p:cNvPr id="85" name="TextBox 84">
              <a:extLst>
                <a:ext uri="{FF2B5EF4-FFF2-40B4-BE49-F238E27FC236}">
                  <a16:creationId xmlns:a16="http://schemas.microsoft.com/office/drawing/2014/main" id="{AB0F7454-ECED-4AD7-9798-BE4A567F110F}"/>
                </a:ext>
              </a:extLst>
            </p:cNvPr>
            <p:cNvSpPr txBox="1"/>
            <p:nvPr/>
          </p:nvSpPr>
          <p:spPr>
            <a:xfrm>
              <a:off x="6446903" y="1990353"/>
              <a:ext cx="1776922" cy="805609"/>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Machine learning</a:t>
              </a:r>
            </a:p>
          </p:txBody>
        </p:sp>
        <p:sp>
          <p:nvSpPr>
            <p:cNvPr id="91" name="Brain_3" title="Icon of a brain">
              <a:extLst>
                <a:ext uri="{FF2B5EF4-FFF2-40B4-BE49-F238E27FC236}">
                  <a16:creationId xmlns:a16="http://schemas.microsoft.com/office/drawing/2014/main" id="{E06C17A3-4381-41AD-BFCE-9667BB6700CD}"/>
                </a:ext>
              </a:extLst>
            </p:cNvPr>
            <p:cNvSpPr>
              <a:spLocks noChangeAspect="1" noEditPoints="1"/>
            </p:cNvSpPr>
            <p:nvPr/>
          </p:nvSpPr>
          <p:spPr bwMode="auto">
            <a:xfrm>
              <a:off x="6982628" y="3085496"/>
              <a:ext cx="708577" cy="76191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2222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57F67DEC-2AF3-4DD0-A9B5-FB60BE6B26F7}"/>
              </a:ext>
            </a:extLst>
          </p:cNvPr>
          <p:cNvGrpSpPr/>
          <p:nvPr/>
        </p:nvGrpSpPr>
        <p:grpSpPr>
          <a:xfrm>
            <a:off x="8532537" y="1990353"/>
            <a:ext cx="2097940" cy="3138464"/>
            <a:chOff x="8532537" y="1990353"/>
            <a:chExt cx="2097940" cy="3138464"/>
          </a:xfrm>
        </p:grpSpPr>
        <p:sp>
          <p:nvSpPr>
            <p:cNvPr id="22" name="TextBox 21">
              <a:extLst>
                <a:ext uri="{FF2B5EF4-FFF2-40B4-BE49-F238E27FC236}">
                  <a16:creationId xmlns:a16="http://schemas.microsoft.com/office/drawing/2014/main" id="{59E06235-AF02-4505-8094-287F447D40BA}"/>
                </a:ext>
              </a:extLst>
            </p:cNvPr>
            <p:cNvSpPr txBox="1"/>
            <p:nvPr/>
          </p:nvSpPr>
          <p:spPr>
            <a:xfrm>
              <a:off x="8532537" y="4085107"/>
              <a:ext cx="2097940"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Portability</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Build once, run anywhere</a:t>
              </a:r>
            </a:p>
          </p:txBody>
        </p:sp>
        <p:sp>
          <p:nvSpPr>
            <p:cNvPr id="86" name="TextBox 85">
              <a:extLst>
                <a:ext uri="{FF2B5EF4-FFF2-40B4-BE49-F238E27FC236}">
                  <a16:creationId xmlns:a16="http://schemas.microsoft.com/office/drawing/2014/main" id="{A2CF4063-7A6F-4C07-9B6F-F8A1426E50DD}"/>
                </a:ext>
              </a:extLst>
            </p:cNvPr>
            <p:cNvSpPr txBox="1"/>
            <p:nvPr/>
          </p:nvSpPr>
          <p:spPr>
            <a:xfrm>
              <a:off x="8621929" y="1990353"/>
              <a:ext cx="1776922" cy="547633"/>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IoT</a:t>
              </a:r>
            </a:p>
          </p:txBody>
        </p:sp>
        <p:sp>
          <p:nvSpPr>
            <p:cNvPr id="95" name="IoT" title="Icon of five circles that all connect to a center circle">
              <a:extLst>
                <a:ext uri="{FF2B5EF4-FFF2-40B4-BE49-F238E27FC236}">
                  <a16:creationId xmlns:a16="http://schemas.microsoft.com/office/drawing/2014/main" id="{702C1DC8-5C6D-412A-8834-BEBC889DDA4C}"/>
                </a:ext>
              </a:extLst>
            </p:cNvPr>
            <p:cNvSpPr>
              <a:spLocks noChangeAspect="1" noEditPoints="1"/>
            </p:cNvSpPr>
            <p:nvPr/>
          </p:nvSpPr>
          <p:spPr bwMode="auto">
            <a:xfrm>
              <a:off x="9167558" y="3127549"/>
              <a:ext cx="691271" cy="692378"/>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22225"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D59F9C13-610F-4365-ACCB-9C89883B5259}"/>
              </a:ext>
            </a:extLst>
          </p:cNvPr>
          <p:cNvGrpSpPr/>
          <p:nvPr/>
        </p:nvGrpSpPr>
        <p:grpSpPr>
          <a:xfrm>
            <a:off x="4121273" y="1990353"/>
            <a:ext cx="2009878" cy="3138464"/>
            <a:chOff x="4121273" y="1990353"/>
            <a:chExt cx="2009878" cy="3138464"/>
          </a:xfrm>
        </p:grpSpPr>
        <p:sp>
          <p:nvSpPr>
            <p:cNvPr id="20" name="TextBox 19">
              <a:extLst>
                <a:ext uri="{FF2B5EF4-FFF2-40B4-BE49-F238E27FC236}">
                  <a16:creationId xmlns:a16="http://schemas.microsoft.com/office/drawing/2014/main" id="{9AE42A8E-B9B0-4167-9DD6-AA0E2898C236}"/>
                </a:ext>
              </a:extLst>
            </p:cNvPr>
            <p:cNvSpPr txBox="1"/>
            <p:nvPr/>
          </p:nvSpPr>
          <p:spPr>
            <a:xfrm>
              <a:off x="4121273" y="4085107"/>
              <a:ext cx="2009878"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Agility</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Faster application development </a:t>
              </a:r>
            </a:p>
          </p:txBody>
        </p:sp>
        <p:sp>
          <p:nvSpPr>
            <p:cNvPr id="84" name="TextBox 83">
              <a:extLst>
                <a:ext uri="{FF2B5EF4-FFF2-40B4-BE49-F238E27FC236}">
                  <a16:creationId xmlns:a16="http://schemas.microsoft.com/office/drawing/2014/main" id="{035D0B14-3EA1-4C82-8AE4-8BA20AE0E225}"/>
                </a:ext>
              </a:extLst>
            </p:cNvPr>
            <p:cNvSpPr txBox="1"/>
            <p:nvPr/>
          </p:nvSpPr>
          <p:spPr>
            <a:xfrm>
              <a:off x="4186778" y="1990353"/>
              <a:ext cx="1909222" cy="547633"/>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Microservices</a:t>
              </a:r>
            </a:p>
          </p:txBody>
        </p:sp>
        <p:sp>
          <p:nvSpPr>
            <p:cNvPr id="23" name="Relationship_F003" title="Icon of three boxes connected by lines">
              <a:extLst>
                <a:ext uri="{FF2B5EF4-FFF2-40B4-BE49-F238E27FC236}">
                  <a16:creationId xmlns:a16="http://schemas.microsoft.com/office/drawing/2014/main" id="{3A6E42EE-57B5-42A0-B47C-B8957DE4FE07}"/>
                </a:ext>
              </a:extLst>
            </p:cNvPr>
            <p:cNvSpPr>
              <a:spLocks noChangeAspect="1" noEditPoints="1"/>
            </p:cNvSpPr>
            <p:nvPr/>
          </p:nvSpPr>
          <p:spPr bwMode="auto">
            <a:xfrm>
              <a:off x="4794290" y="3127549"/>
              <a:ext cx="740261" cy="692378"/>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 name="Title 1">
            <a:extLst>
              <a:ext uri="{FF2B5EF4-FFF2-40B4-BE49-F238E27FC236}">
                <a16:creationId xmlns:a16="http://schemas.microsoft.com/office/drawing/2014/main" id="{ED14D4EA-2C93-4D46-A56B-F51D8872193B}"/>
              </a:ext>
            </a:extLst>
          </p:cNvPr>
          <p:cNvSpPr txBox="1">
            <a:spLocks/>
          </p:cNvSpPr>
          <p:nvPr/>
        </p:nvSpPr>
        <p:spPr>
          <a:xfrm>
            <a:off x="268080" y="1024132"/>
            <a:ext cx="11655840" cy="590931"/>
          </a:xfrm>
          <a:prstGeom prst="rect">
            <a:avLst/>
          </a:prstGeom>
        </p:spPr>
        <p:txBody>
          <a:bodyPr>
            <a:sp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a:ea typeface="+mn-ea"/>
                <a:cs typeface="Segoe UI" pitchFamily="34" charset="0"/>
              </a:rPr>
              <a:t>Top scenarios for Kubernetes on Azure</a:t>
            </a:r>
          </a:p>
        </p:txBody>
      </p:sp>
      <p:grpSp>
        <p:nvGrpSpPr>
          <p:cNvPr id="40" name="Group 39">
            <a:extLst>
              <a:ext uri="{FF2B5EF4-FFF2-40B4-BE49-F238E27FC236}">
                <a16:creationId xmlns:a16="http://schemas.microsoft.com/office/drawing/2014/main" id="{3D2DE042-FA7A-4FE0-809C-4B9EF0FB35FE}"/>
              </a:ext>
            </a:extLst>
          </p:cNvPr>
          <p:cNvGrpSpPr/>
          <p:nvPr/>
        </p:nvGrpSpPr>
        <p:grpSpPr>
          <a:xfrm>
            <a:off x="1675856" y="1990353"/>
            <a:ext cx="2508019" cy="3138464"/>
            <a:chOff x="1675856" y="1990353"/>
            <a:chExt cx="2508019" cy="3138464"/>
          </a:xfrm>
        </p:grpSpPr>
        <p:sp>
          <p:nvSpPr>
            <p:cNvPr id="19" name="TextBox 18">
              <a:extLst>
                <a:ext uri="{FF2B5EF4-FFF2-40B4-BE49-F238E27FC236}">
                  <a16:creationId xmlns:a16="http://schemas.microsoft.com/office/drawing/2014/main" id="{95526FB6-5721-4355-9A75-B835ADB4CF23}"/>
                </a:ext>
              </a:extLst>
            </p:cNvPr>
            <p:cNvSpPr txBox="1"/>
            <p:nvPr/>
          </p:nvSpPr>
          <p:spPr>
            <a:xfrm>
              <a:off x="1675856" y="4085107"/>
              <a:ext cx="2508019" cy="104371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Cost saving</a:t>
              </a:r>
            </a:p>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without refactoring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your app</a:t>
              </a:r>
              <a:endPar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4" name="TextBox 3">
              <a:extLst>
                <a:ext uri="{FF2B5EF4-FFF2-40B4-BE49-F238E27FC236}">
                  <a16:creationId xmlns:a16="http://schemas.microsoft.com/office/drawing/2014/main" id="{926D9244-3D46-4A6A-B9C5-9AA05A614491}"/>
                </a:ext>
              </a:extLst>
            </p:cNvPr>
            <p:cNvSpPr txBox="1"/>
            <p:nvPr/>
          </p:nvSpPr>
          <p:spPr>
            <a:xfrm>
              <a:off x="2059440" y="1990353"/>
              <a:ext cx="1776922" cy="805609"/>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rPr>
                <a:t>Lift </a:t>
              </a: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and shift to containers</a:t>
              </a:r>
            </a:p>
          </p:txBody>
        </p:sp>
        <p:grpSp>
          <p:nvGrpSpPr>
            <p:cNvPr id="38" name="Group 37">
              <a:extLst>
                <a:ext uri="{FF2B5EF4-FFF2-40B4-BE49-F238E27FC236}">
                  <a16:creationId xmlns:a16="http://schemas.microsoft.com/office/drawing/2014/main" id="{5FC82154-2C8A-4AE3-9F40-334484F023C8}"/>
                </a:ext>
              </a:extLst>
            </p:cNvPr>
            <p:cNvGrpSpPr/>
            <p:nvPr/>
          </p:nvGrpSpPr>
          <p:grpSpPr>
            <a:xfrm>
              <a:off x="2473324" y="3098693"/>
              <a:ext cx="1138048" cy="711307"/>
              <a:chOff x="2473324" y="3092343"/>
              <a:chExt cx="1138048" cy="711307"/>
            </a:xfrm>
          </p:grpSpPr>
          <p:grpSp>
            <p:nvGrpSpPr>
              <p:cNvPr id="9" name="Group 8">
                <a:extLst>
                  <a:ext uri="{FF2B5EF4-FFF2-40B4-BE49-F238E27FC236}">
                    <a16:creationId xmlns:a16="http://schemas.microsoft.com/office/drawing/2014/main" id="{9A34A30D-F279-434E-9795-140219DBB1E4}"/>
                  </a:ext>
                </a:extLst>
              </p:cNvPr>
              <p:cNvGrpSpPr/>
              <p:nvPr/>
            </p:nvGrpSpPr>
            <p:grpSpPr>
              <a:xfrm>
                <a:off x="2688643" y="3092343"/>
                <a:ext cx="922729" cy="200438"/>
                <a:chOff x="2688643" y="3092343"/>
                <a:chExt cx="922729" cy="200438"/>
              </a:xfrm>
            </p:grpSpPr>
            <p:sp>
              <p:nvSpPr>
                <p:cNvPr id="30" name="Freeform: Shape 29">
                  <a:extLst>
                    <a:ext uri="{FF2B5EF4-FFF2-40B4-BE49-F238E27FC236}">
                      <a16:creationId xmlns:a16="http://schemas.microsoft.com/office/drawing/2014/main" id="{58B19958-A1D1-4EFE-A7BF-B71F015771BE}"/>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0DAD7826-4B64-42D1-9F6D-FD4FB6BBB412}"/>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D7B3FAA2-59D4-42E2-BDE3-0CBC203D03A7}"/>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6AD09E86-40A4-4E87-9A27-95614F0E6571}"/>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Freeform: Shape 34">
                <a:extLst>
                  <a:ext uri="{FF2B5EF4-FFF2-40B4-BE49-F238E27FC236}">
                    <a16:creationId xmlns:a16="http://schemas.microsoft.com/office/drawing/2014/main" id="{7901D1EB-8B3E-42A7-B0E4-756433563037}"/>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0EB485C1-C38E-4DEF-90DF-3583939F0793}"/>
                  </a:ext>
                </a:extLst>
              </p:cNvPr>
              <p:cNvGrpSpPr/>
              <p:nvPr/>
            </p:nvGrpSpPr>
            <p:grpSpPr>
              <a:xfrm>
                <a:off x="3062706" y="3298775"/>
                <a:ext cx="426743" cy="200438"/>
                <a:chOff x="3062706" y="3308474"/>
                <a:chExt cx="426743" cy="200438"/>
              </a:xfrm>
            </p:grpSpPr>
            <p:sp>
              <p:nvSpPr>
                <p:cNvPr id="34" name="Freeform: Shape 33">
                  <a:extLst>
                    <a:ext uri="{FF2B5EF4-FFF2-40B4-BE49-F238E27FC236}">
                      <a16:creationId xmlns:a16="http://schemas.microsoft.com/office/drawing/2014/main" id="{E7ECBC4D-3E01-4877-B22D-FEC1088F5D8B}"/>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0DCE46F-15A8-43A2-8D69-B5047EEB53C2}"/>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Freeform: Shape 36">
                <a:extLst>
                  <a:ext uri="{FF2B5EF4-FFF2-40B4-BE49-F238E27FC236}">
                    <a16:creationId xmlns:a16="http://schemas.microsoft.com/office/drawing/2014/main" id="{17BA2D88-4566-4DAB-9297-B9E31AB78D3B}"/>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8A85C52-0BA3-44BE-9F52-CF3A457289CA}"/>
                  </a:ext>
                </a:extLst>
              </p:cNvPr>
              <p:cNvSpPr/>
              <p:nvPr/>
            </p:nvSpPr>
            <p:spPr bwMode="auto">
              <a:xfrm>
                <a:off x="2473324" y="3368675"/>
                <a:ext cx="434975" cy="434975"/>
              </a:xfrm>
              <a:prstGeom prst="rect">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B8BBAB5A-95DC-4D2A-8CB9-BA33BA92A18C}"/>
                  </a:ext>
                </a:extLst>
              </p:cNvPr>
              <p:cNvCxnSpPr>
                <a:cxnSpLocks/>
              </p:cNvCxnSpPr>
              <p:nvPr/>
            </p:nvCxnSpPr>
            <p:spPr>
              <a:xfrm flipV="1">
                <a:off x="2774950" y="3413125"/>
                <a:ext cx="98425" cy="95250"/>
              </a:xfrm>
              <a:prstGeom prst="straightConnector1">
                <a:avLst/>
              </a:prstGeom>
              <a:ln w="12700">
                <a:solidFill>
                  <a:srgbClr val="000000"/>
                </a:solidFill>
                <a:headEnd type="none"/>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50005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2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2000"/>
                                        <p:tgtEl>
                                          <p:spTgt spid="13"/>
                                        </p:tgtEl>
                                      </p:cBhvr>
                                    </p:animEffect>
                                  </p:childTnLst>
                                </p:cTn>
                              </p:par>
                              <p:par>
                                <p:cTn id="14" presetID="10" presetClass="entr" presetSubtype="0" fill="hold"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nodeType="withEffect">
                                  <p:stCondLst>
                                    <p:cond delay="15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927902"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27039" y="759694"/>
            <a:ext cx="1151804"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rgbClr val="0078D4"/>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App modernization without code changes</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221737" cy="25853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Speed application deployments by using container technology</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Defend against infrastructure failures with container orchestration</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Increase agility with continuous integration and continuous delivery</a:t>
            </a:r>
          </a:p>
        </p:txBody>
      </p:sp>
      <p:grpSp>
        <p:nvGrpSpPr>
          <p:cNvPr id="14" name="Group 13">
            <a:extLst>
              <a:ext uri="{FF2B5EF4-FFF2-40B4-BE49-F238E27FC236}">
                <a16:creationId xmlns:a16="http://schemas.microsoft.com/office/drawing/2014/main" id="{DE46B8B9-337F-4056-B611-62054A87B40E}"/>
              </a:ext>
            </a:extLst>
          </p:cNvPr>
          <p:cNvGrpSpPr/>
          <p:nvPr/>
        </p:nvGrpSpPr>
        <p:grpSpPr>
          <a:xfrm>
            <a:off x="6120868" y="3111978"/>
            <a:ext cx="822960" cy="1332245"/>
            <a:chOff x="6120868" y="3111978"/>
            <a:chExt cx="822960" cy="1332245"/>
          </a:xfrm>
        </p:grpSpPr>
        <p:sp>
          <p:nvSpPr>
            <p:cNvPr id="74" name="Title 1">
              <a:extLst>
                <a:ext uri="{FF2B5EF4-FFF2-40B4-BE49-F238E27FC236}">
                  <a16:creationId xmlns:a16="http://schemas.microsoft.com/office/drawing/2014/main" id="{531B1475-E8D9-45AE-82C5-F05F87985937}"/>
                </a:ext>
              </a:extLst>
            </p:cNvPr>
            <p:cNvSpPr txBox="1">
              <a:spLocks/>
            </p:cNvSpPr>
            <p:nvPr/>
          </p:nvSpPr>
          <p:spPr>
            <a:xfrm>
              <a:off x="6192183" y="311197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75" name="Group 74">
              <a:extLst>
                <a:ext uri="{FF2B5EF4-FFF2-40B4-BE49-F238E27FC236}">
                  <a16:creationId xmlns:a16="http://schemas.microsoft.com/office/drawing/2014/main" id="{7CAC2E59-9785-41F5-87A7-91704F22413D}"/>
                </a:ext>
              </a:extLst>
            </p:cNvPr>
            <p:cNvGrpSpPr/>
            <p:nvPr/>
          </p:nvGrpSpPr>
          <p:grpSpPr>
            <a:xfrm>
              <a:off x="6120868" y="3621263"/>
              <a:ext cx="822960" cy="822960"/>
              <a:chOff x="5824800" y="1539202"/>
              <a:chExt cx="822960" cy="822960"/>
            </a:xfrm>
          </p:grpSpPr>
          <p:sp>
            <p:nvSpPr>
              <p:cNvPr id="76" name="Rectangle: Rounded Corners 75">
                <a:extLst>
                  <a:ext uri="{FF2B5EF4-FFF2-40B4-BE49-F238E27FC236}">
                    <a16:creationId xmlns:a16="http://schemas.microsoft.com/office/drawing/2014/main" id="{E6CE7B1D-DB32-4424-BCB1-FCCDF661EC7B}"/>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77" name="Graphic 76">
                <a:extLst>
                  <a:ext uri="{FF2B5EF4-FFF2-40B4-BE49-F238E27FC236}">
                    <a16:creationId xmlns:a16="http://schemas.microsoft.com/office/drawing/2014/main" id="{AB79836D-02D7-45A4-8209-899E255AD0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0334" y="1644736"/>
                <a:ext cx="611893" cy="611893"/>
              </a:xfrm>
              <a:prstGeom prst="rect">
                <a:avLst/>
              </a:prstGeom>
            </p:spPr>
          </p:pic>
        </p:grpSp>
      </p:grpSp>
      <p:grpSp>
        <p:nvGrpSpPr>
          <p:cNvPr id="13" name="Group 12">
            <a:extLst>
              <a:ext uri="{FF2B5EF4-FFF2-40B4-BE49-F238E27FC236}">
                <a16:creationId xmlns:a16="http://schemas.microsoft.com/office/drawing/2014/main" id="{A939E217-EAA1-4A4A-93D2-B6612BDFF92E}"/>
              </a:ext>
            </a:extLst>
          </p:cNvPr>
          <p:cNvGrpSpPr/>
          <p:nvPr/>
        </p:nvGrpSpPr>
        <p:grpSpPr>
          <a:xfrm>
            <a:off x="4953798" y="3265866"/>
            <a:ext cx="822960" cy="1178357"/>
            <a:chOff x="4953798" y="3265866"/>
            <a:chExt cx="822960" cy="1178357"/>
          </a:xfrm>
        </p:grpSpPr>
        <p:sp>
          <p:nvSpPr>
            <p:cNvPr id="80" name="Title 1">
              <a:extLst>
                <a:ext uri="{FF2B5EF4-FFF2-40B4-BE49-F238E27FC236}">
                  <a16:creationId xmlns:a16="http://schemas.microsoft.com/office/drawing/2014/main" id="{759B9AAD-0A9B-40A4-9D50-A2BA4F6062B0}"/>
                </a:ext>
              </a:extLst>
            </p:cNvPr>
            <p:cNvSpPr txBox="1">
              <a:spLocks/>
            </p:cNvSpPr>
            <p:nvPr/>
          </p:nvSpPr>
          <p:spPr>
            <a:xfrm>
              <a:off x="5006488" y="3265866"/>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Existing application</a:t>
              </a:r>
            </a:p>
          </p:txBody>
        </p:sp>
        <p:sp>
          <p:nvSpPr>
            <p:cNvPr id="83" name="Rectangle: Rounded Corners 82">
              <a:extLst>
                <a:ext uri="{FF2B5EF4-FFF2-40B4-BE49-F238E27FC236}">
                  <a16:creationId xmlns:a16="http://schemas.microsoft.com/office/drawing/2014/main" id="{F229F12A-ECE1-46A7-8353-5F455161E4FF}"/>
                </a:ext>
              </a:extLst>
            </p:cNvPr>
            <p:cNvSpPr/>
            <p:nvPr/>
          </p:nvSpPr>
          <p:spPr bwMode="auto">
            <a:xfrm>
              <a:off x="4953798" y="3621263"/>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9" name="GenericApp_EB3B" title="Icon of an app window">
              <a:extLst>
                <a:ext uri="{FF2B5EF4-FFF2-40B4-BE49-F238E27FC236}">
                  <a16:creationId xmlns:a16="http://schemas.microsoft.com/office/drawing/2014/main" id="{6F0E9797-E0E1-468F-84E8-2963D9622D31}"/>
                </a:ext>
              </a:extLst>
            </p:cNvPr>
            <p:cNvSpPr>
              <a:spLocks noChangeAspect="1" noEditPoints="1"/>
            </p:cNvSpPr>
            <p:nvPr/>
          </p:nvSpPr>
          <p:spPr bwMode="auto">
            <a:xfrm>
              <a:off x="5105890" y="3825151"/>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0" name="Straight Arrow Connector 89">
            <a:extLst>
              <a:ext uri="{FF2B5EF4-FFF2-40B4-BE49-F238E27FC236}">
                <a16:creationId xmlns:a16="http://schemas.microsoft.com/office/drawing/2014/main" id="{4F88DB4A-6CD7-47B6-BDA7-E7840DC2BBAA}"/>
              </a:ext>
            </a:extLst>
          </p:cNvPr>
          <p:cNvCxnSpPr>
            <a:cxnSpLocks/>
            <a:stCxn id="83" idx="3"/>
          </p:cNvCxnSpPr>
          <p:nvPr/>
        </p:nvCxnSpPr>
        <p:spPr>
          <a:xfrm>
            <a:off x="5776758" y="4032743"/>
            <a:ext cx="3441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688AC2B-E5C8-458B-9D80-6AF729B305AC}"/>
              </a:ext>
            </a:extLst>
          </p:cNvPr>
          <p:cNvCxnSpPr>
            <a:cxnSpLocks/>
          </p:cNvCxnSpPr>
          <p:nvPr/>
        </p:nvCxnSpPr>
        <p:spPr>
          <a:xfrm>
            <a:off x="6943828" y="4032743"/>
            <a:ext cx="172694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441886EF-782A-4013-8592-D991109A6B71}"/>
              </a:ext>
            </a:extLst>
          </p:cNvPr>
          <p:cNvGrpSpPr/>
          <p:nvPr/>
        </p:nvGrpSpPr>
        <p:grpSpPr>
          <a:xfrm>
            <a:off x="8415259" y="3069713"/>
            <a:ext cx="2886942" cy="1465813"/>
            <a:chOff x="8415259" y="3069713"/>
            <a:chExt cx="2886942" cy="1465813"/>
          </a:xfrm>
        </p:grpSpPr>
        <p:sp>
          <p:nvSpPr>
            <p:cNvPr id="93" name="Rectangle: Rounded Corners 92">
              <a:extLst>
                <a:ext uri="{FF2B5EF4-FFF2-40B4-BE49-F238E27FC236}">
                  <a16:creationId xmlns:a16="http://schemas.microsoft.com/office/drawing/2014/main" id="{CFDA3D5F-3D00-4F9E-A224-AFFD8B1C7706}"/>
                </a:ext>
              </a:extLst>
            </p:cNvPr>
            <p:cNvSpPr/>
            <p:nvPr/>
          </p:nvSpPr>
          <p:spPr bwMode="auto">
            <a:xfrm>
              <a:off x="8415259" y="3275768"/>
              <a:ext cx="2886942" cy="1259758"/>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5" name="Title 1">
              <a:extLst>
                <a:ext uri="{FF2B5EF4-FFF2-40B4-BE49-F238E27FC236}">
                  <a16:creationId xmlns:a16="http://schemas.microsoft.com/office/drawing/2014/main" id="{91E4CEF8-7053-42A4-B8AC-30F77F67684D}"/>
                </a:ext>
              </a:extLst>
            </p:cNvPr>
            <p:cNvSpPr txBox="1">
              <a:spLocks/>
            </p:cNvSpPr>
            <p:nvPr/>
          </p:nvSpPr>
          <p:spPr>
            <a:xfrm>
              <a:off x="8415260" y="3069713"/>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cluster</a:t>
              </a:r>
            </a:p>
          </p:txBody>
        </p:sp>
      </p:grpSp>
      <p:grpSp>
        <p:nvGrpSpPr>
          <p:cNvPr id="131" name="Group 130">
            <a:extLst>
              <a:ext uri="{FF2B5EF4-FFF2-40B4-BE49-F238E27FC236}">
                <a16:creationId xmlns:a16="http://schemas.microsoft.com/office/drawing/2014/main" id="{235A5E27-0F09-4F46-BB0A-DE89D2BF0F48}"/>
              </a:ext>
            </a:extLst>
          </p:cNvPr>
          <p:cNvGrpSpPr/>
          <p:nvPr/>
        </p:nvGrpSpPr>
        <p:grpSpPr>
          <a:xfrm>
            <a:off x="9585665" y="4795835"/>
            <a:ext cx="717581" cy="882019"/>
            <a:chOff x="10350876" y="4254671"/>
            <a:chExt cx="717581" cy="882019"/>
          </a:xfrm>
        </p:grpSpPr>
        <p:sp>
          <p:nvSpPr>
            <p:cNvPr id="133" name="Title 1">
              <a:extLst>
                <a:ext uri="{FF2B5EF4-FFF2-40B4-BE49-F238E27FC236}">
                  <a16:creationId xmlns:a16="http://schemas.microsoft.com/office/drawing/2014/main" id="{0577E651-733C-4ADA-899C-CA9D00F35A76}"/>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Database</a:t>
              </a:r>
            </a:p>
          </p:txBody>
        </p:sp>
        <p:grpSp>
          <p:nvGrpSpPr>
            <p:cNvPr id="134" name="Group 133">
              <a:extLst>
                <a:ext uri="{FF2B5EF4-FFF2-40B4-BE49-F238E27FC236}">
                  <a16:creationId xmlns:a16="http://schemas.microsoft.com/office/drawing/2014/main" id="{FCD0F4C0-8978-4EB3-A644-1DA94D8CF477}"/>
                </a:ext>
              </a:extLst>
            </p:cNvPr>
            <p:cNvGrpSpPr/>
            <p:nvPr/>
          </p:nvGrpSpPr>
          <p:grpSpPr>
            <a:xfrm>
              <a:off x="10444490" y="4606338"/>
              <a:ext cx="530352" cy="530352"/>
              <a:chOff x="9134176" y="3945754"/>
              <a:chExt cx="530352" cy="530352"/>
            </a:xfrm>
          </p:grpSpPr>
          <p:sp>
            <p:nvSpPr>
              <p:cNvPr id="135" name="Rectangle: Rounded Corners 134">
                <a:extLst>
                  <a:ext uri="{FF2B5EF4-FFF2-40B4-BE49-F238E27FC236}">
                    <a16:creationId xmlns:a16="http://schemas.microsoft.com/office/drawing/2014/main" id="{0AEA721E-386C-4BDF-9A11-1F850367157B}"/>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C2F07136-6BE6-49B0-8AFB-4498B90322D3}"/>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FA185C9F-FFFD-439C-97F1-71662829859B}"/>
              </a:ext>
            </a:extLst>
          </p:cNvPr>
          <p:cNvGrpSpPr/>
          <p:nvPr/>
        </p:nvGrpSpPr>
        <p:grpSpPr>
          <a:xfrm>
            <a:off x="8591105" y="3416109"/>
            <a:ext cx="717581" cy="882019"/>
            <a:chOff x="8659236" y="4254671"/>
            <a:chExt cx="717581" cy="882019"/>
          </a:xfrm>
        </p:grpSpPr>
        <p:sp>
          <p:nvSpPr>
            <p:cNvPr id="114" name="Title 1">
              <a:extLst>
                <a:ext uri="{FF2B5EF4-FFF2-40B4-BE49-F238E27FC236}">
                  <a16:creationId xmlns:a16="http://schemas.microsoft.com/office/drawing/2014/main" id="{15EDB7BD-160E-496F-AB44-B2B70547B196}"/>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15" name="Group 114">
              <a:extLst>
                <a:ext uri="{FF2B5EF4-FFF2-40B4-BE49-F238E27FC236}">
                  <a16:creationId xmlns:a16="http://schemas.microsoft.com/office/drawing/2014/main" id="{11F374BF-C025-4ED2-A9F8-4A9796008CFA}"/>
                </a:ext>
              </a:extLst>
            </p:cNvPr>
            <p:cNvGrpSpPr/>
            <p:nvPr/>
          </p:nvGrpSpPr>
          <p:grpSpPr>
            <a:xfrm>
              <a:off x="8752850" y="4606338"/>
              <a:ext cx="530352" cy="530352"/>
              <a:chOff x="8075203" y="3952298"/>
              <a:chExt cx="530352" cy="530352"/>
            </a:xfrm>
          </p:grpSpPr>
          <p:sp>
            <p:nvSpPr>
              <p:cNvPr id="116" name="Rectangle: Rounded Corners 115">
                <a:extLst>
                  <a:ext uri="{FF2B5EF4-FFF2-40B4-BE49-F238E27FC236}">
                    <a16:creationId xmlns:a16="http://schemas.microsoft.com/office/drawing/2014/main" id="{8DC83660-C6C7-487A-AC7B-57A380AB5664}"/>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grpSp>
            <p:nvGrpSpPr>
              <p:cNvPr id="117" name="Group 116">
                <a:extLst>
                  <a:ext uri="{FF2B5EF4-FFF2-40B4-BE49-F238E27FC236}">
                    <a16:creationId xmlns:a16="http://schemas.microsoft.com/office/drawing/2014/main" id="{CD073EFD-17B1-42D1-B28D-BC8689356CC9}"/>
                  </a:ext>
                </a:extLst>
              </p:cNvPr>
              <p:cNvGrpSpPr/>
              <p:nvPr/>
            </p:nvGrpSpPr>
            <p:grpSpPr>
              <a:xfrm>
                <a:off x="8151402" y="4038938"/>
                <a:ext cx="377955" cy="357073"/>
                <a:chOff x="3172902" y="4132385"/>
                <a:chExt cx="355417" cy="335781"/>
              </a:xfrm>
            </p:grpSpPr>
            <p:grpSp>
              <p:nvGrpSpPr>
                <p:cNvPr id="118" name="Group 117">
                  <a:extLst>
                    <a:ext uri="{FF2B5EF4-FFF2-40B4-BE49-F238E27FC236}">
                      <a16:creationId xmlns:a16="http://schemas.microsoft.com/office/drawing/2014/main" id="{D0CA1BE2-7FB4-41A2-9A45-F848CD0A093B}"/>
                    </a:ext>
                  </a:extLst>
                </p:cNvPr>
                <p:cNvGrpSpPr/>
                <p:nvPr/>
              </p:nvGrpSpPr>
              <p:grpSpPr>
                <a:xfrm>
                  <a:off x="3234030" y="4132385"/>
                  <a:ext cx="233160" cy="110531"/>
                  <a:chOff x="3234867" y="4132385"/>
                  <a:chExt cx="233160" cy="110531"/>
                </a:xfrm>
              </p:grpSpPr>
              <p:sp>
                <p:nvSpPr>
                  <p:cNvPr id="128" name="Freeform: Shape 127">
                    <a:extLst>
                      <a:ext uri="{FF2B5EF4-FFF2-40B4-BE49-F238E27FC236}">
                        <a16:creationId xmlns:a16="http://schemas.microsoft.com/office/drawing/2014/main" id="{5FE34885-5FD6-43A9-962E-6B9A4E0A9AB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91810C2-9031-469F-93CD-886E908613E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7F16866C-CB50-457E-B08E-AD7580EC8E9C}"/>
                    </a:ext>
                  </a:extLst>
                </p:cNvPr>
                <p:cNvGrpSpPr/>
                <p:nvPr/>
              </p:nvGrpSpPr>
              <p:grpSpPr>
                <a:xfrm>
                  <a:off x="3172902" y="4245010"/>
                  <a:ext cx="355417" cy="110531"/>
                  <a:chOff x="3172902" y="4244590"/>
                  <a:chExt cx="355417" cy="110531"/>
                </a:xfrm>
              </p:grpSpPr>
              <p:sp>
                <p:nvSpPr>
                  <p:cNvPr id="125" name="Freeform: Shape 124">
                    <a:extLst>
                      <a:ext uri="{FF2B5EF4-FFF2-40B4-BE49-F238E27FC236}">
                        <a16:creationId xmlns:a16="http://schemas.microsoft.com/office/drawing/2014/main" id="{7083A1B1-D9C5-47B0-AB47-B25685A0DCC0}"/>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541EDA9-A5B8-4C2E-836D-E3FE83203FAD}"/>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C155059-4597-4E91-8CD5-812F3D2B945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9A976AD2-6547-42D3-9A8C-B0E5E10DAFE4}"/>
                    </a:ext>
                  </a:extLst>
                </p:cNvPr>
                <p:cNvGrpSpPr/>
                <p:nvPr/>
              </p:nvGrpSpPr>
              <p:grpSpPr>
                <a:xfrm>
                  <a:off x="3234030" y="4357635"/>
                  <a:ext cx="233160" cy="110531"/>
                  <a:chOff x="3234867" y="4132385"/>
                  <a:chExt cx="233160" cy="110531"/>
                </a:xfrm>
              </p:grpSpPr>
              <p:sp>
                <p:nvSpPr>
                  <p:cNvPr id="123" name="Freeform: Shape 122">
                    <a:extLst>
                      <a:ext uri="{FF2B5EF4-FFF2-40B4-BE49-F238E27FC236}">
                        <a16:creationId xmlns:a16="http://schemas.microsoft.com/office/drawing/2014/main" id="{8A51D353-A904-48A9-8B00-5FAE6416A8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71DFF39C-635A-4BE9-A651-8B286E9757EB}"/>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38" name="Group 137">
            <a:extLst>
              <a:ext uri="{FF2B5EF4-FFF2-40B4-BE49-F238E27FC236}">
                <a16:creationId xmlns:a16="http://schemas.microsoft.com/office/drawing/2014/main" id="{13AFFA69-14B3-40AE-AA88-409236E1D60D}"/>
              </a:ext>
            </a:extLst>
          </p:cNvPr>
          <p:cNvGrpSpPr/>
          <p:nvPr/>
        </p:nvGrpSpPr>
        <p:grpSpPr>
          <a:xfrm>
            <a:off x="9499940" y="3416109"/>
            <a:ext cx="717581" cy="882019"/>
            <a:chOff x="8659236" y="4254671"/>
            <a:chExt cx="717581" cy="882019"/>
          </a:xfrm>
        </p:grpSpPr>
        <p:sp>
          <p:nvSpPr>
            <p:cNvPr id="139" name="Title 1">
              <a:extLst>
                <a:ext uri="{FF2B5EF4-FFF2-40B4-BE49-F238E27FC236}">
                  <a16:creationId xmlns:a16="http://schemas.microsoft.com/office/drawing/2014/main" id="{091E893D-60A7-4B73-BECC-5157E2C18BC8}"/>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40" name="Group 139">
              <a:extLst>
                <a:ext uri="{FF2B5EF4-FFF2-40B4-BE49-F238E27FC236}">
                  <a16:creationId xmlns:a16="http://schemas.microsoft.com/office/drawing/2014/main" id="{391F424F-763E-422F-81E1-0EE774E8F378}"/>
                </a:ext>
              </a:extLst>
            </p:cNvPr>
            <p:cNvGrpSpPr/>
            <p:nvPr/>
          </p:nvGrpSpPr>
          <p:grpSpPr>
            <a:xfrm>
              <a:off x="8752850" y="4606338"/>
              <a:ext cx="530352" cy="530352"/>
              <a:chOff x="8075203" y="3952298"/>
              <a:chExt cx="530352" cy="530352"/>
            </a:xfrm>
          </p:grpSpPr>
          <p:sp>
            <p:nvSpPr>
              <p:cNvPr id="141" name="Rectangle: Rounded Corners 96">
                <a:extLst>
                  <a:ext uri="{FF2B5EF4-FFF2-40B4-BE49-F238E27FC236}">
                    <a16:creationId xmlns:a16="http://schemas.microsoft.com/office/drawing/2014/main" id="{4894A0ED-D627-4D74-BC2C-F54367DAE35B}"/>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42" name="Group 141">
                <a:extLst>
                  <a:ext uri="{FF2B5EF4-FFF2-40B4-BE49-F238E27FC236}">
                    <a16:creationId xmlns:a16="http://schemas.microsoft.com/office/drawing/2014/main" id="{D26A3502-4068-4BBC-AB3E-459F0D0049DA}"/>
                  </a:ext>
                </a:extLst>
              </p:cNvPr>
              <p:cNvGrpSpPr/>
              <p:nvPr/>
            </p:nvGrpSpPr>
            <p:grpSpPr>
              <a:xfrm>
                <a:off x="8151402" y="4038938"/>
                <a:ext cx="377955" cy="357073"/>
                <a:chOff x="3172902" y="4132385"/>
                <a:chExt cx="355417" cy="335781"/>
              </a:xfrm>
            </p:grpSpPr>
            <p:grpSp>
              <p:nvGrpSpPr>
                <p:cNvPr id="143" name="Group 142">
                  <a:extLst>
                    <a:ext uri="{FF2B5EF4-FFF2-40B4-BE49-F238E27FC236}">
                      <a16:creationId xmlns:a16="http://schemas.microsoft.com/office/drawing/2014/main" id="{F0A03615-D805-4980-8205-3DD4406D1BE7}"/>
                    </a:ext>
                  </a:extLst>
                </p:cNvPr>
                <p:cNvGrpSpPr/>
                <p:nvPr/>
              </p:nvGrpSpPr>
              <p:grpSpPr>
                <a:xfrm>
                  <a:off x="3234030" y="4132385"/>
                  <a:ext cx="233160" cy="110531"/>
                  <a:chOff x="3234867" y="4132385"/>
                  <a:chExt cx="233160" cy="110531"/>
                </a:xfrm>
              </p:grpSpPr>
              <p:sp>
                <p:nvSpPr>
                  <p:cNvPr id="154" name="Freeform: Shape 106">
                    <a:extLst>
                      <a:ext uri="{FF2B5EF4-FFF2-40B4-BE49-F238E27FC236}">
                        <a16:creationId xmlns:a16="http://schemas.microsoft.com/office/drawing/2014/main" id="{E3FA3D54-118A-4676-BF7D-247BFF18C092}"/>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07">
                    <a:extLst>
                      <a:ext uri="{FF2B5EF4-FFF2-40B4-BE49-F238E27FC236}">
                        <a16:creationId xmlns:a16="http://schemas.microsoft.com/office/drawing/2014/main" id="{2B4DD101-7179-4429-A6D6-0C1E3B419F4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FFF14334-147F-4971-A5E1-41FD01279CFB}"/>
                    </a:ext>
                  </a:extLst>
                </p:cNvPr>
                <p:cNvGrpSpPr/>
                <p:nvPr/>
              </p:nvGrpSpPr>
              <p:grpSpPr>
                <a:xfrm>
                  <a:off x="3172902" y="4245010"/>
                  <a:ext cx="355417" cy="110531"/>
                  <a:chOff x="3172902" y="4244590"/>
                  <a:chExt cx="355417" cy="110531"/>
                </a:xfrm>
              </p:grpSpPr>
              <p:sp>
                <p:nvSpPr>
                  <p:cNvPr id="151" name="Freeform: Shape 103">
                    <a:extLst>
                      <a:ext uri="{FF2B5EF4-FFF2-40B4-BE49-F238E27FC236}">
                        <a16:creationId xmlns:a16="http://schemas.microsoft.com/office/drawing/2014/main" id="{07AE62E5-9F98-4118-A592-595DECA8409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04">
                    <a:extLst>
                      <a:ext uri="{FF2B5EF4-FFF2-40B4-BE49-F238E27FC236}">
                        <a16:creationId xmlns:a16="http://schemas.microsoft.com/office/drawing/2014/main" id="{8582230C-9EFD-4D83-88C8-0FB2C1FE91D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05">
                    <a:extLst>
                      <a:ext uri="{FF2B5EF4-FFF2-40B4-BE49-F238E27FC236}">
                        <a16:creationId xmlns:a16="http://schemas.microsoft.com/office/drawing/2014/main" id="{F76A9EFF-5E4B-426E-8E48-7C6EA8EF2AF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A55EC73F-798A-4479-A92F-30BAEBD779BF}"/>
                    </a:ext>
                  </a:extLst>
                </p:cNvPr>
                <p:cNvGrpSpPr/>
                <p:nvPr/>
              </p:nvGrpSpPr>
              <p:grpSpPr>
                <a:xfrm>
                  <a:off x="3234030" y="4357635"/>
                  <a:ext cx="233160" cy="110531"/>
                  <a:chOff x="3234867" y="4132385"/>
                  <a:chExt cx="233160" cy="110531"/>
                </a:xfrm>
              </p:grpSpPr>
              <p:sp>
                <p:nvSpPr>
                  <p:cNvPr id="148" name="Freeform: Shape 101">
                    <a:extLst>
                      <a:ext uri="{FF2B5EF4-FFF2-40B4-BE49-F238E27FC236}">
                        <a16:creationId xmlns:a16="http://schemas.microsoft.com/office/drawing/2014/main" id="{7CACE295-9B9F-445F-A196-AFC5D9BFCDC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02">
                    <a:extLst>
                      <a:ext uri="{FF2B5EF4-FFF2-40B4-BE49-F238E27FC236}">
                        <a16:creationId xmlns:a16="http://schemas.microsoft.com/office/drawing/2014/main" id="{7284203F-D4E0-4F5E-A2C6-6F185908171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56" name="Group 155">
            <a:extLst>
              <a:ext uri="{FF2B5EF4-FFF2-40B4-BE49-F238E27FC236}">
                <a16:creationId xmlns:a16="http://schemas.microsoft.com/office/drawing/2014/main" id="{A89E18DF-7FCA-4738-84F2-4FCD1C597B98}"/>
              </a:ext>
            </a:extLst>
          </p:cNvPr>
          <p:cNvGrpSpPr/>
          <p:nvPr/>
        </p:nvGrpSpPr>
        <p:grpSpPr>
          <a:xfrm>
            <a:off x="10408775" y="3416109"/>
            <a:ext cx="717581" cy="882019"/>
            <a:chOff x="8659236" y="4254671"/>
            <a:chExt cx="717581" cy="882019"/>
          </a:xfrm>
        </p:grpSpPr>
        <p:sp>
          <p:nvSpPr>
            <p:cNvPr id="157" name="Title 1">
              <a:extLst>
                <a:ext uri="{FF2B5EF4-FFF2-40B4-BE49-F238E27FC236}">
                  <a16:creationId xmlns:a16="http://schemas.microsoft.com/office/drawing/2014/main" id="{20830D90-9B99-4316-8DC3-F06484580DE2}"/>
                </a:ext>
              </a:extLst>
            </p:cNvPr>
            <p:cNvSpPr txBox="1">
              <a:spLocks/>
            </p:cNvSpPr>
            <p:nvPr/>
          </p:nvSpPr>
          <p:spPr>
            <a:xfrm>
              <a:off x="865923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Modernized application</a:t>
              </a:r>
            </a:p>
          </p:txBody>
        </p:sp>
        <p:grpSp>
          <p:nvGrpSpPr>
            <p:cNvPr id="158" name="Group 157">
              <a:extLst>
                <a:ext uri="{FF2B5EF4-FFF2-40B4-BE49-F238E27FC236}">
                  <a16:creationId xmlns:a16="http://schemas.microsoft.com/office/drawing/2014/main" id="{14F620E2-B1F0-41E1-AC76-6220D83D833F}"/>
                </a:ext>
              </a:extLst>
            </p:cNvPr>
            <p:cNvGrpSpPr/>
            <p:nvPr/>
          </p:nvGrpSpPr>
          <p:grpSpPr>
            <a:xfrm>
              <a:off x="8752850" y="4606338"/>
              <a:ext cx="530352" cy="530352"/>
              <a:chOff x="8075203" y="3952298"/>
              <a:chExt cx="530352" cy="530352"/>
            </a:xfrm>
          </p:grpSpPr>
          <p:sp>
            <p:nvSpPr>
              <p:cNvPr id="159" name="Rectangle: Rounded Corners 96">
                <a:extLst>
                  <a:ext uri="{FF2B5EF4-FFF2-40B4-BE49-F238E27FC236}">
                    <a16:creationId xmlns:a16="http://schemas.microsoft.com/office/drawing/2014/main" id="{CAA2D52A-D048-47EE-A986-4D8AE47044CB}"/>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60" name="Group 159">
                <a:extLst>
                  <a:ext uri="{FF2B5EF4-FFF2-40B4-BE49-F238E27FC236}">
                    <a16:creationId xmlns:a16="http://schemas.microsoft.com/office/drawing/2014/main" id="{DC2097AB-3CCC-4F70-9947-63FEFCD490E3}"/>
                  </a:ext>
                </a:extLst>
              </p:cNvPr>
              <p:cNvGrpSpPr/>
              <p:nvPr/>
            </p:nvGrpSpPr>
            <p:grpSpPr>
              <a:xfrm>
                <a:off x="8151402" y="4038938"/>
                <a:ext cx="377955" cy="357073"/>
                <a:chOff x="3172902" y="4132385"/>
                <a:chExt cx="355417" cy="335781"/>
              </a:xfrm>
            </p:grpSpPr>
            <p:grpSp>
              <p:nvGrpSpPr>
                <p:cNvPr id="161" name="Group 160">
                  <a:extLst>
                    <a:ext uri="{FF2B5EF4-FFF2-40B4-BE49-F238E27FC236}">
                      <a16:creationId xmlns:a16="http://schemas.microsoft.com/office/drawing/2014/main" id="{3AF47CA6-B81D-4517-9284-51B8D7A0BDDB}"/>
                    </a:ext>
                  </a:extLst>
                </p:cNvPr>
                <p:cNvGrpSpPr/>
                <p:nvPr/>
              </p:nvGrpSpPr>
              <p:grpSpPr>
                <a:xfrm>
                  <a:off x="3234030" y="4132385"/>
                  <a:ext cx="233160" cy="110531"/>
                  <a:chOff x="3234867" y="4132385"/>
                  <a:chExt cx="233160" cy="110531"/>
                </a:xfrm>
              </p:grpSpPr>
              <p:sp>
                <p:nvSpPr>
                  <p:cNvPr id="169" name="Freeform: Shape 106">
                    <a:extLst>
                      <a:ext uri="{FF2B5EF4-FFF2-40B4-BE49-F238E27FC236}">
                        <a16:creationId xmlns:a16="http://schemas.microsoft.com/office/drawing/2014/main" id="{C031F787-429F-4800-89D6-24BA74ECD09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07">
                    <a:extLst>
                      <a:ext uri="{FF2B5EF4-FFF2-40B4-BE49-F238E27FC236}">
                        <a16:creationId xmlns:a16="http://schemas.microsoft.com/office/drawing/2014/main" id="{93479D1D-1554-4D48-81A3-8BF3FDB2925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E89CC0B6-174C-4514-9FC4-E230496D38F2}"/>
                    </a:ext>
                  </a:extLst>
                </p:cNvPr>
                <p:cNvGrpSpPr/>
                <p:nvPr/>
              </p:nvGrpSpPr>
              <p:grpSpPr>
                <a:xfrm>
                  <a:off x="3172902" y="4245010"/>
                  <a:ext cx="355417" cy="110531"/>
                  <a:chOff x="3172902" y="4244590"/>
                  <a:chExt cx="355417" cy="110531"/>
                </a:xfrm>
              </p:grpSpPr>
              <p:sp>
                <p:nvSpPr>
                  <p:cNvPr id="166" name="Freeform: Shape 103">
                    <a:extLst>
                      <a:ext uri="{FF2B5EF4-FFF2-40B4-BE49-F238E27FC236}">
                        <a16:creationId xmlns:a16="http://schemas.microsoft.com/office/drawing/2014/main" id="{836D719E-E765-48AE-8357-9B0C5EA8320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04">
                    <a:extLst>
                      <a:ext uri="{FF2B5EF4-FFF2-40B4-BE49-F238E27FC236}">
                        <a16:creationId xmlns:a16="http://schemas.microsoft.com/office/drawing/2014/main" id="{8287D9D5-4C2E-4380-BC21-F80538FE51B7}"/>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05">
                    <a:extLst>
                      <a:ext uri="{FF2B5EF4-FFF2-40B4-BE49-F238E27FC236}">
                        <a16:creationId xmlns:a16="http://schemas.microsoft.com/office/drawing/2014/main" id="{A5BB7B54-0991-4AF1-AED8-514FBF0EA537}"/>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56405156-B4E7-4612-957C-C5CB930EF060}"/>
                    </a:ext>
                  </a:extLst>
                </p:cNvPr>
                <p:cNvGrpSpPr/>
                <p:nvPr/>
              </p:nvGrpSpPr>
              <p:grpSpPr>
                <a:xfrm>
                  <a:off x="3234030" y="4357635"/>
                  <a:ext cx="233160" cy="110531"/>
                  <a:chOff x="3234867" y="4132385"/>
                  <a:chExt cx="233160" cy="110531"/>
                </a:xfrm>
              </p:grpSpPr>
              <p:sp>
                <p:nvSpPr>
                  <p:cNvPr id="164" name="Freeform: Shape 101">
                    <a:extLst>
                      <a:ext uri="{FF2B5EF4-FFF2-40B4-BE49-F238E27FC236}">
                        <a16:creationId xmlns:a16="http://schemas.microsoft.com/office/drawing/2014/main" id="{8030FD40-4DAD-454F-A041-F2C73E363C00}"/>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02">
                    <a:extLst>
                      <a:ext uri="{FF2B5EF4-FFF2-40B4-BE49-F238E27FC236}">
                        <a16:creationId xmlns:a16="http://schemas.microsoft.com/office/drawing/2014/main" id="{E752DF74-E547-4E4E-9083-7996BE6F685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15" name="Group 14">
            <a:extLst>
              <a:ext uri="{FF2B5EF4-FFF2-40B4-BE49-F238E27FC236}">
                <a16:creationId xmlns:a16="http://schemas.microsoft.com/office/drawing/2014/main" id="{FC431DB3-6321-489E-983D-DDCD74DA84C4}"/>
              </a:ext>
            </a:extLst>
          </p:cNvPr>
          <p:cNvGrpSpPr/>
          <p:nvPr/>
        </p:nvGrpSpPr>
        <p:grpSpPr>
          <a:xfrm>
            <a:off x="7256734" y="3419755"/>
            <a:ext cx="777610" cy="1026497"/>
            <a:chOff x="7256734" y="3419755"/>
            <a:chExt cx="777610" cy="1026497"/>
          </a:xfrm>
        </p:grpSpPr>
        <p:sp>
          <p:nvSpPr>
            <p:cNvPr id="137" name="Title 1">
              <a:extLst>
                <a:ext uri="{FF2B5EF4-FFF2-40B4-BE49-F238E27FC236}">
                  <a16:creationId xmlns:a16="http://schemas.microsoft.com/office/drawing/2014/main" id="{E7C541A3-2205-4462-8523-EFC0AEA062A8}"/>
                </a:ext>
              </a:extLst>
            </p:cNvPr>
            <p:cNvSpPr txBox="1">
              <a:spLocks/>
            </p:cNvSpPr>
            <p:nvPr/>
          </p:nvSpPr>
          <p:spPr>
            <a:xfrm>
              <a:off x="7305374" y="3419755"/>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CI/CD</a:t>
              </a:r>
            </a:p>
          </p:txBody>
        </p:sp>
        <p:sp>
          <p:nvSpPr>
            <p:cNvPr id="173" name="Title 1">
              <a:extLst>
                <a:ext uri="{FF2B5EF4-FFF2-40B4-BE49-F238E27FC236}">
                  <a16:creationId xmlns:a16="http://schemas.microsoft.com/office/drawing/2014/main" id="{D7FA26E0-0B40-422F-9952-32D9D8355996}"/>
                </a:ext>
              </a:extLst>
            </p:cNvPr>
            <p:cNvSpPr txBox="1">
              <a:spLocks/>
            </p:cNvSpPr>
            <p:nvPr/>
          </p:nvSpPr>
          <p:spPr>
            <a:xfrm>
              <a:off x="7256734" y="3623307"/>
              <a:ext cx="777610" cy="822945"/>
            </a:xfrm>
            <a:prstGeom prst="roundRect">
              <a:avLst>
                <a:gd name="adj" fmla="val 4732"/>
              </a:avLst>
            </a:prstGeom>
            <a:solidFill>
              <a:srgbClr val="FDFDFD"/>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78" name="Group 177">
              <a:extLst>
                <a:ext uri="{FF2B5EF4-FFF2-40B4-BE49-F238E27FC236}">
                  <a16:creationId xmlns:a16="http://schemas.microsoft.com/office/drawing/2014/main" id="{98DC7B63-01D7-4A34-845D-6215CBB45202}"/>
                </a:ext>
              </a:extLst>
            </p:cNvPr>
            <p:cNvGrpSpPr/>
            <p:nvPr/>
          </p:nvGrpSpPr>
          <p:grpSpPr>
            <a:xfrm>
              <a:off x="7438272" y="3828783"/>
              <a:ext cx="414535" cy="411992"/>
              <a:chOff x="4117181" y="5754173"/>
              <a:chExt cx="542082" cy="538756"/>
            </a:xfrm>
          </p:grpSpPr>
          <p:sp>
            <p:nvSpPr>
              <p:cNvPr id="179" name="Freeform: Shape 178">
                <a:extLst>
                  <a:ext uri="{FF2B5EF4-FFF2-40B4-BE49-F238E27FC236}">
                    <a16:creationId xmlns:a16="http://schemas.microsoft.com/office/drawing/2014/main" id="{22D11AB9-C1E4-4C5E-80A0-057648C6F955}"/>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3C7AB9E-8812-45BA-9E35-87BF53431F52}"/>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7880AAA5-1790-40F5-8028-2A88716FEBE3}"/>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06B369C2-D49E-4061-B611-25C0B3E68812}"/>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4DBD63F1-6B9C-463F-99A1-EE1037C2C8E8}"/>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BA2CAE5C-F80C-4101-9A46-68477C9679E3}"/>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436B5CB9-7E12-4CD2-AFEF-9494266276D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8" name="Connector: Elbow 7">
            <a:extLst>
              <a:ext uri="{FF2B5EF4-FFF2-40B4-BE49-F238E27FC236}">
                <a16:creationId xmlns:a16="http://schemas.microsoft.com/office/drawing/2014/main" id="{92BC0B61-D833-493E-A872-9D31F23611FD}"/>
              </a:ext>
            </a:extLst>
          </p:cNvPr>
          <p:cNvCxnSpPr>
            <a:stCxn id="116" idx="2"/>
            <a:endCxn id="135" idx="1"/>
          </p:cNvCxnSpPr>
          <p:nvPr/>
        </p:nvCxnSpPr>
        <p:spPr>
          <a:xfrm rot="16200000" flipH="1">
            <a:off x="8757312" y="4490711"/>
            <a:ext cx="1114550" cy="72938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3A19A66E-0FE4-4502-AF25-17D82FB4D878}"/>
              </a:ext>
            </a:extLst>
          </p:cNvPr>
          <p:cNvCxnSpPr>
            <a:cxnSpLocks/>
            <a:stCxn id="159" idx="2"/>
            <a:endCxn id="135" idx="3"/>
          </p:cNvCxnSpPr>
          <p:nvPr/>
        </p:nvCxnSpPr>
        <p:spPr>
          <a:xfrm rot="5400000">
            <a:off x="9931323" y="4576436"/>
            <a:ext cx="1114550" cy="55793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127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left)">
                                      <p:cBhvr>
                                        <p:cTn id="11" dur="500"/>
                                        <p:tgtEl>
                                          <p:spTgt spid="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wipe(left)">
                                      <p:cBhvr>
                                        <p:cTn id="19" dur="500"/>
                                        <p:tgtEl>
                                          <p:spTgt spid="92"/>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25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2250"/>
                            </p:stCondLst>
                            <p:childTnLst>
                              <p:par>
                                <p:cTn id="27" presetID="10" presetClass="entr" presetSubtype="0" fill="hold" nodeType="afterEffect">
                                  <p:stCondLst>
                                    <p:cond delay="0"/>
                                  </p:stCondLst>
                                  <p:childTnLst>
                                    <p:set>
                                      <p:cBhvr>
                                        <p:cTn id="28" dur="1" fill="hold">
                                          <p:stCondLst>
                                            <p:cond delay="0"/>
                                          </p:stCondLst>
                                        </p:cTn>
                                        <p:tgtEl>
                                          <p:spTgt spid="113"/>
                                        </p:tgtEl>
                                        <p:attrNameLst>
                                          <p:attrName>style.visibility</p:attrName>
                                        </p:attrNameLst>
                                      </p:cBhvr>
                                      <p:to>
                                        <p:strVal val="visible"/>
                                      </p:to>
                                    </p:set>
                                    <p:animEffect transition="in" filter="fade">
                                      <p:cBhvr>
                                        <p:cTn id="29" dur="500"/>
                                        <p:tgtEl>
                                          <p:spTgt spid="113"/>
                                        </p:tgtEl>
                                      </p:cBhvr>
                                    </p:animEffect>
                                  </p:childTnLst>
                                </p:cTn>
                              </p:par>
                            </p:childTnLst>
                          </p:cTn>
                        </p:par>
                        <p:par>
                          <p:cTn id="30" fill="hold">
                            <p:stCondLst>
                              <p:cond delay="2750"/>
                            </p:stCondLst>
                            <p:childTnLst>
                              <p:par>
                                <p:cTn id="31" presetID="10" presetClass="entr" presetSubtype="0" fill="hold"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fade">
                                      <p:cBhvr>
                                        <p:cTn id="33" dur="500"/>
                                        <p:tgtEl>
                                          <p:spTgt spid="138"/>
                                        </p:tgtEl>
                                      </p:cBhvr>
                                    </p:animEffect>
                                  </p:childTnLst>
                                </p:cTn>
                              </p:par>
                            </p:childTnLst>
                          </p:cTn>
                        </p:par>
                        <p:par>
                          <p:cTn id="34" fill="hold">
                            <p:stCondLst>
                              <p:cond delay="3250"/>
                            </p:stCondLst>
                            <p:childTnLst>
                              <p:par>
                                <p:cTn id="35" presetID="10" presetClass="entr" presetSubtype="0" fill="hold" nodeType="afterEffect">
                                  <p:stCondLst>
                                    <p:cond delay="0"/>
                                  </p:stCondLst>
                                  <p:childTnLst>
                                    <p:set>
                                      <p:cBhvr>
                                        <p:cTn id="36" dur="1" fill="hold">
                                          <p:stCondLst>
                                            <p:cond delay="0"/>
                                          </p:stCondLst>
                                        </p:cTn>
                                        <p:tgtEl>
                                          <p:spTgt spid="156"/>
                                        </p:tgtEl>
                                        <p:attrNameLst>
                                          <p:attrName>style.visibility</p:attrName>
                                        </p:attrNameLst>
                                      </p:cBhvr>
                                      <p:to>
                                        <p:strVal val="visible"/>
                                      </p:to>
                                    </p:set>
                                    <p:animEffect transition="in" filter="fade">
                                      <p:cBhvr>
                                        <p:cTn id="37" dur="500"/>
                                        <p:tgtEl>
                                          <p:spTgt spid="156"/>
                                        </p:tgtEl>
                                      </p:cBhvr>
                                    </p:animEffect>
                                  </p:childTnLst>
                                </p:cTn>
                              </p:par>
                            </p:childTnLst>
                          </p:cTn>
                        </p:par>
                        <p:par>
                          <p:cTn id="38" fill="hold">
                            <p:stCondLst>
                              <p:cond delay="3750"/>
                            </p:stCondLst>
                            <p:childTnLst>
                              <p:par>
                                <p:cTn id="39" presetID="10"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86"/>
                                        </p:tgtEl>
                                        <p:attrNameLst>
                                          <p:attrName>style.visibility</p:attrName>
                                        </p:attrNameLst>
                                      </p:cBhvr>
                                      <p:to>
                                        <p:strVal val="visible"/>
                                      </p:to>
                                    </p:set>
                                    <p:animEffect transition="in" filter="fade">
                                      <p:cBhvr>
                                        <p:cTn id="44" dur="500"/>
                                        <p:tgtEl>
                                          <p:spTgt spid="186"/>
                                        </p:tgtEl>
                                      </p:cBhvr>
                                    </p:animEffect>
                                  </p:childTnLst>
                                </p:cTn>
                              </p:par>
                            </p:childTnLst>
                          </p:cTn>
                        </p:par>
                        <p:par>
                          <p:cTn id="45" fill="hold">
                            <p:stCondLst>
                              <p:cond delay="4250"/>
                            </p:stCondLst>
                            <p:childTnLst>
                              <p:par>
                                <p:cTn id="46" presetID="10" presetClass="entr" presetSubtype="0" fill="hold" nodeType="after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fade">
                                      <p:cBhvr>
                                        <p:cTn id="48"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E4A7227B-4305-C240-B907-5618D27506F0}"/>
              </a:ext>
            </a:extLst>
          </p:cNvPr>
          <p:cNvSpPr txBox="1">
            <a:spLocks/>
          </p:cNvSpPr>
          <p:nvPr/>
        </p:nvSpPr>
        <p:spPr>
          <a:xfrm>
            <a:off x="431674" y="2070357"/>
            <a:ext cx="4493512" cy="910432"/>
          </a:xfrm>
          <a:prstGeom prst="rect">
            <a:avLst/>
          </a:prstGeom>
        </p:spPr>
        <p:txBody>
          <a:bodyPr vert="horz" wrap="square" lIns="0" tIns="0" rIns="0" bIns="0"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6" spc="0">
                <a:solidFill>
                  <a:schemeClr val="accent1"/>
                </a:solidFill>
              </a:rPr>
              <a:t>Capabilities</a:t>
            </a:r>
          </a:p>
        </p:txBody>
      </p:sp>
      <p:sp>
        <p:nvSpPr>
          <p:cNvPr id="29" name="Title 1">
            <a:extLst>
              <a:ext uri="{FF2B5EF4-FFF2-40B4-BE49-F238E27FC236}">
                <a16:creationId xmlns:a16="http://schemas.microsoft.com/office/drawing/2014/main" id="{E6977E98-F520-FF41-8EE9-BB97135184BB}"/>
              </a:ext>
            </a:extLst>
          </p:cNvPr>
          <p:cNvSpPr txBox="1">
            <a:spLocks/>
          </p:cNvSpPr>
          <p:nvPr/>
        </p:nvSpPr>
        <p:spPr>
          <a:xfrm>
            <a:off x="412649" y="2831608"/>
            <a:ext cx="4358053" cy="3111064"/>
          </a:xfrm>
          <a:prstGeom prst="rect">
            <a:avLst/>
          </a:prstGeom>
        </p:spPr>
        <p:txBody>
          <a:bodyPr vert="horz" wrap="square" lIns="0" tIns="0" rIns="0" bIns="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342900" lvl="0" indent="-342900" defTabSz="914192">
              <a:lnSpc>
                <a:spcPct val="120000"/>
              </a:lnSpc>
              <a:spcAft>
                <a:spcPts val="588"/>
              </a:spcAft>
              <a:buFont typeface="+mj-lt"/>
              <a:buAutoNum type="arabicPeriod"/>
              <a:defRPr/>
            </a:pPr>
            <a:r>
              <a:rPr lang="en-US" sz="1400" spc="0">
                <a:solidFill>
                  <a:schemeClr val="tx1"/>
                </a:solidFill>
                <a:latin typeface="Segoe UI"/>
              </a:rPr>
              <a:t>Use </a:t>
            </a:r>
            <a:r>
              <a:rPr lang="en-US" sz="1400" u="sng" spc="0">
                <a:solidFill>
                  <a:schemeClr val="tx1"/>
                </a:solidFill>
                <a:latin typeface="Segoe UI"/>
              </a:rPr>
              <a:t>Azure Container Registry </a:t>
            </a:r>
            <a:r>
              <a:rPr lang="en-US" sz="1400" spc="0">
                <a:solidFill>
                  <a:schemeClr val="tx1"/>
                </a:solidFill>
                <a:latin typeface="Segoe UI"/>
              </a:rPr>
              <a:t>to store container images for your modernized applications, replicated globally with ACR geo-replication</a:t>
            </a:r>
          </a:p>
          <a:p>
            <a:pPr marL="342900" indent="-342900" defTabSz="914192">
              <a:lnSpc>
                <a:spcPct val="120000"/>
              </a:lnSpc>
              <a:spcAft>
                <a:spcPts val="588"/>
              </a:spcAft>
              <a:buFont typeface="+mj-lt"/>
              <a:buAutoNum type="arabicPeriod"/>
              <a:defRPr/>
            </a:pPr>
            <a:r>
              <a:rPr lang="en-US" sz="1400" spc="0">
                <a:solidFill>
                  <a:schemeClr val="tx1"/>
                </a:solidFill>
                <a:latin typeface="Segoe UI"/>
              </a:rPr>
              <a:t>Integrate AKS with </a:t>
            </a:r>
            <a:r>
              <a:rPr lang="en-US" sz="1400" u="sng" spc="0">
                <a:solidFill>
                  <a:schemeClr val="tx1"/>
                </a:solidFill>
                <a:latin typeface="Segoe UI"/>
              </a:rPr>
              <a:t>Azure Pipelines </a:t>
            </a:r>
            <a:r>
              <a:rPr lang="en-US" sz="1400" spc="0">
                <a:solidFill>
                  <a:schemeClr val="tx1"/>
                </a:solidFill>
                <a:latin typeface="Segoe UI"/>
              </a:rPr>
              <a:t>to enable continuous integration/continuous delivery (CI/CD) using Helm or other Kubernetes ecosystem tooling</a:t>
            </a:r>
          </a:p>
          <a:p>
            <a:pPr marL="342900" indent="-342900" defTabSz="914192">
              <a:lnSpc>
                <a:spcPct val="120000"/>
              </a:lnSpc>
              <a:spcAft>
                <a:spcPts val="588"/>
              </a:spcAft>
              <a:buFont typeface="+mj-lt"/>
              <a:buAutoNum type="arabicPeriod"/>
              <a:defRPr/>
            </a:pPr>
            <a:r>
              <a:rPr lang="en-US" sz="1400" spc="0">
                <a:solidFill>
                  <a:schemeClr val="tx1"/>
                </a:solidFill>
                <a:latin typeface="Segoe UI" panose="020B0502040204020203" pitchFamily="34" charset="0"/>
              </a:rPr>
              <a:t>Enhance security with </a:t>
            </a:r>
            <a:r>
              <a:rPr lang="en-US" sz="1400" u="sng" spc="0">
                <a:solidFill>
                  <a:schemeClr val="tx1"/>
                </a:solidFill>
                <a:latin typeface="Segoe UI" panose="020B0502040204020203" pitchFamily="34" charset="0"/>
              </a:rPr>
              <a:t>Azure Active Directory </a:t>
            </a:r>
            <a:r>
              <a:rPr lang="en-US" sz="1400" spc="0">
                <a:solidFill>
                  <a:schemeClr val="tx1"/>
                </a:solidFill>
                <a:latin typeface="Segoe UI" panose="020B0502040204020203" pitchFamily="34" charset="0"/>
              </a:rPr>
              <a:t>and RBAC to control access to AKS resources</a:t>
            </a:r>
          </a:p>
          <a:p>
            <a:pPr marL="342900" indent="-342900" defTabSz="914192">
              <a:lnSpc>
                <a:spcPct val="120000"/>
              </a:lnSpc>
              <a:spcAft>
                <a:spcPts val="588"/>
              </a:spcAft>
              <a:buFont typeface="+mj-lt"/>
              <a:buAutoNum type="arabicPeriod"/>
              <a:defRPr/>
            </a:pPr>
            <a:r>
              <a:rPr lang="en-US" sz="1400" spc="0">
                <a:solidFill>
                  <a:schemeClr val="tx1"/>
                </a:solidFill>
                <a:latin typeface="Segoe UI" panose="020B0502040204020203" pitchFamily="34" charset="0"/>
              </a:rPr>
              <a:t>Easily access to SLA-backed Azure Services such as Azure Database for MySQL using </a:t>
            </a:r>
            <a:r>
              <a:rPr lang="en-US" sz="1400" u="sng" spc="0">
                <a:solidFill>
                  <a:schemeClr val="tx1"/>
                </a:solidFill>
                <a:latin typeface="Segoe UI" panose="020B0502040204020203" pitchFamily="34" charset="0"/>
              </a:rPr>
              <a:t>Open Service Broker for Azure</a:t>
            </a:r>
            <a:r>
              <a:rPr lang="en-US" sz="1400" spc="0">
                <a:solidFill>
                  <a:schemeClr val="tx1"/>
                </a:solidFill>
                <a:latin typeface="Segoe UI" panose="020B0502040204020203" pitchFamily="34" charset="0"/>
              </a:rPr>
              <a:t> (OSBA)</a:t>
            </a:r>
          </a:p>
          <a:p>
            <a:pPr marL="342900" indent="-342900" defTabSz="914192">
              <a:lnSpc>
                <a:spcPct val="120000"/>
              </a:lnSpc>
              <a:spcAft>
                <a:spcPts val="588"/>
              </a:spcAft>
              <a:buFont typeface="+mj-lt"/>
              <a:buAutoNum type="arabicPeriod"/>
              <a:defRPr/>
            </a:pPr>
            <a:endParaRPr lang="en-US" sz="1400" spc="0">
              <a:solidFill>
                <a:schemeClr val="tx1"/>
              </a:solidFill>
              <a:latin typeface="Segoe UI" panose="020B0502040204020203" pitchFamily="34" charset="0"/>
            </a:endParaRPr>
          </a:p>
          <a:p>
            <a:pPr marL="342900" indent="-342900" defTabSz="914192">
              <a:lnSpc>
                <a:spcPct val="120000"/>
              </a:lnSpc>
              <a:spcAft>
                <a:spcPts val="588"/>
              </a:spcAft>
              <a:buFont typeface="+mj-lt"/>
              <a:buAutoNum type="arabicPeriod"/>
              <a:defRPr/>
            </a:pPr>
            <a:endParaRPr lang="en-US" sz="1371" spc="0">
              <a:gradFill>
                <a:gsLst>
                  <a:gs pos="2655">
                    <a:srgbClr val="505050"/>
                  </a:gs>
                  <a:gs pos="31000">
                    <a:srgbClr val="505050"/>
                  </a:gs>
                </a:gsLst>
                <a:lin ang="5400000" scaled="0"/>
              </a:gradFill>
              <a:latin typeface="Segoe UI"/>
            </a:endParaRPr>
          </a:p>
          <a:p>
            <a:pPr marL="342900" indent="-342900" defTabSz="914192">
              <a:lnSpc>
                <a:spcPct val="120000"/>
              </a:lnSpc>
              <a:spcAft>
                <a:spcPts val="588"/>
              </a:spcAft>
              <a:buFont typeface="+mj-lt"/>
              <a:buAutoNum type="arabicPeriod"/>
              <a:defRPr/>
            </a:pPr>
            <a:endParaRPr lang="en-US" sz="1371" spc="0">
              <a:gradFill>
                <a:gsLst>
                  <a:gs pos="2655">
                    <a:srgbClr val="505050"/>
                  </a:gs>
                  <a:gs pos="31000">
                    <a:srgbClr val="505050"/>
                  </a:gs>
                </a:gsLst>
                <a:lin ang="5400000" scaled="0"/>
              </a:gradFill>
              <a:latin typeface="Segoe UI"/>
            </a:endParaRPr>
          </a:p>
          <a:p>
            <a:pPr marL="342900" indent="-342900" defTabSz="914192">
              <a:lnSpc>
                <a:spcPct val="120000"/>
              </a:lnSpc>
              <a:spcAft>
                <a:spcPts val="588"/>
              </a:spcAft>
              <a:buFont typeface="+mj-lt"/>
              <a:buAutoNum type="arabicPeriod"/>
              <a:defRPr/>
            </a:pPr>
            <a:endParaRPr lang="en-US" sz="1371" spc="0">
              <a:gradFill>
                <a:gsLst>
                  <a:gs pos="2655">
                    <a:srgbClr val="505050"/>
                  </a:gs>
                  <a:gs pos="31000">
                    <a:srgbClr val="505050"/>
                  </a:gs>
                </a:gsLst>
                <a:lin ang="5400000" scaled="0"/>
              </a:gradFill>
              <a:latin typeface="Segoe UI"/>
            </a:endParaRPr>
          </a:p>
        </p:txBody>
      </p:sp>
      <p:grpSp>
        <p:nvGrpSpPr>
          <p:cNvPr id="32" name="Group 31">
            <a:extLst>
              <a:ext uri="{FF2B5EF4-FFF2-40B4-BE49-F238E27FC236}">
                <a16:creationId xmlns:a16="http://schemas.microsoft.com/office/drawing/2014/main" id="{C8918914-33C7-7643-8503-788A7A7D270A}"/>
              </a:ext>
            </a:extLst>
          </p:cNvPr>
          <p:cNvGrpSpPr/>
          <p:nvPr/>
        </p:nvGrpSpPr>
        <p:grpSpPr>
          <a:xfrm>
            <a:off x="6202947" y="4374032"/>
            <a:ext cx="822960" cy="1332289"/>
            <a:chOff x="6202947" y="4374032"/>
            <a:chExt cx="822960" cy="1332289"/>
          </a:xfrm>
        </p:grpSpPr>
        <p:sp>
          <p:nvSpPr>
            <p:cNvPr id="33" name="Title 1">
              <a:extLst>
                <a:ext uri="{FF2B5EF4-FFF2-40B4-BE49-F238E27FC236}">
                  <a16:creationId xmlns:a16="http://schemas.microsoft.com/office/drawing/2014/main" id="{F773514C-75D4-664D-9A44-97C819486906}"/>
                </a:ext>
              </a:extLst>
            </p:cNvPr>
            <p:cNvSpPr txBox="1">
              <a:spLocks/>
            </p:cNvSpPr>
            <p:nvPr/>
          </p:nvSpPr>
          <p:spPr>
            <a:xfrm>
              <a:off x="6274262" y="4374032"/>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34" name="Group 33">
              <a:extLst>
                <a:ext uri="{FF2B5EF4-FFF2-40B4-BE49-F238E27FC236}">
                  <a16:creationId xmlns:a16="http://schemas.microsoft.com/office/drawing/2014/main" id="{D65E211A-B396-3F40-A07D-23B742AB94F3}"/>
                </a:ext>
              </a:extLst>
            </p:cNvPr>
            <p:cNvGrpSpPr/>
            <p:nvPr/>
          </p:nvGrpSpPr>
          <p:grpSpPr>
            <a:xfrm>
              <a:off x="6202947" y="4883361"/>
              <a:ext cx="822960" cy="822960"/>
              <a:chOff x="5824800" y="1539202"/>
              <a:chExt cx="822960" cy="822960"/>
            </a:xfrm>
          </p:grpSpPr>
          <p:sp>
            <p:nvSpPr>
              <p:cNvPr id="35" name="Rectangle: Rounded Corners 64">
                <a:extLst>
                  <a:ext uri="{FF2B5EF4-FFF2-40B4-BE49-F238E27FC236}">
                    <a16:creationId xmlns:a16="http://schemas.microsoft.com/office/drawing/2014/main" id="{D9F96520-6834-564B-9558-2593E1AF2D7A}"/>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36" name="Graphic 35">
                <a:extLst>
                  <a:ext uri="{FF2B5EF4-FFF2-40B4-BE49-F238E27FC236}">
                    <a16:creationId xmlns:a16="http://schemas.microsoft.com/office/drawing/2014/main" id="{85D98B13-EBDC-5B40-BCDD-B2DE65BC6F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0334" y="1644736"/>
                <a:ext cx="611893" cy="611893"/>
              </a:xfrm>
              <a:prstGeom prst="rect">
                <a:avLst/>
              </a:prstGeom>
            </p:spPr>
          </p:pic>
        </p:grpSp>
      </p:grpSp>
      <p:grpSp>
        <p:nvGrpSpPr>
          <p:cNvPr id="37" name="Group 36">
            <a:extLst>
              <a:ext uri="{FF2B5EF4-FFF2-40B4-BE49-F238E27FC236}">
                <a16:creationId xmlns:a16="http://schemas.microsoft.com/office/drawing/2014/main" id="{F89A2692-61DA-A440-8737-E66EB3805F43}"/>
              </a:ext>
            </a:extLst>
          </p:cNvPr>
          <p:cNvGrpSpPr/>
          <p:nvPr/>
        </p:nvGrpSpPr>
        <p:grpSpPr>
          <a:xfrm>
            <a:off x="5035877" y="4531441"/>
            <a:ext cx="822960" cy="1174880"/>
            <a:chOff x="1463994" y="4069698"/>
            <a:chExt cx="822960" cy="1174880"/>
          </a:xfrm>
        </p:grpSpPr>
        <p:sp>
          <p:nvSpPr>
            <p:cNvPr id="38" name="Title 1">
              <a:extLst>
                <a:ext uri="{FF2B5EF4-FFF2-40B4-BE49-F238E27FC236}">
                  <a16:creationId xmlns:a16="http://schemas.microsoft.com/office/drawing/2014/main" id="{C7515747-7DD4-264F-8268-74FBE7BD9008}"/>
                </a:ext>
              </a:extLst>
            </p:cNvPr>
            <p:cNvSpPr txBox="1">
              <a:spLocks/>
            </p:cNvSpPr>
            <p:nvPr/>
          </p:nvSpPr>
          <p:spPr>
            <a:xfrm>
              <a:off x="1516684" y="4069698"/>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Existing application</a:t>
              </a:r>
            </a:p>
          </p:txBody>
        </p:sp>
        <p:sp>
          <p:nvSpPr>
            <p:cNvPr id="39" name="Rectangle: Rounded Corners 50">
              <a:extLst>
                <a:ext uri="{FF2B5EF4-FFF2-40B4-BE49-F238E27FC236}">
                  <a16:creationId xmlns:a16="http://schemas.microsoft.com/office/drawing/2014/main" id="{A56D425D-3FD4-D34A-B973-2B8FD3D0381F}"/>
                </a:ext>
              </a:extLst>
            </p:cNvPr>
            <p:cNvSpPr/>
            <p:nvPr/>
          </p:nvSpPr>
          <p:spPr bwMode="auto">
            <a:xfrm>
              <a:off x="1463994" y="4421618"/>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0" name="GenericApp_EB3B" title="Icon of an app window">
              <a:extLst>
                <a:ext uri="{FF2B5EF4-FFF2-40B4-BE49-F238E27FC236}">
                  <a16:creationId xmlns:a16="http://schemas.microsoft.com/office/drawing/2014/main" id="{3D5AB258-7FC6-1546-9B56-D7FA3596FD5E}"/>
                </a:ext>
              </a:extLst>
            </p:cNvPr>
            <p:cNvSpPr>
              <a:spLocks noChangeAspect="1" noEditPoints="1"/>
            </p:cNvSpPr>
            <p:nvPr/>
          </p:nvSpPr>
          <p:spPr bwMode="auto">
            <a:xfrm>
              <a:off x="1616086" y="4625506"/>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41" name="Straight Arrow Connector 40">
            <a:extLst>
              <a:ext uri="{FF2B5EF4-FFF2-40B4-BE49-F238E27FC236}">
                <a16:creationId xmlns:a16="http://schemas.microsoft.com/office/drawing/2014/main" id="{9AF0BA06-7FDE-104E-B083-88B83652E3DD}"/>
              </a:ext>
            </a:extLst>
          </p:cNvPr>
          <p:cNvCxnSpPr>
            <a:cxnSpLocks/>
            <a:stCxn id="39" idx="3"/>
          </p:cNvCxnSpPr>
          <p:nvPr/>
        </p:nvCxnSpPr>
        <p:spPr>
          <a:xfrm>
            <a:off x="5858837" y="5294841"/>
            <a:ext cx="3441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5574E94-D0DC-F44B-AEBC-2EFC91E3D0BF}"/>
              </a:ext>
            </a:extLst>
          </p:cNvPr>
          <p:cNvCxnSpPr>
            <a:cxnSpLocks/>
            <a:endCxn id="48" idx="1"/>
          </p:cNvCxnSpPr>
          <p:nvPr/>
        </p:nvCxnSpPr>
        <p:spPr>
          <a:xfrm>
            <a:off x="7025907" y="5294841"/>
            <a:ext cx="172694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85">
            <a:extLst>
              <a:ext uri="{FF2B5EF4-FFF2-40B4-BE49-F238E27FC236}">
                <a16:creationId xmlns:a16="http://schemas.microsoft.com/office/drawing/2014/main" id="{0D36BA1F-7F18-EC4A-98A5-ECFAC2E07269}"/>
              </a:ext>
            </a:extLst>
          </p:cNvPr>
          <p:cNvSpPr/>
          <p:nvPr/>
        </p:nvSpPr>
        <p:spPr bwMode="auto">
          <a:xfrm>
            <a:off x="8497338" y="3415112"/>
            <a:ext cx="2722785" cy="23197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4" name="Title 1">
            <a:extLst>
              <a:ext uri="{FF2B5EF4-FFF2-40B4-BE49-F238E27FC236}">
                <a16:creationId xmlns:a16="http://schemas.microsoft.com/office/drawing/2014/main" id="{D295F937-F266-3C40-BC8F-F9BD7E90B6FB}"/>
              </a:ext>
            </a:extLst>
          </p:cNvPr>
          <p:cNvSpPr txBox="1">
            <a:spLocks/>
          </p:cNvSpPr>
          <p:nvPr/>
        </p:nvSpPr>
        <p:spPr>
          <a:xfrm>
            <a:off x="8497339" y="3209057"/>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Virtual network</a:t>
            </a:r>
          </a:p>
        </p:txBody>
      </p:sp>
      <p:grpSp>
        <p:nvGrpSpPr>
          <p:cNvPr id="45" name="Group 44">
            <a:extLst>
              <a:ext uri="{FF2B5EF4-FFF2-40B4-BE49-F238E27FC236}">
                <a16:creationId xmlns:a16="http://schemas.microsoft.com/office/drawing/2014/main" id="{54DA3552-80D9-C242-A3AD-9C4F38AEF101}"/>
              </a:ext>
            </a:extLst>
          </p:cNvPr>
          <p:cNvGrpSpPr/>
          <p:nvPr/>
        </p:nvGrpSpPr>
        <p:grpSpPr>
          <a:xfrm>
            <a:off x="8659236" y="4831887"/>
            <a:ext cx="717581" cy="728130"/>
            <a:chOff x="8659236" y="4408560"/>
            <a:chExt cx="717581" cy="728130"/>
          </a:xfrm>
        </p:grpSpPr>
        <p:sp>
          <p:nvSpPr>
            <p:cNvPr id="46" name="Title 1">
              <a:extLst>
                <a:ext uri="{FF2B5EF4-FFF2-40B4-BE49-F238E27FC236}">
                  <a16:creationId xmlns:a16="http://schemas.microsoft.com/office/drawing/2014/main" id="{1794DBA0-CC52-7B4F-883A-5359EF8F15A6}"/>
                </a:ext>
              </a:extLst>
            </p:cNvPr>
            <p:cNvSpPr txBox="1">
              <a:spLocks/>
            </p:cNvSpPr>
            <p:nvPr/>
          </p:nvSpPr>
          <p:spPr>
            <a:xfrm>
              <a:off x="8659236" y="440856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47" name="Group 46">
              <a:extLst>
                <a:ext uri="{FF2B5EF4-FFF2-40B4-BE49-F238E27FC236}">
                  <a16:creationId xmlns:a16="http://schemas.microsoft.com/office/drawing/2014/main" id="{9BF414DD-2289-6E42-9D3B-8641FC358313}"/>
                </a:ext>
              </a:extLst>
            </p:cNvPr>
            <p:cNvGrpSpPr/>
            <p:nvPr/>
          </p:nvGrpSpPr>
          <p:grpSpPr>
            <a:xfrm>
              <a:off x="8752850" y="4606338"/>
              <a:ext cx="530352" cy="530352"/>
              <a:chOff x="8075203" y="3952298"/>
              <a:chExt cx="530352" cy="530352"/>
            </a:xfrm>
          </p:grpSpPr>
          <p:sp>
            <p:nvSpPr>
              <p:cNvPr id="48" name="Rectangle: Rounded Corners 96">
                <a:extLst>
                  <a:ext uri="{FF2B5EF4-FFF2-40B4-BE49-F238E27FC236}">
                    <a16:creationId xmlns:a16="http://schemas.microsoft.com/office/drawing/2014/main" id="{3108C7C5-87DA-E940-9D13-DC6ECA66F8F8}"/>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9" name="Group 48">
                <a:extLst>
                  <a:ext uri="{FF2B5EF4-FFF2-40B4-BE49-F238E27FC236}">
                    <a16:creationId xmlns:a16="http://schemas.microsoft.com/office/drawing/2014/main" id="{BDB7FF96-C65E-1742-A054-61ED745EAAE4}"/>
                  </a:ext>
                </a:extLst>
              </p:cNvPr>
              <p:cNvGrpSpPr/>
              <p:nvPr/>
            </p:nvGrpSpPr>
            <p:grpSpPr>
              <a:xfrm>
                <a:off x="8151402" y="4038938"/>
                <a:ext cx="377955" cy="357073"/>
                <a:chOff x="3172902" y="4132385"/>
                <a:chExt cx="355417" cy="335781"/>
              </a:xfrm>
            </p:grpSpPr>
            <p:grpSp>
              <p:nvGrpSpPr>
                <p:cNvPr id="50" name="Group 49">
                  <a:extLst>
                    <a:ext uri="{FF2B5EF4-FFF2-40B4-BE49-F238E27FC236}">
                      <a16:creationId xmlns:a16="http://schemas.microsoft.com/office/drawing/2014/main" id="{A182CDE9-AE89-4847-A31A-07FE8741A36A}"/>
                    </a:ext>
                  </a:extLst>
                </p:cNvPr>
                <p:cNvGrpSpPr/>
                <p:nvPr/>
              </p:nvGrpSpPr>
              <p:grpSpPr>
                <a:xfrm>
                  <a:off x="3234030" y="4132385"/>
                  <a:ext cx="233160" cy="110531"/>
                  <a:chOff x="3234867" y="4132385"/>
                  <a:chExt cx="233160" cy="110531"/>
                </a:xfrm>
              </p:grpSpPr>
              <p:sp>
                <p:nvSpPr>
                  <p:cNvPr id="58" name="Freeform: Shape 106">
                    <a:extLst>
                      <a:ext uri="{FF2B5EF4-FFF2-40B4-BE49-F238E27FC236}">
                        <a16:creationId xmlns:a16="http://schemas.microsoft.com/office/drawing/2014/main" id="{ED16CC35-D1AF-9C4B-8E01-D3FA033C8A2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107">
                    <a:extLst>
                      <a:ext uri="{FF2B5EF4-FFF2-40B4-BE49-F238E27FC236}">
                        <a16:creationId xmlns:a16="http://schemas.microsoft.com/office/drawing/2014/main" id="{536388D1-6DE0-8D41-93C2-3EA9C74466C2}"/>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4B37E790-21C3-0942-B4C2-D95A848667CA}"/>
                    </a:ext>
                  </a:extLst>
                </p:cNvPr>
                <p:cNvGrpSpPr/>
                <p:nvPr/>
              </p:nvGrpSpPr>
              <p:grpSpPr>
                <a:xfrm>
                  <a:off x="3172902" y="4245010"/>
                  <a:ext cx="355417" cy="110531"/>
                  <a:chOff x="3172902" y="4244590"/>
                  <a:chExt cx="355417" cy="110531"/>
                </a:xfrm>
              </p:grpSpPr>
              <p:sp>
                <p:nvSpPr>
                  <p:cNvPr id="55" name="Freeform: Shape 103">
                    <a:extLst>
                      <a:ext uri="{FF2B5EF4-FFF2-40B4-BE49-F238E27FC236}">
                        <a16:creationId xmlns:a16="http://schemas.microsoft.com/office/drawing/2014/main" id="{A1AECB5F-0C44-8749-9BE2-E406021FE77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104">
                    <a:extLst>
                      <a:ext uri="{FF2B5EF4-FFF2-40B4-BE49-F238E27FC236}">
                        <a16:creationId xmlns:a16="http://schemas.microsoft.com/office/drawing/2014/main" id="{49F05CEA-3D8E-0B4D-88B8-3CECD77C8892}"/>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105">
                    <a:extLst>
                      <a:ext uri="{FF2B5EF4-FFF2-40B4-BE49-F238E27FC236}">
                        <a16:creationId xmlns:a16="http://schemas.microsoft.com/office/drawing/2014/main" id="{F10974AA-CC20-F748-A0F4-EA7CAF2C8E7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D3F430FD-9770-B648-8BB1-7FBD5B1DB432}"/>
                    </a:ext>
                  </a:extLst>
                </p:cNvPr>
                <p:cNvGrpSpPr/>
                <p:nvPr/>
              </p:nvGrpSpPr>
              <p:grpSpPr>
                <a:xfrm>
                  <a:off x="3234030" y="4357635"/>
                  <a:ext cx="233160" cy="110531"/>
                  <a:chOff x="3234867" y="4132385"/>
                  <a:chExt cx="233160" cy="110531"/>
                </a:xfrm>
              </p:grpSpPr>
              <p:sp>
                <p:nvSpPr>
                  <p:cNvPr id="53" name="Freeform: Shape 101">
                    <a:extLst>
                      <a:ext uri="{FF2B5EF4-FFF2-40B4-BE49-F238E27FC236}">
                        <a16:creationId xmlns:a16="http://schemas.microsoft.com/office/drawing/2014/main" id="{640F623F-AF04-4843-B34C-D5C5FED465A1}"/>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102">
                    <a:extLst>
                      <a:ext uri="{FF2B5EF4-FFF2-40B4-BE49-F238E27FC236}">
                        <a16:creationId xmlns:a16="http://schemas.microsoft.com/office/drawing/2014/main" id="{97F5E520-F0E7-194B-8FA9-4147FAE88ED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60" name="Group 59">
            <a:extLst>
              <a:ext uri="{FF2B5EF4-FFF2-40B4-BE49-F238E27FC236}">
                <a16:creationId xmlns:a16="http://schemas.microsoft.com/office/drawing/2014/main" id="{3B8FC126-49FA-944E-8ED5-1682A5C06522}"/>
              </a:ext>
            </a:extLst>
          </p:cNvPr>
          <p:cNvGrpSpPr/>
          <p:nvPr/>
        </p:nvGrpSpPr>
        <p:grpSpPr>
          <a:xfrm>
            <a:off x="8591224" y="3571616"/>
            <a:ext cx="853605" cy="884753"/>
            <a:chOff x="9265920" y="3265979"/>
            <a:chExt cx="853605" cy="884753"/>
          </a:xfrm>
        </p:grpSpPr>
        <p:sp>
          <p:nvSpPr>
            <p:cNvPr id="61" name="Title 1">
              <a:extLst>
                <a:ext uri="{FF2B5EF4-FFF2-40B4-BE49-F238E27FC236}">
                  <a16:creationId xmlns:a16="http://schemas.microsoft.com/office/drawing/2014/main" id="{3F9990FB-072D-B246-8D1F-4CE6D5DF0E63}"/>
                </a:ext>
              </a:extLst>
            </p:cNvPr>
            <p:cNvSpPr txBox="1">
              <a:spLocks/>
            </p:cNvSpPr>
            <p:nvPr/>
          </p:nvSpPr>
          <p:spPr>
            <a:xfrm>
              <a:off x="9265920" y="3265979"/>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sp>
          <p:nvSpPr>
            <p:cNvPr id="62" name="Rectangle: Rounded Corners 68">
              <a:extLst>
                <a:ext uri="{FF2B5EF4-FFF2-40B4-BE49-F238E27FC236}">
                  <a16:creationId xmlns:a16="http://schemas.microsoft.com/office/drawing/2014/main" id="{6B854F42-A8E7-8C44-8F6E-5F9B82B7BF48}"/>
                </a:ext>
              </a:extLst>
            </p:cNvPr>
            <p:cNvSpPr/>
            <p:nvPr/>
          </p:nvSpPr>
          <p:spPr bwMode="auto">
            <a:xfrm>
              <a:off x="9427546" y="3620380"/>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3" name="Group 62">
              <a:extLst>
                <a:ext uri="{FF2B5EF4-FFF2-40B4-BE49-F238E27FC236}">
                  <a16:creationId xmlns:a16="http://schemas.microsoft.com/office/drawing/2014/main" id="{834251E7-2079-2542-9820-60CC92E389F6}"/>
                </a:ext>
              </a:extLst>
            </p:cNvPr>
            <p:cNvGrpSpPr/>
            <p:nvPr/>
          </p:nvGrpSpPr>
          <p:grpSpPr>
            <a:xfrm>
              <a:off x="9506237" y="3699071"/>
              <a:ext cx="372970" cy="372970"/>
              <a:chOff x="8048290" y="2866510"/>
              <a:chExt cx="390525" cy="390525"/>
            </a:xfrm>
            <a:solidFill>
              <a:srgbClr val="0078D4"/>
            </a:solidFill>
          </p:grpSpPr>
          <p:sp>
            <p:nvSpPr>
              <p:cNvPr id="64" name="Freeform: Shape 93">
                <a:extLst>
                  <a:ext uri="{FF2B5EF4-FFF2-40B4-BE49-F238E27FC236}">
                    <a16:creationId xmlns:a16="http://schemas.microsoft.com/office/drawing/2014/main" id="{2BAFFAD3-325E-AD4A-B13D-5B41F1248A48}"/>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108">
                <a:extLst>
                  <a:ext uri="{FF2B5EF4-FFF2-40B4-BE49-F238E27FC236}">
                    <a16:creationId xmlns:a16="http://schemas.microsoft.com/office/drawing/2014/main" id="{F8F473EB-3907-5045-B20A-BBEC92D1FA07}"/>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109">
                <a:extLst>
                  <a:ext uri="{FF2B5EF4-FFF2-40B4-BE49-F238E27FC236}">
                    <a16:creationId xmlns:a16="http://schemas.microsoft.com/office/drawing/2014/main" id="{30584C29-D240-6245-9C34-49015E27665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67" name="Straight Arrow Connector 66">
            <a:extLst>
              <a:ext uri="{FF2B5EF4-FFF2-40B4-BE49-F238E27FC236}">
                <a16:creationId xmlns:a16="http://schemas.microsoft.com/office/drawing/2014/main" id="{36996D01-FF27-1F42-B0A0-B5436321DEE9}"/>
              </a:ext>
            </a:extLst>
          </p:cNvPr>
          <p:cNvCxnSpPr>
            <a:cxnSpLocks/>
            <a:stCxn id="62" idx="2"/>
            <a:endCxn id="46" idx="0"/>
          </p:cNvCxnSpPr>
          <p:nvPr/>
        </p:nvCxnSpPr>
        <p:spPr>
          <a:xfrm>
            <a:off x="9018026" y="4456369"/>
            <a:ext cx="1" cy="37551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FB2CED48-6B7F-7144-B5AA-E64DE9B924B8}"/>
              </a:ext>
            </a:extLst>
          </p:cNvPr>
          <p:cNvGrpSpPr/>
          <p:nvPr/>
        </p:nvGrpSpPr>
        <p:grpSpPr>
          <a:xfrm>
            <a:off x="10350876" y="4677998"/>
            <a:ext cx="717581" cy="882019"/>
            <a:chOff x="10350876" y="4254671"/>
            <a:chExt cx="717581" cy="882019"/>
          </a:xfrm>
        </p:grpSpPr>
        <p:sp>
          <p:nvSpPr>
            <p:cNvPr id="69" name="Title 1">
              <a:extLst>
                <a:ext uri="{FF2B5EF4-FFF2-40B4-BE49-F238E27FC236}">
                  <a16:creationId xmlns:a16="http://schemas.microsoft.com/office/drawing/2014/main" id="{07518B0D-FAA4-884C-922D-8A2E4C944063}"/>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Database for MySQL</a:t>
              </a:r>
            </a:p>
          </p:txBody>
        </p:sp>
        <p:grpSp>
          <p:nvGrpSpPr>
            <p:cNvPr id="70" name="Group 69">
              <a:extLst>
                <a:ext uri="{FF2B5EF4-FFF2-40B4-BE49-F238E27FC236}">
                  <a16:creationId xmlns:a16="http://schemas.microsoft.com/office/drawing/2014/main" id="{6B757C42-C97C-114B-A233-FD70C18913D7}"/>
                </a:ext>
              </a:extLst>
            </p:cNvPr>
            <p:cNvGrpSpPr/>
            <p:nvPr/>
          </p:nvGrpSpPr>
          <p:grpSpPr>
            <a:xfrm>
              <a:off x="10444490" y="4606338"/>
              <a:ext cx="530352" cy="530352"/>
              <a:chOff x="9134176" y="3945754"/>
              <a:chExt cx="530352" cy="530352"/>
            </a:xfrm>
          </p:grpSpPr>
          <p:sp>
            <p:nvSpPr>
              <p:cNvPr id="71" name="Rectangle: Rounded Corners 131">
                <a:extLst>
                  <a:ext uri="{FF2B5EF4-FFF2-40B4-BE49-F238E27FC236}">
                    <a16:creationId xmlns:a16="http://schemas.microsoft.com/office/drawing/2014/main" id="{799C6B61-2028-B341-A18F-E928F86CB8B0}"/>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Freeform: Shape 119">
                <a:extLst>
                  <a:ext uri="{FF2B5EF4-FFF2-40B4-BE49-F238E27FC236}">
                    <a16:creationId xmlns:a16="http://schemas.microsoft.com/office/drawing/2014/main" id="{27608023-BFC2-E548-BC9E-6CE0809698CD}"/>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73" name="Straight Arrow Connector 72">
            <a:extLst>
              <a:ext uri="{FF2B5EF4-FFF2-40B4-BE49-F238E27FC236}">
                <a16:creationId xmlns:a16="http://schemas.microsoft.com/office/drawing/2014/main" id="{9FA867A4-BFC7-5C43-986A-3A6CFE0AEFF9}"/>
              </a:ext>
            </a:extLst>
          </p:cNvPr>
          <p:cNvCxnSpPr>
            <a:cxnSpLocks/>
            <a:stCxn id="48" idx="3"/>
            <a:endCxn id="71" idx="1"/>
          </p:cNvCxnSpPr>
          <p:nvPr/>
        </p:nvCxnSpPr>
        <p:spPr>
          <a:xfrm>
            <a:off x="9283202" y="5294841"/>
            <a:ext cx="116128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B134662C-C0D4-A349-BC50-BEE37A153D3E}"/>
              </a:ext>
            </a:extLst>
          </p:cNvPr>
          <p:cNvSpPr txBox="1">
            <a:spLocks/>
          </p:cNvSpPr>
          <p:nvPr/>
        </p:nvSpPr>
        <p:spPr>
          <a:xfrm>
            <a:off x="9475041" y="5141875"/>
            <a:ext cx="687552" cy="305932"/>
          </a:xfrm>
          <a:prstGeom prst="roundRect">
            <a:avLst>
              <a:gd name="adj" fmla="val 4732"/>
            </a:avLst>
          </a:prstGeom>
          <a:solidFill>
            <a:srgbClr val="FDFDFD"/>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OSBA</a:t>
            </a:r>
          </a:p>
        </p:txBody>
      </p:sp>
      <p:sp>
        <p:nvSpPr>
          <p:cNvPr id="75" name="Title 1">
            <a:extLst>
              <a:ext uri="{FF2B5EF4-FFF2-40B4-BE49-F238E27FC236}">
                <a16:creationId xmlns:a16="http://schemas.microsoft.com/office/drawing/2014/main" id="{87EF908E-3C9D-B941-A56A-BB085B0D3C3E}"/>
              </a:ext>
            </a:extLst>
          </p:cNvPr>
          <p:cNvSpPr txBox="1">
            <a:spLocks/>
          </p:cNvSpPr>
          <p:nvPr/>
        </p:nvSpPr>
        <p:spPr>
          <a:xfrm>
            <a:off x="7370017" y="4883360"/>
            <a:ext cx="777610" cy="822945"/>
          </a:xfrm>
          <a:prstGeom prst="roundRect">
            <a:avLst>
              <a:gd name="adj" fmla="val 4732"/>
            </a:avLst>
          </a:prstGeom>
          <a:solidFill>
            <a:srgbClr val="FDFDFD"/>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76" name="Graphic 75">
            <a:extLst>
              <a:ext uri="{FF2B5EF4-FFF2-40B4-BE49-F238E27FC236}">
                <a16:creationId xmlns:a16="http://schemas.microsoft.com/office/drawing/2014/main" id="{7FBFE450-4454-2248-AB36-3745AC5868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1585" y="5036762"/>
            <a:ext cx="488215" cy="488215"/>
          </a:xfrm>
          <a:prstGeom prst="rect">
            <a:avLst/>
          </a:prstGeom>
        </p:spPr>
      </p:pic>
      <p:sp>
        <p:nvSpPr>
          <p:cNvPr id="77" name="Title 1">
            <a:extLst>
              <a:ext uri="{FF2B5EF4-FFF2-40B4-BE49-F238E27FC236}">
                <a16:creationId xmlns:a16="http://schemas.microsoft.com/office/drawing/2014/main" id="{FC1A0C0A-1ED7-0546-88EC-95E1D43F8A6E}"/>
              </a:ext>
            </a:extLst>
          </p:cNvPr>
          <p:cNvSpPr txBox="1">
            <a:spLocks/>
          </p:cNvSpPr>
          <p:nvPr/>
        </p:nvSpPr>
        <p:spPr>
          <a:xfrm>
            <a:off x="7406096" y="4547014"/>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t>
            </a:r>
            <a:r>
              <a:rPr lang="en-US"/>
              <a:t>Pipelines</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78" name="Straight Connector 77">
            <a:extLst>
              <a:ext uri="{FF2B5EF4-FFF2-40B4-BE49-F238E27FC236}">
                <a16:creationId xmlns:a16="http://schemas.microsoft.com/office/drawing/2014/main" id="{1C3A4DEF-F2B5-D74F-BCC8-BE3BFCE2F6D1}"/>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Isosceles Triangle 18">
            <a:extLst>
              <a:ext uri="{FF2B5EF4-FFF2-40B4-BE49-F238E27FC236}">
                <a16:creationId xmlns:a16="http://schemas.microsoft.com/office/drawing/2014/main" id="{95356467-4201-8C4B-B94A-2557D8369509}"/>
              </a:ext>
            </a:extLst>
          </p:cNvPr>
          <p:cNvSpPr/>
          <p:nvPr/>
        </p:nvSpPr>
        <p:spPr bwMode="auto">
          <a:xfrm rot="10800000">
            <a:off x="927902"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3DE9CCC2-7300-EC44-9F64-4F741B620AE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Lift and shift to containers</a:t>
            </a:r>
          </a:p>
        </p:txBody>
      </p:sp>
      <p:sp>
        <p:nvSpPr>
          <p:cNvPr id="81" name="Rectangle 80">
            <a:extLst>
              <a:ext uri="{FF2B5EF4-FFF2-40B4-BE49-F238E27FC236}">
                <a16:creationId xmlns:a16="http://schemas.microsoft.com/office/drawing/2014/main" id="{B7819F07-4826-A04A-B4F5-85D2F4289FD8}"/>
              </a:ext>
            </a:extLst>
          </p:cNvPr>
          <p:cNvSpPr/>
          <p:nvPr/>
        </p:nvSpPr>
        <p:spPr>
          <a:xfrm>
            <a:off x="2248795" y="759694"/>
            <a:ext cx="94848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82" name="Rectangle 81">
            <a:extLst>
              <a:ext uri="{FF2B5EF4-FFF2-40B4-BE49-F238E27FC236}">
                <a16:creationId xmlns:a16="http://schemas.microsoft.com/office/drawing/2014/main" id="{671B5872-1008-D740-8C24-D0163D0B8BDB}"/>
              </a:ext>
            </a:extLst>
          </p:cNvPr>
          <p:cNvSpPr/>
          <p:nvPr/>
        </p:nvSpPr>
        <p:spPr>
          <a:xfrm>
            <a:off x="3727039" y="759694"/>
            <a:ext cx="1151804"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learning</a:t>
            </a:r>
          </a:p>
        </p:txBody>
      </p:sp>
      <p:sp>
        <p:nvSpPr>
          <p:cNvPr id="83" name="Brain_3" title="Icon of a brain">
            <a:extLst>
              <a:ext uri="{FF2B5EF4-FFF2-40B4-BE49-F238E27FC236}">
                <a16:creationId xmlns:a16="http://schemas.microsoft.com/office/drawing/2014/main" id="{AF0E09F5-492D-D946-8EEF-B8749E118F2D}"/>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1C892957-0411-B645-B163-B9C6413044D9}"/>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85" name="IoT" title="Icon of five circles that all connect to a center circle">
            <a:extLst>
              <a:ext uri="{FF2B5EF4-FFF2-40B4-BE49-F238E27FC236}">
                <a16:creationId xmlns:a16="http://schemas.microsoft.com/office/drawing/2014/main" id="{B6A43077-F029-6944-B3F0-D41794F7AB3A}"/>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Relationship_F003" title="Icon of three boxes connected by lines">
            <a:extLst>
              <a:ext uri="{FF2B5EF4-FFF2-40B4-BE49-F238E27FC236}">
                <a16:creationId xmlns:a16="http://schemas.microsoft.com/office/drawing/2014/main" id="{D9A21656-70F3-0B46-99F0-495BC695664E}"/>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87" name="Group 86">
            <a:extLst>
              <a:ext uri="{FF2B5EF4-FFF2-40B4-BE49-F238E27FC236}">
                <a16:creationId xmlns:a16="http://schemas.microsoft.com/office/drawing/2014/main" id="{C956BD27-8B98-4644-9144-825C3583392B}"/>
              </a:ext>
            </a:extLst>
          </p:cNvPr>
          <p:cNvGrpSpPr/>
          <p:nvPr/>
        </p:nvGrpSpPr>
        <p:grpSpPr>
          <a:xfrm>
            <a:off x="605404" y="143970"/>
            <a:ext cx="842038" cy="526294"/>
            <a:chOff x="2473324" y="3092343"/>
            <a:chExt cx="1138048" cy="711307"/>
          </a:xfrm>
        </p:grpSpPr>
        <p:grpSp>
          <p:nvGrpSpPr>
            <p:cNvPr id="88" name="Group 87">
              <a:extLst>
                <a:ext uri="{FF2B5EF4-FFF2-40B4-BE49-F238E27FC236}">
                  <a16:creationId xmlns:a16="http://schemas.microsoft.com/office/drawing/2014/main" id="{F86A29C2-2C66-6943-B828-63257415CB62}"/>
                </a:ext>
              </a:extLst>
            </p:cNvPr>
            <p:cNvGrpSpPr/>
            <p:nvPr/>
          </p:nvGrpSpPr>
          <p:grpSpPr>
            <a:xfrm>
              <a:off x="2688643" y="3092343"/>
              <a:ext cx="922729" cy="200438"/>
              <a:chOff x="2688643" y="3092343"/>
              <a:chExt cx="922729" cy="200438"/>
            </a:xfrm>
          </p:grpSpPr>
          <p:sp>
            <p:nvSpPr>
              <p:cNvPr id="96" name="Freeform: Shape 44">
                <a:extLst>
                  <a:ext uri="{FF2B5EF4-FFF2-40B4-BE49-F238E27FC236}">
                    <a16:creationId xmlns:a16="http://schemas.microsoft.com/office/drawing/2014/main" id="{BA4C9E4E-7CFD-4E46-BCB0-814603440826}"/>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45">
                <a:extLst>
                  <a:ext uri="{FF2B5EF4-FFF2-40B4-BE49-F238E27FC236}">
                    <a16:creationId xmlns:a16="http://schemas.microsoft.com/office/drawing/2014/main" id="{5CC10147-4B47-9C4F-8386-079770590FDD}"/>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46">
                <a:extLst>
                  <a:ext uri="{FF2B5EF4-FFF2-40B4-BE49-F238E27FC236}">
                    <a16:creationId xmlns:a16="http://schemas.microsoft.com/office/drawing/2014/main" id="{FCE92E34-2B43-7B46-8BAE-D7A8F73F6DC6}"/>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47">
                <a:extLst>
                  <a:ext uri="{FF2B5EF4-FFF2-40B4-BE49-F238E27FC236}">
                    <a16:creationId xmlns:a16="http://schemas.microsoft.com/office/drawing/2014/main" id="{27E4C798-4EF1-774A-BC2B-21F238E23E9B}"/>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89" name="Freeform: Shape 33">
              <a:extLst>
                <a:ext uri="{FF2B5EF4-FFF2-40B4-BE49-F238E27FC236}">
                  <a16:creationId xmlns:a16="http://schemas.microsoft.com/office/drawing/2014/main" id="{A5D81DC0-B0FA-4743-B083-9672D77ED7CE}"/>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17F41D83-B864-5949-BB9F-1329616CB0A6}"/>
                </a:ext>
              </a:extLst>
            </p:cNvPr>
            <p:cNvGrpSpPr/>
            <p:nvPr/>
          </p:nvGrpSpPr>
          <p:grpSpPr>
            <a:xfrm>
              <a:off x="3062706" y="3298775"/>
              <a:ext cx="426743" cy="200438"/>
              <a:chOff x="3062706" y="3308474"/>
              <a:chExt cx="426743" cy="200438"/>
            </a:xfrm>
          </p:grpSpPr>
          <p:sp>
            <p:nvSpPr>
              <p:cNvPr id="94" name="Freeform: Shape 42">
                <a:extLst>
                  <a:ext uri="{FF2B5EF4-FFF2-40B4-BE49-F238E27FC236}">
                    <a16:creationId xmlns:a16="http://schemas.microsoft.com/office/drawing/2014/main" id="{B068467F-9355-B74A-8FCE-73BFF63B301D}"/>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43">
                <a:extLst>
                  <a:ext uri="{FF2B5EF4-FFF2-40B4-BE49-F238E27FC236}">
                    <a16:creationId xmlns:a16="http://schemas.microsoft.com/office/drawing/2014/main" id="{E6F7FB7B-EE29-CF4B-B1F7-ADF804584986}"/>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1" name="Freeform: Shape 35">
              <a:extLst>
                <a:ext uri="{FF2B5EF4-FFF2-40B4-BE49-F238E27FC236}">
                  <a16:creationId xmlns:a16="http://schemas.microsoft.com/office/drawing/2014/main" id="{1C5D1847-462E-F745-95A0-CF0F5FBE978C}"/>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D26005A8-0BEE-0B49-84DB-DC83E8256A4D}"/>
                </a:ext>
              </a:extLst>
            </p:cNvPr>
            <p:cNvSpPr/>
            <p:nvPr/>
          </p:nvSpPr>
          <p:spPr bwMode="auto">
            <a:xfrm>
              <a:off x="2473324" y="3368675"/>
              <a:ext cx="434975" cy="434975"/>
            </a:xfrm>
            <a:prstGeom prst="rect">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Arrow Connector 92">
              <a:extLst>
                <a:ext uri="{FF2B5EF4-FFF2-40B4-BE49-F238E27FC236}">
                  <a16:creationId xmlns:a16="http://schemas.microsoft.com/office/drawing/2014/main" id="{F036F505-01B6-A047-B1C2-60083934FA82}"/>
                </a:ext>
              </a:extLst>
            </p:cNvPr>
            <p:cNvCxnSpPr>
              <a:cxnSpLocks/>
            </p:cNvCxnSpPr>
            <p:nvPr/>
          </p:nvCxnSpPr>
          <p:spPr>
            <a:xfrm flipV="1">
              <a:off x="2774950" y="3413125"/>
              <a:ext cx="98425" cy="95250"/>
            </a:xfrm>
            <a:prstGeom prst="straightConnector1">
              <a:avLst/>
            </a:prstGeom>
            <a:ln w="12700">
              <a:solidFill>
                <a:srgbClr val="0078D4"/>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2959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258632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panose="020B0502040204020203" pitchFamily="34" charset="0"/>
                <a:ea typeface="+mn-ea"/>
                <a:cs typeface="Segoe UI" panose="020B05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20220" y="759694"/>
            <a:ext cx="980180"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27039" y="759694"/>
            <a:ext cx="1151804"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Microservices: for faster app development</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082589" cy="16004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Independent deployments</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Improved scale and resource utilization per service</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Smaller, focused teams</a:t>
            </a:r>
          </a:p>
        </p:txBody>
      </p:sp>
      <p:sp>
        <p:nvSpPr>
          <p:cNvPr id="71" name="Rectangle: Rounded Corners 70">
            <a:extLst>
              <a:ext uri="{FF2B5EF4-FFF2-40B4-BE49-F238E27FC236}">
                <a16:creationId xmlns:a16="http://schemas.microsoft.com/office/drawing/2014/main" id="{E53F4F74-A244-4167-BA1F-FF4DC1A9F205}"/>
              </a:ext>
            </a:extLst>
          </p:cNvPr>
          <p:cNvSpPr/>
          <p:nvPr/>
        </p:nvSpPr>
        <p:spPr bwMode="auto">
          <a:xfrm>
            <a:off x="5241102" y="2806805"/>
            <a:ext cx="1811718" cy="3753016"/>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Rectangle: Rounded Corners 71">
            <a:extLst>
              <a:ext uri="{FF2B5EF4-FFF2-40B4-BE49-F238E27FC236}">
                <a16:creationId xmlns:a16="http://schemas.microsoft.com/office/drawing/2014/main" id="{1454BF83-E407-46E0-BEC7-4A2811C41C13}"/>
              </a:ext>
            </a:extLst>
          </p:cNvPr>
          <p:cNvSpPr/>
          <p:nvPr/>
        </p:nvSpPr>
        <p:spPr bwMode="auto">
          <a:xfrm>
            <a:off x="7519039" y="2806804"/>
            <a:ext cx="3790672" cy="379134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4" name="Rectangle: Rounded Corners 73">
            <a:extLst>
              <a:ext uri="{FF2B5EF4-FFF2-40B4-BE49-F238E27FC236}">
                <a16:creationId xmlns:a16="http://schemas.microsoft.com/office/drawing/2014/main" id="{F08A8824-45BB-4C0D-A0E8-CC1DCDB268F6}"/>
              </a:ext>
            </a:extLst>
          </p:cNvPr>
          <p:cNvSpPr/>
          <p:nvPr/>
        </p:nvSpPr>
        <p:spPr>
          <a:xfrm>
            <a:off x="5418121" y="477666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Rounded Corners 74">
            <a:extLst>
              <a:ext uri="{FF2B5EF4-FFF2-40B4-BE49-F238E27FC236}">
                <a16:creationId xmlns:a16="http://schemas.microsoft.com/office/drawing/2014/main" id="{09B26120-9706-4688-A19A-990E69F4EA65}"/>
              </a:ext>
            </a:extLst>
          </p:cNvPr>
          <p:cNvSpPr/>
          <p:nvPr/>
        </p:nvSpPr>
        <p:spPr>
          <a:xfrm>
            <a:off x="5418121" y="5363737"/>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Rounded Corners 75">
            <a:extLst>
              <a:ext uri="{FF2B5EF4-FFF2-40B4-BE49-F238E27FC236}">
                <a16:creationId xmlns:a16="http://schemas.microsoft.com/office/drawing/2014/main" id="{BE8FFFA3-AB6C-4276-953B-938B98A097CC}"/>
              </a:ext>
            </a:extLst>
          </p:cNvPr>
          <p:cNvSpPr/>
          <p:nvPr/>
        </p:nvSpPr>
        <p:spPr>
          <a:xfrm>
            <a:off x="5418121" y="5955143"/>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Rounded Corners 76">
            <a:extLst>
              <a:ext uri="{FF2B5EF4-FFF2-40B4-BE49-F238E27FC236}">
                <a16:creationId xmlns:a16="http://schemas.microsoft.com/office/drawing/2014/main" id="{6F90093C-76CD-4515-9B3C-6A65DAF786E0}"/>
              </a:ext>
            </a:extLst>
          </p:cNvPr>
          <p:cNvSpPr/>
          <p:nvPr/>
        </p:nvSpPr>
        <p:spPr>
          <a:xfrm>
            <a:off x="5418121" y="4193924"/>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Oval 78">
            <a:extLst>
              <a:ext uri="{FF2B5EF4-FFF2-40B4-BE49-F238E27FC236}">
                <a16:creationId xmlns:a16="http://schemas.microsoft.com/office/drawing/2014/main" id="{16AE3BDF-61C2-4493-97E9-1C3677818848}"/>
              </a:ext>
            </a:extLst>
          </p:cNvPr>
          <p:cNvSpPr/>
          <p:nvPr/>
        </p:nvSpPr>
        <p:spPr>
          <a:xfrm>
            <a:off x="8256213" y="4164689"/>
            <a:ext cx="2239299" cy="223929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Rounded Corners 79">
            <a:extLst>
              <a:ext uri="{FF2B5EF4-FFF2-40B4-BE49-F238E27FC236}">
                <a16:creationId xmlns:a16="http://schemas.microsoft.com/office/drawing/2014/main" id="{28C8EA80-4958-4A0F-A017-ABE06DB9A17F}"/>
              </a:ext>
            </a:extLst>
          </p:cNvPr>
          <p:cNvSpPr/>
          <p:nvPr/>
        </p:nvSpPr>
        <p:spPr>
          <a:xfrm>
            <a:off x="9605141" y="47225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Oval 82">
            <a:extLst>
              <a:ext uri="{FF2B5EF4-FFF2-40B4-BE49-F238E27FC236}">
                <a16:creationId xmlns:a16="http://schemas.microsoft.com/office/drawing/2014/main" id="{EE858F37-02D8-4BD6-AD93-D5CFBB2EBFB9}"/>
              </a:ext>
            </a:extLst>
          </p:cNvPr>
          <p:cNvSpPr/>
          <p:nvPr/>
        </p:nvSpPr>
        <p:spPr>
          <a:xfrm>
            <a:off x="9670137" y="49912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Rectangle: Rounded Corners 88">
            <a:extLst>
              <a:ext uri="{FF2B5EF4-FFF2-40B4-BE49-F238E27FC236}">
                <a16:creationId xmlns:a16="http://schemas.microsoft.com/office/drawing/2014/main" id="{8EB8EF03-437F-43C7-924F-B0A29407E03E}"/>
              </a:ext>
            </a:extLst>
          </p:cNvPr>
          <p:cNvSpPr/>
          <p:nvPr/>
        </p:nvSpPr>
        <p:spPr>
          <a:xfrm>
            <a:off x="10619071" y="49585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66C0B8A0-AD2D-4B07-8AC4-4E099041123F}"/>
              </a:ext>
            </a:extLst>
          </p:cNvPr>
          <p:cNvSpPr/>
          <p:nvPr/>
        </p:nvSpPr>
        <p:spPr>
          <a:xfrm>
            <a:off x="10619071" y="50866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044CCCC1-5ABF-4773-83BB-098C39E3B81E}"/>
              </a:ext>
            </a:extLst>
          </p:cNvPr>
          <p:cNvSpPr/>
          <p:nvPr/>
        </p:nvSpPr>
        <p:spPr>
          <a:xfrm>
            <a:off x="10619071" y="50225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Rounded Corners 92">
            <a:extLst>
              <a:ext uri="{FF2B5EF4-FFF2-40B4-BE49-F238E27FC236}">
                <a16:creationId xmlns:a16="http://schemas.microsoft.com/office/drawing/2014/main" id="{344A99E5-DB69-4A70-9253-7C552F9E7108}"/>
              </a:ext>
            </a:extLst>
          </p:cNvPr>
          <p:cNvSpPr/>
          <p:nvPr/>
        </p:nvSpPr>
        <p:spPr>
          <a:xfrm>
            <a:off x="9605141" y="53937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94">
            <a:extLst>
              <a:ext uri="{FF2B5EF4-FFF2-40B4-BE49-F238E27FC236}">
                <a16:creationId xmlns:a16="http://schemas.microsoft.com/office/drawing/2014/main" id="{550F4F1B-CA0D-4587-9AA6-28A08B11BF79}"/>
              </a:ext>
            </a:extLst>
          </p:cNvPr>
          <p:cNvSpPr/>
          <p:nvPr/>
        </p:nvSpPr>
        <p:spPr>
          <a:xfrm>
            <a:off x="9670137" y="56624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43467697-FD9D-4FA8-AA23-9A33FF573E4B}"/>
              </a:ext>
            </a:extLst>
          </p:cNvPr>
          <p:cNvSpPr/>
          <p:nvPr/>
        </p:nvSpPr>
        <p:spPr>
          <a:xfrm>
            <a:off x="10619071" y="56297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Rounded Corners 113">
            <a:extLst>
              <a:ext uri="{FF2B5EF4-FFF2-40B4-BE49-F238E27FC236}">
                <a16:creationId xmlns:a16="http://schemas.microsoft.com/office/drawing/2014/main" id="{EA39D293-7076-4BC7-B7AE-815F1FF46464}"/>
              </a:ext>
            </a:extLst>
          </p:cNvPr>
          <p:cNvSpPr/>
          <p:nvPr/>
        </p:nvSpPr>
        <p:spPr>
          <a:xfrm>
            <a:off x="10619071" y="57578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Rectangle: Rounded Corners 114">
            <a:extLst>
              <a:ext uri="{FF2B5EF4-FFF2-40B4-BE49-F238E27FC236}">
                <a16:creationId xmlns:a16="http://schemas.microsoft.com/office/drawing/2014/main" id="{9D14E50A-7278-4AF0-BFB8-1E7C46F17A8D}"/>
              </a:ext>
            </a:extLst>
          </p:cNvPr>
          <p:cNvSpPr/>
          <p:nvPr/>
        </p:nvSpPr>
        <p:spPr>
          <a:xfrm>
            <a:off x="10619071" y="56937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Rectangle: Rounded Corners 115">
            <a:extLst>
              <a:ext uri="{FF2B5EF4-FFF2-40B4-BE49-F238E27FC236}">
                <a16:creationId xmlns:a16="http://schemas.microsoft.com/office/drawing/2014/main" id="{DB090FB7-85CE-4A0A-AAD6-099463124C5C}"/>
              </a:ext>
            </a:extLst>
          </p:cNvPr>
          <p:cNvSpPr/>
          <p:nvPr/>
        </p:nvSpPr>
        <p:spPr>
          <a:xfrm>
            <a:off x="7723313" y="539378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9D966404-8E41-4AC6-9B75-C95D3C30BA60}"/>
              </a:ext>
            </a:extLst>
          </p:cNvPr>
          <p:cNvSpPr/>
          <p:nvPr/>
        </p:nvSpPr>
        <p:spPr>
          <a:xfrm>
            <a:off x="7788310" y="5662434"/>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Rounded Corners 117">
            <a:extLst>
              <a:ext uri="{FF2B5EF4-FFF2-40B4-BE49-F238E27FC236}">
                <a16:creationId xmlns:a16="http://schemas.microsoft.com/office/drawing/2014/main" id="{85A9BA7D-0608-410B-888D-C7485CAD5B9A}"/>
              </a:ext>
            </a:extLst>
          </p:cNvPr>
          <p:cNvSpPr/>
          <p:nvPr/>
        </p:nvSpPr>
        <p:spPr>
          <a:xfrm>
            <a:off x="8737244" y="56297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Rectangle: Rounded Corners 118">
            <a:extLst>
              <a:ext uri="{FF2B5EF4-FFF2-40B4-BE49-F238E27FC236}">
                <a16:creationId xmlns:a16="http://schemas.microsoft.com/office/drawing/2014/main" id="{88945AB9-6C25-4B22-BCC7-A540ECF22437}"/>
              </a:ext>
            </a:extLst>
          </p:cNvPr>
          <p:cNvSpPr/>
          <p:nvPr/>
        </p:nvSpPr>
        <p:spPr>
          <a:xfrm>
            <a:off x="8737244" y="575781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29F0DCCB-8E0C-4AB3-A485-FEADFF0B1D62}"/>
              </a:ext>
            </a:extLst>
          </p:cNvPr>
          <p:cNvSpPr/>
          <p:nvPr/>
        </p:nvSpPr>
        <p:spPr>
          <a:xfrm>
            <a:off x="8737244" y="56937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3" name="Rectangle: Rounded Corners 122">
            <a:extLst>
              <a:ext uri="{FF2B5EF4-FFF2-40B4-BE49-F238E27FC236}">
                <a16:creationId xmlns:a16="http://schemas.microsoft.com/office/drawing/2014/main" id="{CC5741AF-8789-41B4-B5CC-816360BC3EEA}"/>
              </a:ext>
            </a:extLst>
          </p:cNvPr>
          <p:cNvSpPr/>
          <p:nvPr/>
        </p:nvSpPr>
        <p:spPr>
          <a:xfrm>
            <a:off x="7723313" y="472257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Oval 123">
            <a:extLst>
              <a:ext uri="{FF2B5EF4-FFF2-40B4-BE49-F238E27FC236}">
                <a16:creationId xmlns:a16="http://schemas.microsoft.com/office/drawing/2014/main" id="{4F73958B-7E42-4225-803D-F4DFE6D12ADE}"/>
              </a:ext>
            </a:extLst>
          </p:cNvPr>
          <p:cNvSpPr/>
          <p:nvPr/>
        </p:nvSpPr>
        <p:spPr>
          <a:xfrm>
            <a:off x="7788310" y="499122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Rounded Corners 124">
            <a:extLst>
              <a:ext uri="{FF2B5EF4-FFF2-40B4-BE49-F238E27FC236}">
                <a16:creationId xmlns:a16="http://schemas.microsoft.com/office/drawing/2014/main" id="{EEDF587F-CE55-4298-9E34-8319B918219D}"/>
              </a:ext>
            </a:extLst>
          </p:cNvPr>
          <p:cNvSpPr/>
          <p:nvPr/>
        </p:nvSpPr>
        <p:spPr>
          <a:xfrm>
            <a:off x="8737244" y="495852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Rounded Corners 125">
            <a:extLst>
              <a:ext uri="{FF2B5EF4-FFF2-40B4-BE49-F238E27FC236}">
                <a16:creationId xmlns:a16="http://schemas.microsoft.com/office/drawing/2014/main" id="{4E9C46DC-A410-4841-85CE-CB2D910FDF89}"/>
              </a:ext>
            </a:extLst>
          </p:cNvPr>
          <p:cNvSpPr/>
          <p:nvPr/>
        </p:nvSpPr>
        <p:spPr>
          <a:xfrm>
            <a:off x="8737244" y="508660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Rounded Corners 126">
            <a:extLst>
              <a:ext uri="{FF2B5EF4-FFF2-40B4-BE49-F238E27FC236}">
                <a16:creationId xmlns:a16="http://schemas.microsoft.com/office/drawing/2014/main" id="{72CD2C4A-AA46-4A41-8365-C6EF1EEDE5A6}"/>
              </a:ext>
            </a:extLst>
          </p:cNvPr>
          <p:cNvSpPr/>
          <p:nvPr/>
        </p:nvSpPr>
        <p:spPr>
          <a:xfrm>
            <a:off x="8737244" y="502256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A5FD0015-688F-41D7-A4A4-78A9055C51F7}"/>
              </a:ext>
            </a:extLst>
          </p:cNvPr>
          <p:cNvSpPr/>
          <p:nvPr/>
        </p:nvSpPr>
        <p:spPr>
          <a:xfrm>
            <a:off x="5661892" y="2295898"/>
            <a:ext cx="970138"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Monolithic</a:t>
            </a:r>
          </a:p>
        </p:txBody>
      </p:sp>
      <p:grpSp>
        <p:nvGrpSpPr>
          <p:cNvPr id="129" name="Group 128">
            <a:extLst>
              <a:ext uri="{FF2B5EF4-FFF2-40B4-BE49-F238E27FC236}">
                <a16:creationId xmlns:a16="http://schemas.microsoft.com/office/drawing/2014/main" id="{8BBD0E47-537C-4471-8B6E-7130FABCECCB}"/>
              </a:ext>
            </a:extLst>
          </p:cNvPr>
          <p:cNvGrpSpPr/>
          <p:nvPr/>
        </p:nvGrpSpPr>
        <p:grpSpPr>
          <a:xfrm>
            <a:off x="5756078" y="3128866"/>
            <a:ext cx="781767" cy="781767"/>
            <a:chOff x="3829879" y="2544417"/>
            <a:chExt cx="781878" cy="781878"/>
          </a:xfrm>
        </p:grpSpPr>
        <p:sp>
          <p:nvSpPr>
            <p:cNvPr id="131" name="Rectangle: Rounded Corners 130">
              <a:extLst>
                <a:ext uri="{FF2B5EF4-FFF2-40B4-BE49-F238E27FC236}">
                  <a16:creationId xmlns:a16="http://schemas.microsoft.com/office/drawing/2014/main" id="{5DBF4B37-3AC2-4A08-BC43-208137C733A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33" name="Group 132">
              <a:extLst>
                <a:ext uri="{FF2B5EF4-FFF2-40B4-BE49-F238E27FC236}">
                  <a16:creationId xmlns:a16="http://schemas.microsoft.com/office/drawing/2014/main" id="{19D24E63-2295-4DFB-B48D-8B56AFE8425F}"/>
                </a:ext>
              </a:extLst>
            </p:cNvPr>
            <p:cNvGrpSpPr/>
            <p:nvPr/>
          </p:nvGrpSpPr>
          <p:grpSpPr>
            <a:xfrm>
              <a:off x="3962757" y="2717377"/>
              <a:ext cx="516122" cy="435958"/>
              <a:chOff x="3958213" y="2687192"/>
              <a:chExt cx="516122" cy="435958"/>
            </a:xfrm>
          </p:grpSpPr>
          <p:grpSp>
            <p:nvGrpSpPr>
              <p:cNvPr id="134" name="Group 133">
                <a:extLst>
                  <a:ext uri="{FF2B5EF4-FFF2-40B4-BE49-F238E27FC236}">
                    <a16:creationId xmlns:a16="http://schemas.microsoft.com/office/drawing/2014/main" id="{579CD452-528F-48F0-983A-A054174D04F2}"/>
                  </a:ext>
                </a:extLst>
              </p:cNvPr>
              <p:cNvGrpSpPr/>
              <p:nvPr/>
            </p:nvGrpSpPr>
            <p:grpSpPr>
              <a:xfrm>
                <a:off x="4101974" y="2687192"/>
                <a:ext cx="228600" cy="228600"/>
                <a:chOff x="6614096" y="3386015"/>
                <a:chExt cx="182880" cy="182880"/>
              </a:xfrm>
            </p:grpSpPr>
            <p:sp>
              <p:nvSpPr>
                <p:cNvPr id="141" name="Oval 140">
                  <a:extLst>
                    <a:ext uri="{FF2B5EF4-FFF2-40B4-BE49-F238E27FC236}">
                      <a16:creationId xmlns:a16="http://schemas.microsoft.com/office/drawing/2014/main" id="{809469FE-A4C1-42CB-9220-82D3C2D6DC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Oval 141">
                  <a:extLst>
                    <a:ext uri="{FF2B5EF4-FFF2-40B4-BE49-F238E27FC236}">
                      <a16:creationId xmlns:a16="http://schemas.microsoft.com/office/drawing/2014/main" id="{44E29CCC-92FD-4BFC-A2A9-0D3E54850AED}"/>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B41A1BD7-3DCA-4FBF-BE8D-56121D4B4B84}"/>
                  </a:ext>
                </a:extLst>
              </p:cNvPr>
              <p:cNvGrpSpPr/>
              <p:nvPr/>
            </p:nvGrpSpPr>
            <p:grpSpPr>
              <a:xfrm>
                <a:off x="3958213" y="2894550"/>
                <a:ext cx="228600" cy="228600"/>
                <a:chOff x="6614096" y="3386015"/>
                <a:chExt cx="182880" cy="182880"/>
              </a:xfrm>
            </p:grpSpPr>
            <p:sp>
              <p:nvSpPr>
                <p:cNvPr id="139" name="Oval 138">
                  <a:extLst>
                    <a:ext uri="{FF2B5EF4-FFF2-40B4-BE49-F238E27FC236}">
                      <a16:creationId xmlns:a16="http://schemas.microsoft.com/office/drawing/2014/main" id="{269F4B48-1D6E-4C74-8265-1D90D3F407B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Oval 139">
                  <a:extLst>
                    <a:ext uri="{FF2B5EF4-FFF2-40B4-BE49-F238E27FC236}">
                      <a16:creationId xmlns:a16="http://schemas.microsoft.com/office/drawing/2014/main" id="{8608BDAD-6174-4949-B997-40EFD474AB6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B32DABF7-3618-415C-97C3-DDC8CA3E32EF}"/>
                  </a:ext>
                </a:extLst>
              </p:cNvPr>
              <p:cNvGrpSpPr/>
              <p:nvPr/>
            </p:nvGrpSpPr>
            <p:grpSpPr>
              <a:xfrm>
                <a:off x="4245735" y="2894550"/>
                <a:ext cx="228600" cy="228600"/>
                <a:chOff x="6614096" y="3386015"/>
                <a:chExt cx="182880" cy="182880"/>
              </a:xfrm>
            </p:grpSpPr>
            <p:sp>
              <p:nvSpPr>
                <p:cNvPr id="137" name="Oval 136">
                  <a:extLst>
                    <a:ext uri="{FF2B5EF4-FFF2-40B4-BE49-F238E27FC236}">
                      <a16:creationId xmlns:a16="http://schemas.microsoft.com/office/drawing/2014/main" id="{00B5E806-7ADF-4888-8A3D-B3ABAEF3C9E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137">
                  <a:extLst>
                    <a:ext uri="{FF2B5EF4-FFF2-40B4-BE49-F238E27FC236}">
                      <a16:creationId xmlns:a16="http://schemas.microsoft.com/office/drawing/2014/main" id="{7D20AC56-D3E6-481B-8EAF-17963ADD65A8}"/>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48" name="Rectangle 147">
            <a:extLst>
              <a:ext uri="{FF2B5EF4-FFF2-40B4-BE49-F238E27FC236}">
                <a16:creationId xmlns:a16="http://schemas.microsoft.com/office/drawing/2014/main" id="{5340A62F-DFA0-4ABE-972C-C74D81DF35A4}"/>
              </a:ext>
            </a:extLst>
          </p:cNvPr>
          <p:cNvSpPr/>
          <p:nvPr/>
        </p:nvSpPr>
        <p:spPr>
          <a:xfrm>
            <a:off x="5940815" y="285478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rgbClr val="000000"/>
                </a:solidFill>
                <a:effectLst/>
                <a:uLnTx/>
                <a:uFillTx/>
                <a:latin typeface="Segoe UI"/>
                <a:ea typeface="+mn-ea"/>
                <a:cs typeface="+mn-cs"/>
              </a:rPr>
              <a:t>App</a:t>
            </a:r>
          </a:p>
        </p:txBody>
      </p:sp>
      <p:sp>
        <p:nvSpPr>
          <p:cNvPr id="150" name="Rectangle: Rounded Corners 149">
            <a:extLst>
              <a:ext uri="{FF2B5EF4-FFF2-40B4-BE49-F238E27FC236}">
                <a16:creationId xmlns:a16="http://schemas.microsoft.com/office/drawing/2014/main" id="{3A69BAFC-F172-4475-8D3A-23D6BA6271F4}"/>
              </a:ext>
            </a:extLst>
          </p:cNvPr>
          <p:cNvSpPr/>
          <p:nvPr/>
        </p:nvSpPr>
        <p:spPr>
          <a:xfrm>
            <a:off x="8325578" y="31288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CD8E5008-215F-41CD-A48E-B277EB61F096}"/>
              </a:ext>
            </a:extLst>
          </p:cNvPr>
          <p:cNvGrpSpPr/>
          <p:nvPr/>
        </p:nvGrpSpPr>
        <p:grpSpPr>
          <a:xfrm>
            <a:off x="8602178" y="3299707"/>
            <a:ext cx="228568" cy="228568"/>
            <a:chOff x="6614096" y="3386015"/>
            <a:chExt cx="182880" cy="182880"/>
          </a:xfrm>
        </p:grpSpPr>
        <p:sp>
          <p:nvSpPr>
            <p:cNvPr id="152" name="Oval 151">
              <a:extLst>
                <a:ext uri="{FF2B5EF4-FFF2-40B4-BE49-F238E27FC236}">
                  <a16:creationId xmlns:a16="http://schemas.microsoft.com/office/drawing/2014/main" id="{07179730-2603-4A75-8AEE-C530A5770DE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Oval 152">
              <a:extLst>
                <a:ext uri="{FF2B5EF4-FFF2-40B4-BE49-F238E27FC236}">
                  <a16:creationId xmlns:a16="http://schemas.microsoft.com/office/drawing/2014/main" id="{1CEDD025-0736-427E-A012-9B5F2D139A2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D6035B70-8968-4BE8-961E-03C4EF490489}"/>
              </a:ext>
            </a:extLst>
          </p:cNvPr>
          <p:cNvGrpSpPr/>
          <p:nvPr/>
        </p:nvGrpSpPr>
        <p:grpSpPr>
          <a:xfrm>
            <a:off x="8458437" y="3507036"/>
            <a:ext cx="228568" cy="228568"/>
            <a:chOff x="6614096" y="3386015"/>
            <a:chExt cx="182880" cy="182880"/>
          </a:xfrm>
        </p:grpSpPr>
        <p:sp>
          <p:nvSpPr>
            <p:cNvPr id="155" name="Oval 154">
              <a:extLst>
                <a:ext uri="{FF2B5EF4-FFF2-40B4-BE49-F238E27FC236}">
                  <a16:creationId xmlns:a16="http://schemas.microsoft.com/office/drawing/2014/main" id="{56FEE992-D2B4-4FAD-928F-5708873F4AE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B87EF56F-9D57-4C7D-91F3-6C5469BFF96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FC56B528-57B1-4F83-B6D8-72B3FE424EB9}"/>
              </a:ext>
            </a:extLst>
          </p:cNvPr>
          <p:cNvGrpSpPr/>
          <p:nvPr/>
        </p:nvGrpSpPr>
        <p:grpSpPr>
          <a:xfrm>
            <a:off x="8745918" y="3507036"/>
            <a:ext cx="228568" cy="228568"/>
            <a:chOff x="6614096" y="3386015"/>
            <a:chExt cx="182880" cy="182880"/>
          </a:xfrm>
        </p:grpSpPr>
        <p:sp>
          <p:nvSpPr>
            <p:cNvPr id="158" name="Oval 157">
              <a:extLst>
                <a:ext uri="{FF2B5EF4-FFF2-40B4-BE49-F238E27FC236}">
                  <a16:creationId xmlns:a16="http://schemas.microsoft.com/office/drawing/2014/main" id="{EAEDFAAC-3FFB-4349-933F-D4CA6FBCF9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D6EEB2A7-3DD4-4CBD-995E-8A92A243DBB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0" name="Rectangle: Rounded Corners 159">
            <a:extLst>
              <a:ext uri="{FF2B5EF4-FFF2-40B4-BE49-F238E27FC236}">
                <a16:creationId xmlns:a16="http://schemas.microsoft.com/office/drawing/2014/main" id="{E31471B1-85D4-4AB6-B24B-ADDC29E98B1B}"/>
              </a:ext>
            </a:extLst>
          </p:cNvPr>
          <p:cNvSpPr/>
          <p:nvPr/>
        </p:nvSpPr>
        <p:spPr>
          <a:xfrm>
            <a:off x="9630732" y="3128866"/>
            <a:ext cx="781767" cy="781767"/>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AD78B8FE-7609-4C36-9B39-22C260C2FFF3}"/>
              </a:ext>
            </a:extLst>
          </p:cNvPr>
          <p:cNvGrpSpPr/>
          <p:nvPr/>
        </p:nvGrpSpPr>
        <p:grpSpPr>
          <a:xfrm>
            <a:off x="9907332" y="3299707"/>
            <a:ext cx="228568" cy="228568"/>
            <a:chOff x="6614096" y="3386015"/>
            <a:chExt cx="182880" cy="182880"/>
          </a:xfrm>
        </p:grpSpPr>
        <p:sp>
          <p:nvSpPr>
            <p:cNvPr id="162" name="Oval 161">
              <a:extLst>
                <a:ext uri="{FF2B5EF4-FFF2-40B4-BE49-F238E27FC236}">
                  <a16:creationId xmlns:a16="http://schemas.microsoft.com/office/drawing/2014/main" id="{D82C4709-15FC-408B-BD86-E5A92739D3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1C9FC61D-078B-4134-9ED1-68AAA101FAF0}"/>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3395F4C9-7BC8-4C9E-B4AD-93159D54B9B0}"/>
              </a:ext>
            </a:extLst>
          </p:cNvPr>
          <p:cNvGrpSpPr/>
          <p:nvPr/>
        </p:nvGrpSpPr>
        <p:grpSpPr>
          <a:xfrm>
            <a:off x="9763591" y="3507036"/>
            <a:ext cx="228568" cy="228568"/>
            <a:chOff x="6614096" y="3386015"/>
            <a:chExt cx="182880" cy="182880"/>
          </a:xfrm>
        </p:grpSpPr>
        <p:sp>
          <p:nvSpPr>
            <p:cNvPr id="165" name="Oval 164">
              <a:extLst>
                <a:ext uri="{FF2B5EF4-FFF2-40B4-BE49-F238E27FC236}">
                  <a16:creationId xmlns:a16="http://schemas.microsoft.com/office/drawing/2014/main" id="{F24F0BBD-357E-44D6-8703-9D5C83ADAA5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Oval 165">
              <a:extLst>
                <a:ext uri="{FF2B5EF4-FFF2-40B4-BE49-F238E27FC236}">
                  <a16:creationId xmlns:a16="http://schemas.microsoft.com/office/drawing/2014/main" id="{78FCFC1E-4A69-4424-99D8-5FA9ECB3329B}"/>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C2AB138-A45C-422A-939E-EFA4F02965B0}"/>
              </a:ext>
            </a:extLst>
          </p:cNvPr>
          <p:cNvGrpSpPr/>
          <p:nvPr/>
        </p:nvGrpSpPr>
        <p:grpSpPr>
          <a:xfrm>
            <a:off x="10051072" y="3507036"/>
            <a:ext cx="228568" cy="228568"/>
            <a:chOff x="6614096" y="3386015"/>
            <a:chExt cx="182880" cy="182880"/>
          </a:xfrm>
        </p:grpSpPr>
        <p:sp>
          <p:nvSpPr>
            <p:cNvPr id="168" name="Oval 167">
              <a:extLst>
                <a:ext uri="{FF2B5EF4-FFF2-40B4-BE49-F238E27FC236}">
                  <a16:creationId xmlns:a16="http://schemas.microsoft.com/office/drawing/2014/main" id="{1F26FF05-4022-4DD7-92F1-9839B35886A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Oval 168">
              <a:extLst>
                <a:ext uri="{FF2B5EF4-FFF2-40B4-BE49-F238E27FC236}">
                  <a16:creationId xmlns:a16="http://schemas.microsoft.com/office/drawing/2014/main" id="{30F6D3AC-4BB2-4168-A70D-4F036D3F7354}"/>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1" name="Rectangle 170">
            <a:extLst>
              <a:ext uri="{FF2B5EF4-FFF2-40B4-BE49-F238E27FC236}">
                <a16:creationId xmlns:a16="http://schemas.microsoft.com/office/drawing/2014/main" id="{B7DD8BF2-D385-4A45-9BE3-2A1EAAA5D358}"/>
              </a:ext>
            </a:extLst>
          </p:cNvPr>
          <p:cNvSpPr/>
          <p:nvPr/>
        </p:nvSpPr>
        <p:spPr>
          <a:xfrm>
            <a:off x="8510314" y="28596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172" name="Rectangle 171">
            <a:extLst>
              <a:ext uri="{FF2B5EF4-FFF2-40B4-BE49-F238E27FC236}">
                <a16:creationId xmlns:a16="http://schemas.microsoft.com/office/drawing/2014/main" id="{FED0CE86-E1BE-4206-8266-815E22D4978E}"/>
              </a:ext>
            </a:extLst>
          </p:cNvPr>
          <p:cNvSpPr/>
          <p:nvPr/>
        </p:nvSpPr>
        <p:spPr>
          <a:xfrm>
            <a:off x="9815468" y="2859626"/>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173" name="Rectangle 172">
            <a:extLst>
              <a:ext uri="{FF2B5EF4-FFF2-40B4-BE49-F238E27FC236}">
                <a16:creationId xmlns:a16="http://schemas.microsoft.com/office/drawing/2014/main" id="{94054DB1-46B3-4272-B9F8-FFD937C798AB}"/>
              </a:ext>
            </a:extLst>
          </p:cNvPr>
          <p:cNvSpPr/>
          <p:nvPr/>
        </p:nvSpPr>
        <p:spPr>
          <a:xfrm>
            <a:off x="8827933" y="2295898"/>
            <a:ext cx="1172886"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Microservices</a:t>
            </a:r>
          </a:p>
        </p:txBody>
      </p:sp>
      <p:sp>
        <p:nvSpPr>
          <p:cNvPr id="174" name="Rectangle 173">
            <a:extLst>
              <a:ext uri="{FF2B5EF4-FFF2-40B4-BE49-F238E27FC236}">
                <a16:creationId xmlns:a16="http://schemas.microsoft.com/office/drawing/2014/main" id="{EB80962A-F9A7-4398-AE2C-70F40724E332}"/>
              </a:ext>
            </a:extLst>
          </p:cNvPr>
          <p:cNvSpPr/>
          <p:nvPr/>
        </p:nvSpPr>
        <p:spPr>
          <a:xfrm>
            <a:off x="5287463" y="2494924"/>
            <a:ext cx="1718997"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Large, all-inclusive app</a:t>
            </a:r>
          </a:p>
        </p:txBody>
      </p:sp>
      <p:sp>
        <p:nvSpPr>
          <p:cNvPr id="175" name="Rectangle 174">
            <a:extLst>
              <a:ext uri="{FF2B5EF4-FFF2-40B4-BE49-F238E27FC236}">
                <a16:creationId xmlns:a16="http://schemas.microsoft.com/office/drawing/2014/main" id="{06EC696F-7406-4F55-AEB6-E2672ED45BBE}"/>
              </a:ext>
            </a:extLst>
          </p:cNvPr>
          <p:cNvSpPr/>
          <p:nvPr/>
        </p:nvSpPr>
        <p:spPr>
          <a:xfrm>
            <a:off x="8382810" y="2494924"/>
            <a:ext cx="2063130"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Small, independent services</a:t>
            </a:r>
          </a:p>
        </p:txBody>
      </p:sp>
      <p:sp>
        <p:nvSpPr>
          <p:cNvPr id="176" name="Oval 175">
            <a:extLst>
              <a:ext uri="{FF2B5EF4-FFF2-40B4-BE49-F238E27FC236}">
                <a16:creationId xmlns:a16="http://schemas.microsoft.com/office/drawing/2014/main" id="{34FBBBC5-9A96-428A-849C-37CD58E60030}"/>
              </a:ext>
            </a:extLst>
          </p:cNvPr>
          <p:cNvSpPr/>
          <p:nvPr/>
        </p:nvSpPr>
        <p:spPr>
          <a:xfrm>
            <a:off x="5483118" y="446257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Rounded Corners 176">
            <a:extLst>
              <a:ext uri="{FF2B5EF4-FFF2-40B4-BE49-F238E27FC236}">
                <a16:creationId xmlns:a16="http://schemas.microsoft.com/office/drawing/2014/main" id="{7D7912B3-0C8C-441F-98E4-1737E2876918}"/>
              </a:ext>
            </a:extLst>
          </p:cNvPr>
          <p:cNvSpPr/>
          <p:nvPr/>
        </p:nvSpPr>
        <p:spPr>
          <a:xfrm>
            <a:off x="6432052" y="4429872"/>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Rounded Corners 177">
            <a:extLst>
              <a:ext uri="{FF2B5EF4-FFF2-40B4-BE49-F238E27FC236}">
                <a16:creationId xmlns:a16="http://schemas.microsoft.com/office/drawing/2014/main" id="{10C0A9BF-ABE1-4640-9FA7-EB183292895F}"/>
              </a:ext>
            </a:extLst>
          </p:cNvPr>
          <p:cNvSpPr/>
          <p:nvPr/>
        </p:nvSpPr>
        <p:spPr>
          <a:xfrm>
            <a:off x="6432052" y="455795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B40FA0EF-6774-4B45-9DC5-05E9F9B4D8D8}"/>
              </a:ext>
            </a:extLst>
          </p:cNvPr>
          <p:cNvSpPr/>
          <p:nvPr/>
        </p:nvSpPr>
        <p:spPr>
          <a:xfrm>
            <a:off x="6432052" y="44939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 name="Oval 179">
            <a:extLst>
              <a:ext uri="{FF2B5EF4-FFF2-40B4-BE49-F238E27FC236}">
                <a16:creationId xmlns:a16="http://schemas.microsoft.com/office/drawing/2014/main" id="{A35ED2C4-E90B-4B93-8C2D-0BF154477D1F}"/>
              </a:ext>
            </a:extLst>
          </p:cNvPr>
          <p:cNvSpPr/>
          <p:nvPr/>
        </p:nvSpPr>
        <p:spPr>
          <a:xfrm>
            <a:off x="5483118" y="5045313"/>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 name="Rectangle: Rounded Corners 180">
            <a:extLst>
              <a:ext uri="{FF2B5EF4-FFF2-40B4-BE49-F238E27FC236}">
                <a16:creationId xmlns:a16="http://schemas.microsoft.com/office/drawing/2014/main" id="{216FBB1F-DC33-4DD7-BCD3-B46C77C68EB2}"/>
              </a:ext>
            </a:extLst>
          </p:cNvPr>
          <p:cNvSpPr/>
          <p:nvPr/>
        </p:nvSpPr>
        <p:spPr>
          <a:xfrm>
            <a:off x="6432052" y="5012613"/>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Rounded Corners 181">
            <a:extLst>
              <a:ext uri="{FF2B5EF4-FFF2-40B4-BE49-F238E27FC236}">
                <a16:creationId xmlns:a16="http://schemas.microsoft.com/office/drawing/2014/main" id="{59FDED81-210A-4B87-918A-9E7C4487661E}"/>
              </a:ext>
            </a:extLst>
          </p:cNvPr>
          <p:cNvSpPr/>
          <p:nvPr/>
        </p:nvSpPr>
        <p:spPr>
          <a:xfrm>
            <a:off x="6432052" y="5140697"/>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Rounded Corners 182">
            <a:extLst>
              <a:ext uri="{FF2B5EF4-FFF2-40B4-BE49-F238E27FC236}">
                <a16:creationId xmlns:a16="http://schemas.microsoft.com/office/drawing/2014/main" id="{698F96F2-537A-4595-8FF6-2EE3FC4A78CC}"/>
              </a:ext>
            </a:extLst>
          </p:cNvPr>
          <p:cNvSpPr/>
          <p:nvPr/>
        </p:nvSpPr>
        <p:spPr>
          <a:xfrm>
            <a:off x="6432052" y="507665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 name="Oval 183">
            <a:extLst>
              <a:ext uri="{FF2B5EF4-FFF2-40B4-BE49-F238E27FC236}">
                <a16:creationId xmlns:a16="http://schemas.microsoft.com/office/drawing/2014/main" id="{E631E0DE-2EC1-4C04-822F-DF688EDA282F}"/>
              </a:ext>
            </a:extLst>
          </p:cNvPr>
          <p:cNvSpPr/>
          <p:nvPr/>
        </p:nvSpPr>
        <p:spPr>
          <a:xfrm>
            <a:off x="5483118" y="5632386"/>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Rounded Corners 184">
            <a:extLst>
              <a:ext uri="{FF2B5EF4-FFF2-40B4-BE49-F238E27FC236}">
                <a16:creationId xmlns:a16="http://schemas.microsoft.com/office/drawing/2014/main" id="{C08918E8-BF14-47CE-8FD9-50F16E842E8B}"/>
              </a:ext>
            </a:extLst>
          </p:cNvPr>
          <p:cNvSpPr/>
          <p:nvPr/>
        </p:nvSpPr>
        <p:spPr>
          <a:xfrm>
            <a:off x="6432052" y="559968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 name="Rectangle: Rounded Corners 185">
            <a:extLst>
              <a:ext uri="{FF2B5EF4-FFF2-40B4-BE49-F238E27FC236}">
                <a16:creationId xmlns:a16="http://schemas.microsoft.com/office/drawing/2014/main" id="{0148D69E-C68E-4D4C-AF21-AA18CD7BB2D2}"/>
              </a:ext>
            </a:extLst>
          </p:cNvPr>
          <p:cNvSpPr/>
          <p:nvPr/>
        </p:nvSpPr>
        <p:spPr>
          <a:xfrm>
            <a:off x="6432052" y="572777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Rectangle: Rounded Corners 186">
            <a:extLst>
              <a:ext uri="{FF2B5EF4-FFF2-40B4-BE49-F238E27FC236}">
                <a16:creationId xmlns:a16="http://schemas.microsoft.com/office/drawing/2014/main" id="{C70DFB3A-F369-47BF-B403-35062813E01D}"/>
              </a:ext>
            </a:extLst>
          </p:cNvPr>
          <p:cNvSpPr/>
          <p:nvPr/>
        </p:nvSpPr>
        <p:spPr>
          <a:xfrm>
            <a:off x="6432052" y="5663729"/>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 name="Oval 187">
            <a:extLst>
              <a:ext uri="{FF2B5EF4-FFF2-40B4-BE49-F238E27FC236}">
                <a16:creationId xmlns:a16="http://schemas.microsoft.com/office/drawing/2014/main" id="{ECBC5D54-26F8-46A5-9905-E7DF88078E9A}"/>
              </a:ext>
            </a:extLst>
          </p:cNvPr>
          <p:cNvSpPr/>
          <p:nvPr/>
        </p:nvSpPr>
        <p:spPr>
          <a:xfrm>
            <a:off x="5483118" y="6223792"/>
            <a:ext cx="121326" cy="121326"/>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 name="Rectangle: Rounded Corners 188">
            <a:extLst>
              <a:ext uri="{FF2B5EF4-FFF2-40B4-BE49-F238E27FC236}">
                <a16:creationId xmlns:a16="http://schemas.microsoft.com/office/drawing/2014/main" id="{BA780C11-B64C-4432-93CC-4DC726E88A86}"/>
              </a:ext>
            </a:extLst>
          </p:cNvPr>
          <p:cNvSpPr/>
          <p:nvPr/>
        </p:nvSpPr>
        <p:spPr>
          <a:xfrm>
            <a:off x="6432052" y="6191091"/>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 name="Rectangle: Rounded Corners 189">
            <a:extLst>
              <a:ext uri="{FF2B5EF4-FFF2-40B4-BE49-F238E27FC236}">
                <a16:creationId xmlns:a16="http://schemas.microsoft.com/office/drawing/2014/main" id="{4844FDF0-236E-4AF4-A02B-2AFF3B4B3029}"/>
              </a:ext>
            </a:extLst>
          </p:cNvPr>
          <p:cNvSpPr/>
          <p:nvPr/>
        </p:nvSpPr>
        <p:spPr>
          <a:xfrm>
            <a:off x="6432052" y="631917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 name="Rectangle: Rounded Corners 190">
            <a:extLst>
              <a:ext uri="{FF2B5EF4-FFF2-40B4-BE49-F238E27FC236}">
                <a16:creationId xmlns:a16="http://schemas.microsoft.com/office/drawing/2014/main" id="{F425182E-A8E9-4EE8-968F-9FD6B74E325A}"/>
              </a:ext>
            </a:extLst>
          </p:cNvPr>
          <p:cNvSpPr/>
          <p:nvPr/>
        </p:nvSpPr>
        <p:spPr>
          <a:xfrm>
            <a:off x="6432052" y="625513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Rectangle: Rounded Corners 191">
            <a:extLst>
              <a:ext uri="{FF2B5EF4-FFF2-40B4-BE49-F238E27FC236}">
                <a16:creationId xmlns:a16="http://schemas.microsoft.com/office/drawing/2014/main" id="{0EE83665-A6EB-4DEB-BF5A-94FFCACF3B68}"/>
              </a:ext>
            </a:extLst>
          </p:cNvPr>
          <p:cNvSpPr/>
          <p:nvPr/>
        </p:nvSpPr>
        <p:spPr>
          <a:xfrm>
            <a:off x="8656282" y="4078466"/>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 name="Oval 192">
            <a:extLst>
              <a:ext uri="{FF2B5EF4-FFF2-40B4-BE49-F238E27FC236}">
                <a16:creationId xmlns:a16="http://schemas.microsoft.com/office/drawing/2014/main" id="{3A199454-CFF2-46CB-9347-EC93179D2CCD}"/>
              </a:ext>
            </a:extLst>
          </p:cNvPr>
          <p:cNvSpPr/>
          <p:nvPr/>
        </p:nvSpPr>
        <p:spPr>
          <a:xfrm>
            <a:off x="8721279" y="4347115"/>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84B953E3-E734-4560-A5DA-0E0099B30C43}"/>
              </a:ext>
            </a:extLst>
          </p:cNvPr>
          <p:cNvSpPr/>
          <p:nvPr/>
        </p:nvSpPr>
        <p:spPr>
          <a:xfrm>
            <a:off x="9670213" y="4314415"/>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Rounded Corners 194">
            <a:extLst>
              <a:ext uri="{FF2B5EF4-FFF2-40B4-BE49-F238E27FC236}">
                <a16:creationId xmlns:a16="http://schemas.microsoft.com/office/drawing/2014/main" id="{53E27ED2-82A0-4443-BA89-50D60DD768CF}"/>
              </a:ext>
            </a:extLst>
          </p:cNvPr>
          <p:cNvSpPr/>
          <p:nvPr/>
        </p:nvSpPr>
        <p:spPr>
          <a:xfrm>
            <a:off x="9670213" y="4442500"/>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Rounded Corners 195">
            <a:extLst>
              <a:ext uri="{FF2B5EF4-FFF2-40B4-BE49-F238E27FC236}">
                <a16:creationId xmlns:a16="http://schemas.microsoft.com/office/drawing/2014/main" id="{642ED78D-7AAF-4A3D-AEE6-ACC8C7A459BA}"/>
              </a:ext>
            </a:extLst>
          </p:cNvPr>
          <p:cNvSpPr/>
          <p:nvPr/>
        </p:nvSpPr>
        <p:spPr>
          <a:xfrm>
            <a:off x="9670213" y="437845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97" name="Group 196">
            <a:extLst>
              <a:ext uri="{FF2B5EF4-FFF2-40B4-BE49-F238E27FC236}">
                <a16:creationId xmlns:a16="http://schemas.microsoft.com/office/drawing/2014/main" id="{594D0D3C-C485-4EDD-BA18-C74D17169091}"/>
              </a:ext>
            </a:extLst>
          </p:cNvPr>
          <p:cNvGrpSpPr/>
          <p:nvPr/>
        </p:nvGrpSpPr>
        <p:grpSpPr>
          <a:xfrm>
            <a:off x="8930955" y="4166610"/>
            <a:ext cx="137141" cy="137141"/>
            <a:chOff x="6614096" y="3386015"/>
            <a:chExt cx="182880" cy="182880"/>
          </a:xfrm>
        </p:grpSpPr>
        <p:sp>
          <p:nvSpPr>
            <p:cNvPr id="198" name="Oval 197">
              <a:extLst>
                <a:ext uri="{FF2B5EF4-FFF2-40B4-BE49-F238E27FC236}">
                  <a16:creationId xmlns:a16="http://schemas.microsoft.com/office/drawing/2014/main" id="{486A2AB0-1CE1-4D23-AB2D-D8DD61F000E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198">
              <a:extLst>
                <a:ext uri="{FF2B5EF4-FFF2-40B4-BE49-F238E27FC236}">
                  <a16:creationId xmlns:a16="http://schemas.microsoft.com/office/drawing/2014/main" id="{2F30DFAF-1F67-4A1A-B5F3-F8E1E1257A0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A055F174-17D7-4FAB-9B05-598A65339B69}"/>
              </a:ext>
            </a:extLst>
          </p:cNvPr>
          <p:cNvGrpSpPr/>
          <p:nvPr/>
        </p:nvGrpSpPr>
        <p:grpSpPr>
          <a:xfrm>
            <a:off x="9101394" y="4328598"/>
            <a:ext cx="137141" cy="137141"/>
            <a:chOff x="6614096" y="3386015"/>
            <a:chExt cx="182880" cy="182880"/>
          </a:xfrm>
        </p:grpSpPr>
        <p:sp>
          <p:nvSpPr>
            <p:cNvPr id="201" name="Oval 200">
              <a:extLst>
                <a:ext uri="{FF2B5EF4-FFF2-40B4-BE49-F238E27FC236}">
                  <a16:creationId xmlns:a16="http://schemas.microsoft.com/office/drawing/2014/main" id="{7F61B1E5-E15A-410C-AD04-8AC53DC4721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D0E1FE85-E8B3-4873-84C1-F734DAE7A5A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3" name="Group 202">
            <a:extLst>
              <a:ext uri="{FF2B5EF4-FFF2-40B4-BE49-F238E27FC236}">
                <a16:creationId xmlns:a16="http://schemas.microsoft.com/office/drawing/2014/main" id="{3E47BAA3-C650-4022-9227-F6F2E5839654}"/>
              </a:ext>
            </a:extLst>
          </p:cNvPr>
          <p:cNvGrpSpPr/>
          <p:nvPr/>
        </p:nvGrpSpPr>
        <p:grpSpPr>
          <a:xfrm>
            <a:off x="9442275" y="4328598"/>
            <a:ext cx="137141" cy="137141"/>
            <a:chOff x="6614096" y="3386015"/>
            <a:chExt cx="182880" cy="182880"/>
          </a:xfrm>
        </p:grpSpPr>
        <p:sp>
          <p:nvSpPr>
            <p:cNvPr id="204" name="Oval 203">
              <a:extLst>
                <a:ext uri="{FF2B5EF4-FFF2-40B4-BE49-F238E27FC236}">
                  <a16:creationId xmlns:a16="http://schemas.microsoft.com/office/drawing/2014/main" id="{D26BFE9D-C64F-4E97-A3D6-AC07856AD28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Oval 204">
              <a:extLst>
                <a:ext uri="{FF2B5EF4-FFF2-40B4-BE49-F238E27FC236}">
                  <a16:creationId xmlns:a16="http://schemas.microsoft.com/office/drawing/2014/main" id="{31B512B4-8E7C-4B15-BAAF-693DB1F62E9D}"/>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21F86122-69D9-4B6E-B3EA-EDA57A80A688}"/>
              </a:ext>
            </a:extLst>
          </p:cNvPr>
          <p:cNvGrpSpPr/>
          <p:nvPr/>
        </p:nvGrpSpPr>
        <p:grpSpPr>
          <a:xfrm>
            <a:off x="9271835" y="4166610"/>
            <a:ext cx="137141" cy="137141"/>
            <a:chOff x="6614096" y="3386015"/>
            <a:chExt cx="182880" cy="182880"/>
          </a:xfrm>
        </p:grpSpPr>
        <p:sp>
          <p:nvSpPr>
            <p:cNvPr id="207" name="Oval 206">
              <a:extLst>
                <a:ext uri="{FF2B5EF4-FFF2-40B4-BE49-F238E27FC236}">
                  <a16:creationId xmlns:a16="http://schemas.microsoft.com/office/drawing/2014/main" id="{D134966F-ECF6-41DB-A898-D1BC8CFD07E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Oval 207">
              <a:extLst>
                <a:ext uri="{FF2B5EF4-FFF2-40B4-BE49-F238E27FC236}">
                  <a16:creationId xmlns:a16="http://schemas.microsoft.com/office/drawing/2014/main" id="{673436AC-CE19-420C-8C36-631B2642EA6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9" name="Rectangle: Rounded Corners 208">
            <a:extLst>
              <a:ext uri="{FF2B5EF4-FFF2-40B4-BE49-F238E27FC236}">
                <a16:creationId xmlns:a16="http://schemas.microsoft.com/office/drawing/2014/main" id="{A1EBC938-3E1D-4CAE-A80D-5A3CA3BA8FCC}"/>
              </a:ext>
            </a:extLst>
          </p:cNvPr>
          <p:cNvSpPr/>
          <p:nvPr/>
        </p:nvSpPr>
        <p:spPr>
          <a:xfrm>
            <a:off x="8656282" y="6025735"/>
            <a:ext cx="1429902" cy="454969"/>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0" name="Oval 209">
            <a:extLst>
              <a:ext uri="{FF2B5EF4-FFF2-40B4-BE49-F238E27FC236}">
                <a16:creationId xmlns:a16="http://schemas.microsoft.com/office/drawing/2014/main" id="{A9A98942-23EF-4B86-A7BE-7DB1E18D031F}"/>
              </a:ext>
            </a:extLst>
          </p:cNvPr>
          <p:cNvSpPr/>
          <p:nvPr/>
        </p:nvSpPr>
        <p:spPr>
          <a:xfrm>
            <a:off x="8721279" y="6294383"/>
            <a:ext cx="121326" cy="121326"/>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1" name="Rectangle: Rounded Corners 210">
            <a:extLst>
              <a:ext uri="{FF2B5EF4-FFF2-40B4-BE49-F238E27FC236}">
                <a16:creationId xmlns:a16="http://schemas.microsoft.com/office/drawing/2014/main" id="{63C4ED87-2B1B-4AB9-A938-E56DFBC42435}"/>
              </a:ext>
            </a:extLst>
          </p:cNvPr>
          <p:cNvSpPr/>
          <p:nvPr/>
        </p:nvSpPr>
        <p:spPr>
          <a:xfrm>
            <a:off x="9670213" y="6261684"/>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7F907C8D-E888-4919-AC09-92C6A714CA15}"/>
              </a:ext>
            </a:extLst>
          </p:cNvPr>
          <p:cNvSpPr/>
          <p:nvPr/>
        </p:nvSpPr>
        <p:spPr>
          <a:xfrm>
            <a:off x="9670213" y="6389768"/>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98592073-1886-4EC1-B1D9-21A81E5E62B8}"/>
              </a:ext>
            </a:extLst>
          </p:cNvPr>
          <p:cNvSpPr/>
          <p:nvPr/>
        </p:nvSpPr>
        <p:spPr>
          <a:xfrm>
            <a:off x="9670213" y="6325726"/>
            <a:ext cx="342310" cy="18285"/>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14" name="Group 213">
            <a:extLst>
              <a:ext uri="{FF2B5EF4-FFF2-40B4-BE49-F238E27FC236}">
                <a16:creationId xmlns:a16="http://schemas.microsoft.com/office/drawing/2014/main" id="{92F9FD43-114F-4CAB-831E-0E219B0F158D}"/>
              </a:ext>
            </a:extLst>
          </p:cNvPr>
          <p:cNvGrpSpPr/>
          <p:nvPr/>
        </p:nvGrpSpPr>
        <p:grpSpPr>
          <a:xfrm>
            <a:off x="10080471" y="5622571"/>
            <a:ext cx="137141" cy="137141"/>
            <a:chOff x="6614096" y="3386015"/>
            <a:chExt cx="182880" cy="182880"/>
          </a:xfrm>
        </p:grpSpPr>
        <p:sp>
          <p:nvSpPr>
            <p:cNvPr id="215" name="Oval 214">
              <a:extLst>
                <a:ext uri="{FF2B5EF4-FFF2-40B4-BE49-F238E27FC236}">
                  <a16:creationId xmlns:a16="http://schemas.microsoft.com/office/drawing/2014/main" id="{8DC21298-11DF-4AFD-9615-02520B2C887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Oval 215">
              <a:extLst>
                <a:ext uri="{FF2B5EF4-FFF2-40B4-BE49-F238E27FC236}">
                  <a16:creationId xmlns:a16="http://schemas.microsoft.com/office/drawing/2014/main" id="{480738D6-7C13-475F-A527-9CC00DC6DAEE}"/>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7" name="Group 216">
            <a:extLst>
              <a:ext uri="{FF2B5EF4-FFF2-40B4-BE49-F238E27FC236}">
                <a16:creationId xmlns:a16="http://schemas.microsoft.com/office/drawing/2014/main" id="{0E54142D-5E0B-4097-A3FD-DEFB26523665}"/>
              </a:ext>
            </a:extLst>
          </p:cNvPr>
          <p:cNvGrpSpPr/>
          <p:nvPr/>
        </p:nvGrpSpPr>
        <p:grpSpPr>
          <a:xfrm>
            <a:off x="10174747" y="5474126"/>
            <a:ext cx="137141" cy="137141"/>
            <a:chOff x="6614096" y="3386015"/>
            <a:chExt cx="182880" cy="182880"/>
          </a:xfrm>
        </p:grpSpPr>
        <p:sp>
          <p:nvSpPr>
            <p:cNvPr id="218" name="Oval 217">
              <a:extLst>
                <a:ext uri="{FF2B5EF4-FFF2-40B4-BE49-F238E27FC236}">
                  <a16:creationId xmlns:a16="http://schemas.microsoft.com/office/drawing/2014/main" id="{E041C2B3-B08F-4137-B450-0DDF5217BEA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Oval 218">
              <a:extLst>
                <a:ext uri="{FF2B5EF4-FFF2-40B4-BE49-F238E27FC236}">
                  <a16:creationId xmlns:a16="http://schemas.microsoft.com/office/drawing/2014/main" id="{20EC85CD-8515-4B7C-9B0C-DFC3DEF6D2A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0" name="Group 219">
            <a:extLst>
              <a:ext uri="{FF2B5EF4-FFF2-40B4-BE49-F238E27FC236}">
                <a16:creationId xmlns:a16="http://schemas.microsoft.com/office/drawing/2014/main" id="{226BC420-FE1D-489F-AA29-5EFC4561886E}"/>
              </a:ext>
            </a:extLst>
          </p:cNvPr>
          <p:cNvGrpSpPr/>
          <p:nvPr/>
        </p:nvGrpSpPr>
        <p:grpSpPr>
          <a:xfrm>
            <a:off x="10269023" y="5622571"/>
            <a:ext cx="137141" cy="137141"/>
            <a:chOff x="6614096" y="3386015"/>
            <a:chExt cx="182880" cy="182880"/>
          </a:xfrm>
        </p:grpSpPr>
        <p:sp>
          <p:nvSpPr>
            <p:cNvPr id="221" name="Oval 220">
              <a:extLst>
                <a:ext uri="{FF2B5EF4-FFF2-40B4-BE49-F238E27FC236}">
                  <a16:creationId xmlns:a16="http://schemas.microsoft.com/office/drawing/2014/main" id="{E5CFDF12-B514-4E5F-AF91-3F7CE1454B1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Oval 221">
              <a:extLst>
                <a:ext uri="{FF2B5EF4-FFF2-40B4-BE49-F238E27FC236}">
                  <a16:creationId xmlns:a16="http://schemas.microsoft.com/office/drawing/2014/main" id="{444709C3-29EC-470A-B50E-D122D53423D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743269C5-99C6-45A9-9F34-8FC99FB034ED}"/>
              </a:ext>
            </a:extLst>
          </p:cNvPr>
          <p:cNvGrpSpPr/>
          <p:nvPr/>
        </p:nvGrpSpPr>
        <p:grpSpPr>
          <a:xfrm>
            <a:off x="9971041" y="4900857"/>
            <a:ext cx="137141" cy="137141"/>
            <a:chOff x="6614096" y="3386015"/>
            <a:chExt cx="182880" cy="182880"/>
          </a:xfrm>
        </p:grpSpPr>
        <p:sp>
          <p:nvSpPr>
            <p:cNvPr id="224" name="Oval 223">
              <a:extLst>
                <a:ext uri="{FF2B5EF4-FFF2-40B4-BE49-F238E27FC236}">
                  <a16:creationId xmlns:a16="http://schemas.microsoft.com/office/drawing/2014/main" id="{42098D85-6119-472F-BC84-EF2B29E3C6E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Oval 224">
              <a:extLst>
                <a:ext uri="{FF2B5EF4-FFF2-40B4-BE49-F238E27FC236}">
                  <a16:creationId xmlns:a16="http://schemas.microsoft.com/office/drawing/2014/main" id="{69D7667C-7B84-41AA-84F0-3774436B45FF}"/>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7E29C90A-5D25-422B-8C35-43EBEC3183C2}"/>
              </a:ext>
            </a:extLst>
          </p:cNvPr>
          <p:cNvGrpSpPr/>
          <p:nvPr/>
        </p:nvGrpSpPr>
        <p:grpSpPr>
          <a:xfrm>
            <a:off x="10149328" y="4900857"/>
            <a:ext cx="137141" cy="137141"/>
            <a:chOff x="6614096" y="3386015"/>
            <a:chExt cx="182880" cy="182880"/>
          </a:xfrm>
        </p:grpSpPr>
        <p:sp>
          <p:nvSpPr>
            <p:cNvPr id="227" name="Oval 226">
              <a:extLst>
                <a:ext uri="{FF2B5EF4-FFF2-40B4-BE49-F238E27FC236}">
                  <a16:creationId xmlns:a16="http://schemas.microsoft.com/office/drawing/2014/main" id="{37C963B0-79AA-4E29-AA10-A12E0147060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Oval 227">
              <a:extLst>
                <a:ext uri="{FF2B5EF4-FFF2-40B4-BE49-F238E27FC236}">
                  <a16:creationId xmlns:a16="http://schemas.microsoft.com/office/drawing/2014/main" id="{03275601-E008-49ED-B442-62A9983E3322}"/>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9" name="Group 228">
            <a:extLst>
              <a:ext uri="{FF2B5EF4-FFF2-40B4-BE49-F238E27FC236}">
                <a16:creationId xmlns:a16="http://schemas.microsoft.com/office/drawing/2014/main" id="{4409589D-600C-4344-AD6A-D030F546FF71}"/>
              </a:ext>
            </a:extLst>
          </p:cNvPr>
          <p:cNvGrpSpPr/>
          <p:nvPr/>
        </p:nvGrpSpPr>
        <p:grpSpPr>
          <a:xfrm>
            <a:off x="10327615" y="4900857"/>
            <a:ext cx="137141" cy="137141"/>
            <a:chOff x="6614096" y="3386015"/>
            <a:chExt cx="182880" cy="182880"/>
          </a:xfrm>
        </p:grpSpPr>
        <p:sp>
          <p:nvSpPr>
            <p:cNvPr id="230" name="Oval 229">
              <a:extLst>
                <a:ext uri="{FF2B5EF4-FFF2-40B4-BE49-F238E27FC236}">
                  <a16:creationId xmlns:a16="http://schemas.microsoft.com/office/drawing/2014/main" id="{08D13190-FD0E-417F-B15A-2B7DB39690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Oval 230">
              <a:extLst>
                <a:ext uri="{FF2B5EF4-FFF2-40B4-BE49-F238E27FC236}">
                  <a16:creationId xmlns:a16="http://schemas.microsoft.com/office/drawing/2014/main" id="{AC084E03-8CD6-4464-B709-B83BE1479A1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1214529E-BD34-40B3-BB9A-592891221F80}"/>
              </a:ext>
            </a:extLst>
          </p:cNvPr>
          <p:cNvGrpSpPr/>
          <p:nvPr/>
        </p:nvGrpSpPr>
        <p:grpSpPr>
          <a:xfrm>
            <a:off x="7997634" y="4800553"/>
            <a:ext cx="137141" cy="137141"/>
            <a:chOff x="6614096" y="3386015"/>
            <a:chExt cx="182880" cy="182880"/>
          </a:xfrm>
        </p:grpSpPr>
        <p:sp>
          <p:nvSpPr>
            <p:cNvPr id="233" name="Oval 232">
              <a:extLst>
                <a:ext uri="{FF2B5EF4-FFF2-40B4-BE49-F238E27FC236}">
                  <a16:creationId xmlns:a16="http://schemas.microsoft.com/office/drawing/2014/main" id="{499FFC1F-E8FD-4FB4-BA4E-5CF8144EF44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Oval 233">
              <a:extLst>
                <a:ext uri="{FF2B5EF4-FFF2-40B4-BE49-F238E27FC236}">
                  <a16:creationId xmlns:a16="http://schemas.microsoft.com/office/drawing/2014/main" id="{25B870B2-217C-443B-9EEC-34AF464FE7EB}"/>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5" name="Group 234">
            <a:extLst>
              <a:ext uri="{FF2B5EF4-FFF2-40B4-BE49-F238E27FC236}">
                <a16:creationId xmlns:a16="http://schemas.microsoft.com/office/drawing/2014/main" id="{A5EB76CC-56E2-41FB-8A58-65E3667D9E3F}"/>
              </a:ext>
            </a:extLst>
          </p:cNvPr>
          <p:cNvGrpSpPr/>
          <p:nvPr/>
        </p:nvGrpSpPr>
        <p:grpSpPr>
          <a:xfrm>
            <a:off x="8180390" y="4807471"/>
            <a:ext cx="137141" cy="137141"/>
            <a:chOff x="6614096" y="3386015"/>
            <a:chExt cx="182880" cy="182880"/>
          </a:xfrm>
        </p:grpSpPr>
        <p:sp>
          <p:nvSpPr>
            <p:cNvPr id="236" name="Oval 235">
              <a:extLst>
                <a:ext uri="{FF2B5EF4-FFF2-40B4-BE49-F238E27FC236}">
                  <a16:creationId xmlns:a16="http://schemas.microsoft.com/office/drawing/2014/main" id="{E92CC2E1-69F4-42F7-9E48-94BAF1022A7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Oval 236">
              <a:extLst>
                <a:ext uri="{FF2B5EF4-FFF2-40B4-BE49-F238E27FC236}">
                  <a16:creationId xmlns:a16="http://schemas.microsoft.com/office/drawing/2014/main" id="{76DDC993-6E37-41A9-A96B-5601890FEEE8}"/>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8" name="Group 237">
            <a:extLst>
              <a:ext uri="{FF2B5EF4-FFF2-40B4-BE49-F238E27FC236}">
                <a16:creationId xmlns:a16="http://schemas.microsoft.com/office/drawing/2014/main" id="{15EBA829-FC55-419D-87CB-9995D4636F12}"/>
              </a:ext>
            </a:extLst>
          </p:cNvPr>
          <p:cNvGrpSpPr/>
          <p:nvPr/>
        </p:nvGrpSpPr>
        <p:grpSpPr>
          <a:xfrm>
            <a:off x="8390115" y="4803951"/>
            <a:ext cx="137141" cy="137141"/>
            <a:chOff x="6614096" y="3386015"/>
            <a:chExt cx="182880" cy="182880"/>
          </a:xfrm>
        </p:grpSpPr>
        <p:sp>
          <p:nvSpPr>
            <p:cNvPr id="239" name="Oval 238">
              <a:extLst>
                <a:ext uri="{FF2B5EF4-FFF2-40B4-BE49-F238E27FC236}">
                  <a16:creationId xmlns:a16="http://schemas.microsoft.com/office/drawing/2014/main" id="{0C6EAD36-023B-4B27-BE60-6A80B51CCFE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Oval 239">
              <a:extLst>
                <a:ext uri="{FF2B5EF4-FFF2-40B4-BE49-F238E27FC236}">
                  <a16:creationId xmlns:a16="http://schemas.microsoft.com/office/drawing/2014/main" id="{44E948FA-9F7F-4FB7-95BA-7AC5070150FF}"/>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1" name="Group 240">
            <a:extLst>
              <a:ext uri="{FF2B5EF4-FFF2-40B4-BE49-F238E27FC236}">
                <a16:creationId xmlns:a16="http://schemas.microsoft.com/office/drawing/2014/main" id="{51CE6E98-F8F2-4797-97FC-CBB1B6BED0A6}"/>
              </a:ext>
            </a:extLst>
          </p:cNvPr>
          <p:cNvGrpSpPr/>
          <p:nvPr/>
        </p:nvGrpSpPr>
        <p:grpSpPr>
          <a:xfrm>
            <a:off x="8080036" y="4971359"/>
            <a:ext cx="137141" cy="137141"/>
            <a:chOff x="6614096" y="3386015"/>
            <a:chExt cx="182880" cy="182880"/>
          </a:xfrm>
        </p:grpSpPr>
        <p:sp>
          <p:nvSpPr>
            <p:cNvPr id="242" name="Oval 241">
              <a:extLst>
                <a:ext uri="{FF2B5EF4-FFF2-40B4-BE49-F238E27FC236}">
                  <a16:creationId xmlns:a16="http://schemas.microsoft.com/office/drawing/2014/main" id="{AC746710-1AD5-41CA-BDE8-379DEF065CE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Oval 242">
              <a:extLst>
                <a:ext uri="{FF2B5EF4-FFF2-40B4-BE49-F238E27FC236}">
                  <a16:creationId xmlns:a16="http://schemas.microsoft.com/office/drawing/2014/main" id="{9DF63916-4785-4875-8713-7CB8E624E1C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4" name="Group 243">
            <a:extLst>
              <a:ext uri="{FF2B5EF4-FFF2-40B4-BE49-F238E27FC236}">
                <a16:creationId xmlns:a16="http://schemas.microsoft.com/office/drawing/2014/main" id="{497B59E6-7A5D-4176-B20A-EB0B61296A0D}"/>
              </a:ext>
            </a:extLst>
          </p:cNvPr>
          <p:cNvGrpSpPr/>
          <p:nvPr/>
        </p:nvGrpSpPr>
        <p:grpSpPr>
          <a:xfrm>
            <a:off x="8279259" y="4980969"/>
            <a:ext cx="137141" cy="137141"/>
            <a:chOff x="6614096" y="3386015"/>
            <a:chExt cx="182880" cy="182880"/>
          </a:xfrm>
        </p:grpSpPr>
        <p:sp>
          <p:nvSpPr>
            <p:cNvPr id="245" name="Oval 244">
              <a:extLst>
                <a:ext uri="{FF2B5EF4-FFF2-40B4-BE49-F238E27FC236}">
                  <a16:creationId xmlns:a16="http://schemas.microsoft.com/office/drawing/2014/main" id="{4DF37591-D26C-47B7-82BA-D74E221E1B1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Oval 245">
              <a:extLst>
                <a:ext uri="{FF2B5EF4-FFF2-40B4-BE49-F238E27FC236}">
                  <a16:creationId xmlns:a16="http://schemas.microsoft.com/office/drawing/2014/main" id="{4D0347D0-0C24-4C4C-891A-606ED487E174}"/>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7" name="Group 246">
            <a:extLst>
              <a:ext uri="{FF2B5EF4-FFF2-40B4-BE49-F238E27FC236}">
                <a16:creationId xmlns:a16="http://schemas.microsoft.com/office/drawing/2014/main" id="{0FB22544-042F-4FF4-8F6D-51A0A6AF5E3F}"/>
              </a:ext>
            </a:extLst>
          </p:cNvPr>
          <p:cNvGrpSpPr/>
          <p:nvPr/>
        </p:nvGrpSpPr>
        <p:grpSpPr>
          <a:xfrm>
            <a:off x="8118692" y="5552330"/>
            <a:ext cx="137141" cy="137141"/>
            <a:chOff x="6614096" y="3386015"/>
            <a:chExt cx="182880" cy="182880"/>
          </a:xfrm>
        </p:grpSpPr>
        <p:sp>
          <p:nvSpPr>
            <p:cNvPr id="248" name="Oval 247">
              <a:extLst>
                <a:ext uri="{FF2B5EF4-FFF2-40B4-BE49-F238E27FC236}">
                  <a16:creationId xmlns:a16="http://schemas.microsoft.com/office/drawing/2014/main" id="{01ACDAA2-CA75-4656-B34E-A400992A35C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Oval 248">
              <a:extLst>
                <a:ext uri="{FF2B5EF4-FFF2-40B4-BE49-F238E27FC236}">
                  <a16:creationId xmlns:a16="http://schemas.microsoft.com/office/drawing/2014/main" id="{CAC799AA-41F9-42E9-9B4D-5B03B76814F1}"/>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0" name="Group 249">
            <a:extLst>
              <a:ext uri="{FF2B5EF4-FFF2-40B4-BE49-F238E27FC236}">
                <a16:creationId xmlns:a16="http://schemas.microsoft.com/office/drawing/2014/main" id="{21CEC007-4C64-4830-A2CF-FEAD811267A9}"/>
              </a:ext>
            </a:extLst>
          </p:cNvPr>
          <p:cNvGrpSpPr/>
          <p:nvPr/>
        </p:nvGrpSpPr>
        <p:grpSpPr>
          <a:xfrm>
            <a:off x="8308603" y="5552330"/>
            <a:ext cx="137141" cy="137141"/>
            <a:chOff x="6614096" y="3386015"/>
            <a:chExt cx="182880" cy="182880"/>
          </a:xfrm>
        </p:grpSpPr>
        <p:sp>
          <p:nvSpPr>
            <p:cNvPr id="251" name="Oval 250">
              <a:extLst>
                <a:ext uri="{FF2B5EF4-FFF2-40B4-BE49-F238E27FC236}">
                  <a16:creationId xmlns:a16="http://schemas.microsoft.com/office/drawing/2014/main" id="{F0EB6E5D-F231-4D63-A688-B0E2395F845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Oval 251">
              <a:extLst>
                <a:ext uri="{FF2B5EF4-FFF2-40B4-BE49-F238E27FC236}">
                  <a16:creationId xmlns:a16="http://schemas.microsoft.com/office/drawing/2014/main" id="{E5DF3600-C166-4E4A-ABCD-45AFA1ECD9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3" name="Group 252">
            <a:extLst>
              <a:ext uri="{FF2B5EF4-FFF2-40B4-BE49-F238E27FC236}">
                <a16:creationId xmlns:a16="http://schemas.microsoft.com/office/drawing/2014/main" id="{88F568AC-9900-42D5-9221-522E50D48C1F}"/>
              </a:ext>
            </a:extLst>
          </p:cNvPr>
          <p:cNvGrpSpPr/>
          <p:nvPr/>
        </p:nvGrpSpPr>
        <p:grpSpPr>
          <a:xfrm>
            <a:off x="9099628" y="6112210"/>
            <a:ext cx="137141" cy="137141"/>
            <a:chOff x="6614096" y="3386015"/>
            <a:chExt cx="182880" cy="182880"/>
          </a:xfrm>
        </p:grpSpPr>
        <p:sp>
          <p:nvSpPr>
            <p:cNvPr id="254" name="Oval 253">
              <a:extLst>
                <a:ext uri="{FF2B5EF4-FFF2-40B4-BE49-F238E27FC236}">
                  <a16:creationId xmlns:a16="http://schemas.microsoft.com/office/drawing/2014/main" id="{5F97E281-84F6-4D07-A249-6BF9CDD7774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5" name="Oval 254">
              <a:extLst>
                <a:ext uri="{FF2B5EF4-FFF2-40B4-BE49-F238E27FC236}">
                  <a16:creationId xmlns:a16="http://schemas.microsoft.com/office/drawing/2014/main" id="{30CB4CE2-7DF5-4A32-8505-0DFF53C03B8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8D53ED68-2957-4249-A563-F4D6D137B9A4}"/>
              </a:ext>
            </a:extLst>
          </p:cNvPr>
          <p:cNvGrpSpPr/>
          <p:nvPr/>
        </p:nvGrpSpPr>
        <p:grpSpPr>
          <a:xfrm>
            <a:off x="9099628" y="6285708"/>
            <a:ext cx="137141" cy="137141"/>
            <a:chOff x="6614096" y="3386015"/>
            <a:chExt cx="182880" cy="182880"/>
          </a:xfrm>
        </p:grpSpPr>
        <p:sp>
          <p:nvSpPr>
            <p:cNvPr id="257" name="Oval 256">
              <a:extLst>
                <a:ext uri="{FF2B5EF4-FFF2-40B4-BE49-F238E27FC236}">
                  <a16:creationId xmlns:a16="http://schemas.microsoft.com/office/drawing/2014/main" id="{D30ACE8F-0DF4-415B-A059-444EB86CD881}"/>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Oval 257">
              <a:extLst>
                <a:ext uri="{FF2B5EF4-FFF2-40B4-BE49-F238E27FC236}">
                  <a16:creationId xmlns:a16="http://schemas.microsoft.com/office/drawing/2014/main" id="{D6D12579-8B26-41FA-8CE8-86FECBDC27E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ECD5939D-0A5C-4FD2-9286-AE8E59996D3A}"/>
              </a:ext>
            </a:extLst>
          </p:cNvPr>
          <p:cNvGrpSpPr/>
          <p:nvPr/>
        </p:nvGrpSpPr>
        <p:grpSpPr>
          <a:xfrm>
            <a:off x="9285133" y="6112210"/>
            <a:ext cx="137141" cy="137141"/>
            <a:chOff x="6614096" y="3386015"/>
            <a:chExt cx="182880" cy="182880"/>
          </a:xfrm>
        </p:grpSpPr>
        <p:sp>
          <p:nvSpPr>
            <p:cNvPr id="260" name="Oval 259">
              <a:extLst>
                <a:ext uri="{FF2B5EF4-FFF2-40B4-BE49-F238E27FC236}">
                  <a16:creationId xmlns:a16="http://schemas.microsoft.com/office/drawing/2014/main" id="{48F105CC-93F9-4118-BA3C-377F7C70222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Oval 260">
              <a:extLst>
                <a:ext uri="{FF2B5EF4-FFF2-40B4-BE49-F238E27FC236}">
                  <a16:creationId xmlns:a16="http://schemas.microsoft.com/office/drawing/2014/main" id="{D4D22355-D98C-424A-BF79-0481A1B28F8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2" name="Group 261">
            <a:extLst>
              <a:ext uri="{FF2B5EF4-FFF2-40B4-BE49-F238E27FC236}">
                <a16:creationId xmlns:a16="http://schemas.microsoft.com/office/drawing/2014/main" id="{A43D4D4B-D823-4B3A-B60B-183A1A9113EE}"/>
              </a:ext>
            </a:extLst>
          </p:cNvPr>
          <p:cNvGrpSpPr/>
          <p:nvPr/>
        </p:nvGrpSpPr>
        <p:grpSpPr>
          <a:xfrm>
            <a:off x="9285133" y="6285708"/>
            <a:ext cx="137141" cy="137141"/>
            <a:chOff x="6614096" y="3386015"/>
            <a:chExt cx="182880" cy="182880"/>
          </a:xfrm>
        </p:grpSpPr>
        <p:sp>
          <p:nvSpPr>
            <p:cNvPr id="263" name="Oval 262">
              <a:extLst>
                <a:ext uri="{FF2B5EF4-FFF2-40B4-BE49-F238E27FC236}">
                  <a16:creationId xmlns:a16="http://schemas.microsoft.com/office/drawing/2014/main" id="{1C046F54-AAC6-45E3-A094-CEB502DD42F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Oval 263">
              <a:extLst>
                <a:ext uri="{FF2B5EF4-FFF2-40B4-BE49-F238E27FC236}">
                  <a16:creationId xmlns:a16="http://schemas.microsoft.com/office/drawing/2014/main" id="{1645D71C-F3E9-4954-B5BF-2D0CFC96B5E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2EDE85EE-FF00-4EBA-9B00-870A6126B939}"/>
              </a:ext>
            </a:extLst>
          </p:cNvPr>
          <p:cNvGrpSpPr/>
          <p:nvPr/>
        </p:nvGrpSpPr>
        <p:grpSpPr>
          <a:xfrm>
            <a:off x="5851576" y="4280350"/>
            <a:ext cx="287122" cy="287122"/>
            <a:chOff x="3829879" y="2544417"/>
            <a:chExt cx="781878" cy="781878"/>
          </a:xfrm>
        </p:grpSpPr>
        <p:sp>
          <p:nvSpPr>
            <p:cNvPr id="270" name="Rectangle: Rounded Corners 269">
              <a:extLst>
                <a:ext uri="{FF2B5EF4-FFF2-40B4-BE49-F238E27FC236}">
                  <a16:creationId xmlns:a16="http://schemas.microsoft.com/office/drawing/2014/main" id="{4BDB94C5-EDA3-41C7-8771-402FCA97A729}"/>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71" name="Group 270">
              <a:extLst>
                <a:ext uri="{FF2B5EF4-FFF2-40B4-BE49-F238E27FC236}">
                  <a16:creationId xmlns:a16="http://schemas.microsoft.com/office/drawing/2014/main" id="{796C9CC6-CF4F-4DFD-BFF4-257416E5C111}"/>
                </a:ext>
              </a:extLst>
            </p:cNvPr>
            <p:cNvGrpSpPr/>
            <p:nvPr/>
          </p:nvGrpSpPr>
          <p:grpSpPr>
            <a:xfrm>
              <a:off x="3962757" y="2717377"/>
              <a:ext cx="516122" cy="435958"/>
              <a:chOff x="3958213" y="2687192"/>
              <a:chExt cx="516122" cy="435958"/>
            </a:xfrm>
          </p:grpSpPr>
          <p:grpSp>
            <p:nvGrpSpPr>
              <p:cNvPr id="272" name="Group 271">
                <a:extLst>
                  <a:ext uri="{FF2B5EF4-FFF2-40B4-BE49-F238E27FC236}">
                    <a16:creationId xmlns:a16="http://schemas.microsoft.com/office/drawing/2014/main" id="{386D9019-BFFB-4657-8C95-97E5F0876C20}"/>
                  </a:ext>
                </a:extLst>
              </p:cNvPr>
              <p:cNvGrpSpPr/>
              <p:nvPr/>
            </p:nvGrpSpPr>
            <p:grpSpPr>
              <a:xfrm>
                <a:off x="4101974" y="2687192"/>
                <a:ext cx="228600" cy="228600"/>
                <a:chOff x="6614096" y="3386015"/>
                <a:chExt cx="182880" cy="182880"/>
              </a:xfrm>
            </p:grpSpPr>
            <p:sp>
              <p:nvSpPr>
                <p:cNvPr id="279" name="Oval 278">
                  <a:extLst>
                    <a:ext uri="{FF2B5EF4-FFF2-40B4-BE49-F238E27FC236}">
                      <a16:creationId xmlns:a16="http://schemas.microsoft.com/office/drawing/2014/main" id="{D28C3F47-E26E-466C-A608-FD2977E09AC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E6147930-B160-4F35-A36C-9BCE3CAF08E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327E4DB6-0BE2-4882-89AD-92B920EEF268}"/>
                  </a:ext>
                </a:extLst>
              </p:cNvPr>
              <p:cNvGrpSpPr/>
              <p:nvPr/>
            </p:nvGrpSpPr>
            <p:grpSpPr>
              <a:xfrm>
                <a:off x="3958213" y="2894550"/>
                <a:ext cx="228600" cy="228600"/>
                <a:chOff x="6614096" y="3386015"/>
                <a:chExt cx="182880" cy="182880"/>
              </a:xfrm>
            </p:grpSpPr>
            <p:sp>
              <p:nvSpPr>
                <p:cNvPr id="277" name="Oval 276">
                  <a:extLst>
                    <a:ext uri="{FF2B5EF4-FFF2-40B4-BE49-F238E27FC236}">
                      <a16:creationId xmlns:a16="http://schemas.microsoft.com/office/drawing/2014/main" id="{6BE558AD-E33C-4FE4-B351-A84FA719AD1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Oval 277">
                  <a:extLst>
                    <a:ext uri="{FF2B5EF4-FFF2-40B4-BE49-F238E27FC236}">
                      <a16:creationId xmlns:a16="http://schemas.microsoft.com/office/drawing/2014/main" id="{E1882739-A8BB-495B-AD1F-1F2B62043352}"/>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4" name="Group 273">
                <a:extLst>
                  <a:ext uri="{FF2B5EF4-FFF2-40B4-BE49-F238E27FC236}">
                    <a16:creationId xmlns:a16="http://schemas.microsoft.com/office/drawing/2014/main" id="{F60BC78B-675C-42CE-B306-8B95C23DED44}"/>
                  </a:ext>
                </a:extLst>
              </p:cNvPr>
              <p:cNvGrpSpPr/>
              <p:nvPr/>
            </p:nvGrpSpPr>
            <p:grpSpPr>
              <a:xfrm>
                <a:off x="4245735" y="2894550"/>
                <a:ext cx="228600" cy="228600"/>
                <a:chOff x="6614096" y="3386015"/>
                <a:chExt cx="182880" cy="182880"/>
              </a:xfrm>
            </p:grpSpPr>
            <p:sp>
              <p:nvSpPr>
                <p:cNvPr id="275" name="Oval 274">
                  <a:extLst>
                    <a:ext uri="{FF2B5EF4-FFF2-40B4-BE49-F238E27FC236}">
                      <a16:creationId xmlns:a16="http://schemas.microsoft.com/office/drawing/2014/main" id="{304EDCF2-835B-4E44-8AFC-C17824E4EDD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6" name="Oval 275">
                  <a:extLst>
                    <a:ext uri="{FF2B5EF4-FFF2-40B4-BE49-F238E27FC236}">
                      <a16:creationId xmlns:a16="http://schemas.microsoft.com/office/drawing/2014/main" id="{39878D5B-2BA8-49C6-9DB7-6851A9C47E3C}"/>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81" name="Group 280">
            <a:extLst>
              <a:ext uri="{FF2B5EF4-FFF2-40B4-BE49-F238E27FC236}">
                <a16:creationId xmlns:a16="http://schemas.microsoft.com/office/drawing/2014/main" id="{525B835B-1B2C-46B4-83B3-DA475F687322}"/>
              </a:ext>
            </a:extLst>
          </p:cNvPr>
          <p:cNvGrpSpPr/>
          <p:nvPr/>
        </p:nvGrpSpPr>
        <p:grpSpPr>
          <a:xfrm>
            <a:off x="5851576" y="4863787"/>
            <a:ext cx="287122" cy="287122"/>
            <a:chOff x="3829879" y="2544417"/>
            <a:chExt cx="781878" cy="781878"/>
          </a:xfrm>
        </p:grpSpPr>
        <p:sp>
          <p:nvSpPr>
            <p:cNvPr id="282" name="Rectangle: Rounded Corners 281">
              <a:extLst>
                <a:ext uri="{FF2B5EF4-FFF2-40B4-BE49-F238E27FC236}">
                  <a16:creationId xmlns:a16="http://schemas.microsoft.com/office/drawing/2014/main" id="{FF98AFB7-660C-4972-914B-5F4F0B6D2F62}"/>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3" name="Group 282">
              <a:extLst>
                <a:ext uri="{FF2B5EF4-FFF2-40B4-BE49-F238E27FC236}">
                  <a16:creationId xmlns:a16="http://schemas.microsoft.com/office/drawing/2014/main" id="{E717C656-CF19-4F3F-8DC3-AFB1D034D2BA}"/>
                </a:ext>
              </a:extLst>
            </p:cNvPr>
            <p:cNvGrpSpPr/>
            <p:nvPr/>
          </p:nvGrpSpPr>
          <p:grpSpPr>
            <a:xfrm>
              <a:off x="3962757" y="2717377"/>
              <a:ext cx="516122" cy="435958"/>
              <a:chOff x="3958213" y="2687192"/>
              <a:chExt cx="516122" cy="435958"/>
            </a:xfrm>
          </p:grpSpPr>
          <p:grpSp>
            <p:nvGrpSpPr>
              <p:cNvPr id="284" name="Group 283">
                <a:extLst>
                  <a:ext uri="{FF2B5EF4-FFF2-40B4-BE49-F238E27FC236}">
                    <a16:creationId xmlns:a16="http://schemas.microsoft.com/office/drawing/2014/main" id="{E4D5D303-EAD1-44FD-A31E-8E0D31B20F33}"/>
                  </a:ext>
                </a:extLst>
              </p:cNvPr>
              <p:cNvGrpSpPr/>
              <p:nvPr/>
            </p:nvGrpSpPr>
            <p:grpSpPr>
              <a:xfrm>
                <a:off x="4101974" y="2687192"/>
                <a:ext cx="228600" cy="228600"/>
                <a:chOff x="6614096" y="3386015"/>
                <a:chExt cx="182880" cy="182880"/>
              </a:xfrm>
            </p:grpSpPr>
            <p:sp>
              <p:nvSpPr>
                <p:cNvPr id="291" name="Oval 290">
                  <a:extLst>
                    <a:ext uri="{FF2B5EF4-FFF2-40B4-BE49-F238E27FC236}">
                      <a16:creationId xmlns:a16="http://schemas.microsoft.com/office/drawing/2014/main" id="{9D5AE906-FB97-4932-9FBE-240E360712D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376A2DD6-8310-4487-A1CB-5742F51AC26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5" name="Group 284">
                <a:extLst>
                  <a:ext uri="{FF2B5EF4-FFF2-40B4-BE49-F238E27FC236}">
                    <a16:creationId xmlns:a16="http://schemas.microsoft.com/office/drawing/2014/main" id="{3897B5EE-6318-4323-A19C-0E5A75FDB4CF}"/>
                  </a:ext>
                </a:extLst>
              </p:cNvPr>
              <p:cNvGrpSpPr/>
              <p:nvPr/>
            </p:nvGrpSpPr>
            <p:grpSpPr>
              <a:xfrm>
                <a:off x="3958213" y="2894550"/>
                <a:ext cx="228600" cy="228600"/>
                <a:chOff x="6614096" y="3386015"/>
                <a:chExt cx="182880" cy="182880"/>
              </a:xfrm>
            </p:grpSpPr>
            <p:sp>
              <p:nvSpPr>
                <p:cNvPr id="289" name="Oval 288">
                  <a:extLst>
                    <a:ext uri="{FF2B5EF4-FFF2-40B4-BE49-F238E27FC236}">
                      <a16:creationId xmlns:a16="http://schemas.microsoft.com/office/drawing/2014/main" id="{5012113D-7C5D-4EA1-8365-9A4C3BB2A7B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Oval 289">
                  <a:extLst>
                    <a:ext uri="{FF2B5EF4-FFF2-40B4-BE49-F238E27FC236}">
                      <a16:creationId xmlns:a16="http://schemas.microsoft.com/office/drawing/2014/main" id="{2D7A9016-E16D-4ADE-BF8F-82EBEB3F2DF1}"/>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6" name="Group 285">
                <a:extLst>
                  <a:ext uri="{FF2B5EF4-FFF2-40B4-BE49-F238E27FC236}">
                    <a16:creationId xmlns:a16="http://schemas.microsoft.com/office/drawing/2014/main" id="{252A5DFE-19E2-44F0-A00F-199E4F3265AF}"/>
                  </a:ext>
                </a:extLst>
              </p:cNvPr>
              <p:cNvGrpSpPr/>
              <p:nvPr/>
            </p:nvGrpSpPr>
            <p:grpSpPr>
              <a:xfrm>
                <a:off x="4245735" y="2894550"/>
                <a:ext cx="228600" cy="228600"/>
                <a:chOff x="6614096" y="3386015"/>
                <a:chExt cx="182880" cy="182880"/>
              </a:xfrm>
            </p:grpSpPr>
            <p:sp>
              <p:nvSpPr>
                <p:cNvPr id="287" name="Oval 286">
                  <a:extLst>
                    <a:ext uri="{FF2B5EF4-FFF2-40B4-BE49-F238E27FC236}">
                      <a16:creationId xmlns:a16="http://schemas.microsoft.com/office/drawing/2014/main" id="{BB335FF2-283A-4F3F-9E12-269681F71363}"/>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Oval 287">
                  <a:extLst>
                    <a:ext uri="{FF2B5EF4-FFF2-40B4-BE49-F238E27FC236}">
                      <a16:creationId xmlns:a16="http://schemas.microsoft.com/office/drawing/2014/main" id="{813BD65E-8EAA-4381-9B19-59EF4FA1D61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93" name="Group 292">
            <a:extLst>
              <a:ext uri="{FF2B5EF4-FFF2-40B4-BE49-F238E27FC236}">
                <a16:creationId xmlns:a16="http://schemas.microsoft.com/office/drawing/2014/main" id="{4E1DC917-981B-4BDA-AC22-2E531A66802E}"/>
              </a:ext>
            </a:extLst>
          </p:cNvPr>
          <p:cNvGrpSpPr/>
          <p:nvPr/>
        </p:nvGrpSpPr>
        <p:grpSpPr>
          <a:xfrm>
            <a:off x="5851576" y="5447224"/>
            <a:ext cx="287122" cy="287122"/>
            <a:chOff x="3829879" y="2544417"/>
            <a:chExt cx="781878" cy="781878"/>
          </a:xfrm>
        </p:grpSpPr>
        <p:sp>
          <p:nvSpPr>
            <p:cNvPr id="294" name="Rectangle: Rounded Corners 293">
              <a:extLst>
                <a:ext uri="{FF2B5EF4-FFF2-40B4-BE49-F238E27FC236}">
                  <a16:creationId xmlns:a16="http://schemas.microsoft.com/office/drawing/2014/main" id="{34A732D0-8417-4F96-830E-B3B4630210D0}"/>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79BDA915-5CF8-4E37-9EC1-C91F79AC78E9}"/>
                </a:ext>
              </a:extLst>
            </p:cNvPr>
            <p:cNvGrpSpPr/>
            <p:nvPr/>
          </p:nvGrpSpPr>
          <p:grpSpPr>
            <a:xfrm>
              <a:off x="3962757" y="2717377"/>
              <a:ext cx="516122" cy="435958"/>
              <a:chOff x="3958213" y="2687192"/>
              <a:chExt cx="516122" cy="435958"/>
            </a:xfrm>
          </p:grpSpPr>
          <p:grpSp>
            <p:nvGrpSpPr>
              <p:cNvPr id="296" name="Group 295">
                <a:extLst>
                  <a:ext uri="{FF2B5EF4-FFF2-40B4-BE49-F238E27FC236}">
                    <a16:creationId xmlns:a16="http://schemas.microsoft.com/office/drawing/2014/main" id="{AD33098D-3ACA-4B31-B7F4-FCB6863B860C}"/>
                  </a:ext>
                </a:extLst>
              </p:cNvPr>
              <p:cNvGrpSpPr/>
              <p:nvPr/>
            </p:nvGrpSpPr>
            <p:grpSpPr>
              <a:xfrm>
                <a:off x="4101974" y="2687192"/>
                <a:ext cx="228600" cy="228600"/>
                <a:chOff x="6614096" y="3386015"/>
                <a:chExt cx="182880" cy="182880"/>
              </a:xfrm>
            </p:grpSpPr>
            <p:sp>
              <p:nvSpPr>
                <p:cNvPr id="303" name="Oval 302">
                  <a:extLst>
                    <a:ext uri="{FF2B5EF4-FFF2-40B4-BE49-F238E27FC236}">
                      <a16:creationId xmlns:a16="http://schemas.microsoft.com/office/drawing/2014/main" id="{606E3F9A-2E81-4296-9C6A-2132D3B9727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Oval 303">
                  <a:extLst>
                    <a:ext uri="{FF2B5EF4-FFF2-40B4-BE49-F238E27FC236}">
                      <a16:creationId xmlns:a16="http://schemas.microsoft.com/office/drawing/2014/main" id="{6B11B9B1-E636-46C7-A2D1-6B814D551EA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7" name="Group 296">
                <a:extLst>
                  <a:ext uri="{FF2B5EF4-FFF2-40B4-BE49-F238E27FC236}">
                    <a16:creationId xmlns:a16="http://schemas.microsoft.com/office/drawing/2014/main" id="{31D6F131-CD55-4A51-BA28-17083D3383D9}"/>
                  </a:ext>
                </a:extLst>
              </p:cNvPr>
              <p:cNvGrpSpPr/>
              <p:nvPr/>
            </p:nvGrpSpPr>
            <p:grpSpPr>
              <a:xfrm>
                <a:off x="3958213" y="2894550"/>
                <a:ext cx="228600" cy="228600"/>
                <a:chOff x="6614096" y="3386015"/>
                <a:chExt cx="182880" cy="182880"/>
              </a:xfrm>
            </p:grpSpPr>
            <p:sp>
              <p:nvSpPr>
                <p:cNvPr id="301" name="Oval 300">
                  <a:extLst>
                    <a:ext uri="{FF2B5EF4-FFF2-40B4-BE49-F238E27FC236}">
                      <a16:creationId xmlns:a16="http://schemas.microsoft.com/office/drawing/2014/main" id="{FB027F5A-A0C4-4EC3-B40D-5B9A1772C22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2" name="Oval 301">
                  <a:extLst>
                    <a:ext uri="{FF2B5EF4-FFF2-40B4-BE49-F238E27FC236}">
                      <a16:creationId xmlns:a16="http://schemas.microsoft.com/office/drawing/2014/main" id="{6C3B9E01-E6E6-43FE-8ED4-9422DE77663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8" name="Group 297">
                <a:extLst>
                  <a:ext uri="{FF2B5EF4-FFF2-40B4-BE49-F238E27FC236}">
                    <a16:creationId xmlns:a16="http://schemas.microsoft.com/office/drawing/2014/main" id="{C61C3E4B-0589-4314-8455-253BACF8E438}"/>
                  </a:ext>
                </a:extLst>
              </p:cNvPr>
              <p:cNvGrpSpPr/>
              <p:nvPr/>
            </p:nvGrpSpPr>
            <p:grpSpPr>
              <a:xfrm>
                <a:off x="4245735" y="2894550"/>
                <a:ext cx="228600" cy="228600"/>
                <a:chOff x="6614096" y="3386015"/>
                <a:chExt cx="182880" cy="182880"/>
              </a:xfrm>
            </p:grpSpPr>
            <p:sp>
              <p:nvSpPr>
                <p:cNvPr id="299" name="Oval 298">
                  <a:extLst>
                    <a:ext uri="{FF2B5EF4-FFF2-40B4-BE49-F238E27FC236}">
                      <a16:creationId xmlns:a16="http://schemas.microsoft.com/office/drawing/2014/main" id="{A0F3ECED-D630-4D26-AB00-7646F6A7C07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0" name="Oval 299">
                  <a:extLst>
                    <a:ext uri="{FF2B5EF4-FFF2-40B4-BE49-F238E27FC236}">
                      <a16:creationId xmlns:a16="http://schemas.microsoft.com/office/drawing/2014/main" id="{7D03432B-657B-467A-BBB2-0D9B85250B3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05" name="Group 304">
            <a:extLst>
              <a:ext uri="{FF2B5EF4-FFF2-40B4-BE49-F238E27FC236}">
                <a16:creationId xmlns:a16="http://schemas.microsoft.com/office/drawing/2014/main" id="{27DC4C2B-489E-4501-B0B6-5C755168A888}"/>
              </a:ext>
            </a:extLst>
          </p:cNvPr>
          <p:cNvGrpSpPr/>
          <p:nvPr/>
        </p:nvGrpSpPr>
        <p:grpSpPr>
          <a:xfrm>
            <a:off x="5851576" y="6038612"/>
            <a:ext cx="287122" cy="287122"/>
            <a:chOff x="3829879" y="2544417"/>
            <a:chExt cx="781878" cy="781878"/>
          </a:xfrm>
        </p:grpSpPr>
        <p:sp>
          <p:nvSpPr>
            <p:cNvPr id="306" name="Rectangle: Rounded Corners 305">
              <a:extLst>
                <a:ext uri="{FF2B5EF4-FFF2-40B4-BE49-F238E27FC236}">
                  <a16:creationId xmlns:a16="http://schemas.microsoft.com/office/drawing/2014/main" id="{97FAAE1F-8ED0-471A-9DF2-E69C63A7408F}"/>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07" name="Group 306">
              <a:extLst>
                <a:ext uri="{FF2B5EF4-FFF2-40B4-BE49-F238E27FC236}">
                  <a16:creationId xmlns:a16="http://schemas.microsoft.com/office/drawing/2014/main" id="{2ABDD3E1-E0A8-4DE5-B732-C3A2125042D0}"/>
                </a:ext>
              </a:extLst>
            </p:cNvPr>
            <p:cNvGrpSpPr/>
            <p:nvPr/>
          </p:nvGrpSpPr>
          <p:grpSpPr>
            <a:xfrm>
              <a:off x="3962757" y="2717377"/>
              <a:ext cx="516122" cy="435958"/>
              <a:chOff x="3958213" y="2687192"/>
              <a:chExt cx="516122" cy="435958"/>
            </a:xfrm>
          </p:grpSpPr>
          <p:grpSp>
            <p:nvGrpSpPr>
              <p:cNvPr id="308" name="Group 307">
                <a:extLst>
                  <a:ext uri="{FF2B5EF4-FFF2-40B4-BE49-F238E27FC236}">
                    <a16:creationId xmlns:a16="http://schemas.microsoft.com/office/drawing/2014/main" id="{DE366991-2087-4D96-A35D-D388E757E7D5}"/>
                  </a:ext>
                </a:extLst>
              </p:cNvPr>
              <p:cNvGrpSpPr/>
              <p:nvPr/>
            </p:nvGrpSpPr>
            <p:grpSpPr>
              <a:xfrm>
                <a:off x="4101974" y="2687192"/>
                <a:ext cx="228600" cy="228600"/>
                <a:chOff x="6614096" y="3386015"/>
                <a:chExt cx="182880" cy="182880"/>
              </a:xfrm>
            </p:grpSpPr>
            <p:sp>
              <p:nvSpPr>
                <p:cNvPr id="315" name="Oval 314">
                  <a:extLst>
                    <a:ext uri="{FF2B5EF4-FFF2-40B4-BE49-F238E27FC236}">
                      <a16:creationId xmlns:a16="http://schemas.microsoft.com/office/drawing/2014/main" id="{D832D929-D95D-4736-ACBD-159963DDB6C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Oval 315">
                  <a:extLst>
                    <a:ext uri="{FF2B5EF4-FFF2-40B4-BE49-F238E27FC236}">
                      <a16:creationId xmlns:a16="http://schemas.microsoft.com/office/drawing/2014/main" id="{033C7305-668E-41B6-AA01-DBAD9D0B680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5F4DC288-3F89-4B1B-A0A6-5273067FA3ED}"/>
                  </a:ext>
                </a:extLst>
              </p:cNvPr>
              <p:cNvGrpSpPr/>
              <p:nvPr/>
            </p:nvGrpSpPr>
            <p:grpSpPr>
              <a:xfrm>
                <a:off x="3958213" y="2894550"/>
                <a:ext cx="228600" cy="228600"/>
                <a:chOff x="6614096" y="3386015"/>
                <a:chExt cx="182880" cy="182880"/>
              </a:xfrm>
            </p:grpSpPr>
            <p:sp>
              <p:nvSpPr>
                <p:cNvPr id="313" name="Oval 312">
                  <a:extLst>
                    <a:ext uri="{FF2B5EF4-FFF2-40B4-BE49-F238E27FC236}">
                      <a16:creationId xmlns:a16="http://schemas.microsoft.com/office/drawing/2014/main" id="{94389153-837E-49F1-9A03-371B930B522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Oval 313">
                  <a:extLst>
                    <a:ext uri="{FF2B5EF4-FFF2-40B4-BE49-F238E27FC236}">
                      <a16:creationId xmlns:a16="http://schemas.microsoft.com/office/drawing/2014/main" id="{8BACD84F-FF00-485B-97A5-74A68C817941}"/>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0" name="Group 309">
                <a:extLst>
                  <a:ext uri="{FF2B5EF4-FFF2-40B4-BE49-F238E27FC236}">
                    <a16:creationId xmlns:a16="http://schemas.microsoft.com/office/drawing/2014/main" id="{9ED5B0FD-2BCD-4B53-957E-1F05F7AB939F}"/>
                  </a:ext>
                </a:extLst>
              </p:cNvPr>
              <p:cNvGrpSpPr/>
              <p:nvPr/>
            </p:nvGrpSpPr>
            <p:grpSpPr>
              <a:xfrm>
                <a:off x="4245735" y="2894550"/>
                <a:ext cx="228600" cy="228600"/>
                <a:chOff x="6614096" y="3386015"/>
                <a:chExt cx="182880" cy="182880"/>
              </a:xfrm>
            </p:grpSpPr>
            <p:sp>
              <p:nvSpPr>
                <p:cNvPr id="311" name="Oval 310">
                  <a:extLst>
                    <a:ext uri="{FF2B5EF4-FFF2-40B4-BE49-F238E27FC236}">
                      <a16:creationId xmlns:a16="http://schemas.microsoft.com/office/drawing/2014/main" id="{61B0A385-B2CE-4CF6-9D17-66109A67F15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2" name="Oval 311">
                  <a:extLst>
                    <a:ext uri="{FF2B5EF4-FFF2-40B4-BE49-F238E27FC236}">
                      <a16:creationId xmlns:a16="http://schemas.microsoft.com/office/drawing/2014/main" id="{7ACFC3A0-EEDA-4C1A-BFB0-8ECA90CF06BB}"/>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1409151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29"/>
                                        </p:tgtEl>
                                        <p:attrNameLst>
                                          <p:attrName>ppt_w</p:attrName>
                                        </p:attrNameLst>
                                      </p:cBhvr>
                                      <p:tavLst>
                                        <p:tav tm="0">
                                          <p:val>
                                            <p:strVal val="ppt_w"/>
                                          </p:val>
                                        </p:tav>
                                        <p:tav tm="100000">
                                          <p:val>
                                            <p:fltVal val="0"/>
                                          </p:val>
                                        </p:tav>
                                      </p:tavLst>
                                    </p:anim>
                                    <p:anim calcmode="lin" valueType="num">
                                      <p:cBhvr>
                                        <p:cTn id="7" dur="500"/>
                                        <p:tgtEl>
                                          <p:spTgt spid="129"/>
                                        </p:tgtEl>
                                        <p:attrNameLst>
                                          <p:attrName>ppt_h</p:attrName>
                                        </p:attrNameLst>
                                      </p:cBhvr>
                                      <p:tavLst>
                                        <p:tav tm="0">
                                          <p:val>
                                            <p:strVal val="ppt_h"/>
                                          </p:val>
                                        </p:tav>
                                        <p:tav tm="100000">
                                          <p:val>
                                            <p:fltVal val="0"/>
                                          </p:val>
                                        </p:tav>
                                      </p:tavLst>
                                    </p:anim>
                                    <p:animEffect transition="out" filter="fade">
                                      <p:cBhvr>
                                        <p:cTn id="8" dur="500"/>
                                        <p:tgtEl>
                                          <p:spTgt spid="129"/>
                                        </p:tgtEl>
                                      </p:cBhvr>
                                    </p:animEffect>
                                    <p:set>
                                      <p:cBhvr>
                                        <p:cTn id="9" dur="1" fill="hold">
                                          <p:stCondLst>
                                            <p:cond delay="499"/>
                                          </p:stCondLst>
                                        </p:cTn>
                                        <p:tgtEl>
                                          <p:spTgt spid="129"/>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148"/>
                                        </p:tgtEl>
                                      </p:cBhvr>
                                    </p:animEffect>
                                    <p:set>
                                      <p:cBhvr>
                                        <p:cTn id="12" dur="1" fill="hold">
                                          <p:stCondLst>
                                            <p:cond delay="499"/>
                                          </p:stCondLst>
                                        </p:cTn>
                                        <p:tgtEl>
                                          <p:spTgt spid="14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69"/>
                                        </p:tgtEl>
                                        <p:attrNameLst>
                                          <p:attrName>style.visibility</p:attrName>
                                        </p:attrNameLst>
                                      </p:cBhvr>
                                      <p:to>
                                        <p:strVal val="visible"/>
                                      </p:to>
                                    </p:set>
                                    <p:anim calcmode="lin" valueType="num">
                                      <p:cBhvr>
                                        <p:cTn id="16" dur="500" fill="hold"/>
                                        <p:tgtEl>
                                          <p:spTgt spid="269"/>
                                        </p:tgtEl>
                                        <p:attrNameLst>
                                          <p:attrName>ppt_w</p:attrName>
                                        </p:attrNameLst>
                                      </p:cBhvr>
                                      <p:tavLst>
                                        <p:tav tm="0">
                                          <p:val>
                                            <p:fltVal val="0"/>
                                          </p:val>
                                        </p:tav>
                                        <p:tav tm="100000">
                                          <p:val>
                                            <p:strVal val="#ppt_w"/>
                                          </p:val>
                                        </p:tav>
                                      </p:tavLst>
                                    </p:anim>
                                    <p:anim calcmode="lin" valueType="num">
                                      <p:cBhvr>
                                        <p:cTn id="17" dur="500" fill="hold"/>
                                        <p:tgtEl>
                                          <p:spTgt spid="269"/>
                                        </p:tgtEl>
                                        <p:attrNameLst>
                                          <p:attrName>ppt_h</p:attrName>
                                        </p:attrNameLst>
                                      </p:cBhvr>
                                      <p:tavLst>
                                        <p:tav tm="0">
                                          <p:val>
                                            <p:fltVal val="0"/>
                                          </p:val>
                                        </p:tav>
                                        <p:tav tm="100000">
                                          <p:val>
                                            <p:strVal val="#ppt_h"/>
                                          </p:val>
                                        </p:tav>
                                      </p:tavLst>
                                    </p:anim>
                                    <p:animEffect transition="in" filter="fade">
                                      <p:cBhvr>
                                        <p:cTn id="18" dur="500"/>
                                        <p:tgtEl>
                                          <p:spTgt spid="269"/>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281"/>
                                        </p:tgtEl>
                                        <p:attrNameLst>
                                          <p:attrName>style.visibility</p:attrName>
                                        </p:attrNameLst>
                                      </p:cBhvr>
                                      <p:to>
                                        <p:strVal val="visible"/>
                                      </p:to>
                                    </p:set>
                                    <p:anim calcmode="lin" valueType="num">
                                      <p:cBhvr>
                                        <p:cTn id="22" dur="500" fill="hold"/>
                                        <p:tgtEl>
                                          <p:spTgt spid="281"/>
                                        </p:tgtEl>
                                        <p:attrNameLst>
                                          <p:attrName>ppt_w</p:attrName>
                                        </p:attrNameLst>
                                      </p:cBhvr>
                                      <p:tavLst>
                                        <p:tav tm="0">
                                          <p:val>
                                            <p:fltVal val="0"/>
                                          </p:val>
                                        </p:tav>
                                        <p:tav tm="100000">
                                          <p:val>
                                            <p:strVal val="#ppt_w"/>
                                          </p:val>
                                        </p:tav>
                                      </p:tavLst>
                                    </p:anim>
                                    <p:anim calcmode="lin" valueType="num">
                                      <p:cBhvr>
                                        <p:cTn id="23" dur="500" fill="hold"/>
                                        <p:tgtEl>
                                          <p:spTgt spid="281"/>
                                        </p:tgtEl>
                                        <p:attrNameLst>
                                          <p:attrName>ppt_h</p:attrName>
                                        </p:attrNameLst>
                                      </p:cBhvr>
                                      <p:tavLst>
                                        <p:tav tm="0">
                                          <p:val>
                                            <p:fltVal val="0"/>
                                          </p:val>
                                        </p:tav>
                                        <p:tav tm="100000">
                                          <p:val>
                                            <p:strVal val="#ppt_h"/>
                                          </p:val>
                                        </p:tav>
                                      </p:tavLst>
                                    </p:anim>
                                    <p:animEffect transition="in" filter="fade">
                                      <p:cBhvr>
                                        <p:cTn id="24" dur="500"/>
                                        <p:tgtEl>
                                          <p:spTgt spid="281"/>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293"/>
                                        </p:tgtEl>
                                        <p:attrNameLst>
                                          <p:attrName>style.visibility</p:attrName>
                                        </p:attrNameLst>
                                      </p:cBhvr>
                                      <p:to>
                                        <p:strVal val="visible"/>
                                      </p:to>
                                    </p:set>
                                    <p:anim calcmode="lin" valueType="num">
                                      <p:cBhvr>
                                        <p:cTn id="28" dur="500" fill="hold"/>
                                        <p:tgtEl>
                                          <p:spTgt spid="293"/>
                                        </p:tgtEl>
                                        <p:attrNameLst>
                                          <p:attrName>ppt_w</p:attrName>
                                        </p:attrNameLst>
                                      </p:cBhvr>
                                      <p:tavLst>
                                        <p:tav tm="0">
                                          <p:val>
                                            <p:fltVal val="0"/>
                                          </p:val>
                                        </p:tav>
                                        <p:tav tm="100000">
                                          <p:val>
                                            <p:strVal val="#ppt_w"/>
                                          </p:val>
                                        </p:tav>
                                      </p:tavLst>
                                    </p:anim>
                                    <p:anim calcmode="lin" valueType="num">
                                      <p:cBhvr>
                                        <p:cTn id="29" dur="500" fill="hold"/>
                                        <p:tgtEl>
                                          <p:spTgt spid="293"/>
                                        </p:tgtEl>
                                        <p:attrNameLst>
                                          <p:attrName>ppt_h</p:attrName>
                                        </p:attrNameLst>
                                      </p:cBhvr>
                                      <p:tavLst>
                                        <p:tav tm="0">
                                          <p:val>
                                            <p:fltVal val="0"/>
                                          </p:val>
                                        </p:tav>
                                        <p:tav tm="100000">
                                          <p:val>
                                            <p:strVal val="#ppt_h"/>
                                          </p:val>
                                        </p:tav>
                                      </p:tavLst>
                                    </p:anim>
                                    <p:animEffect transition="in" filter="fade">
                                      <p:cBhvr>
                                        <p:cTn id="30" dur="500"/>
                                        <p:tgtEl>
                                          <p:spTgt spid="293"/>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05"/>
                                        </p:tgtEl>
                                        <p:attrNameLst>
                                          <p:attrName>style.visibility</p:attrName>
                                        </p:attrNameLst>
                                      </p:cBhvr>
                                      <p:to>
                                        <p:strVal val="visible"/>
                                      </p:to>
                                    </p:set>
                                    <p:anim calcmode="lin" valueType="num">
                                      <p:cBhvr>
                                        <p:cTn id="34" dur="500" fill="hold"/>
                                        <p:tgtEl>
                                          <p:spTgt spid="305"/>
                                        </p:tgtEl>
                                        <p:attrNameLst>
                                          <p:attrName>ppt_w</p:attrName>
                                        </p:attrNameLst>
                                      </p:cBhvr>
                                      <p:tavLst>
                                        <p:tav tm="0">
                                          <p:val>
                                            <p:fltVal val="0"/>
                                          </p:val>
                                        </p:tav>
                                        <p:tav tm="100000">
                                          <p:val>
                                            <p:strVal val="#ppt_w"/>
                                          </p:val>
                                        </p:tav>
                                      </p:tavLst>
                                    </p:anim>
                                    <p:anim calcmode="lin" valueType="num">
                                      <p:cBhvr>
                                        <p:cTn id="35" dur="500" fill="hold"/>
                                        <p:tgtEl>
                                          <p:spTgt spid="305"/>
                                        </p:tgtEl>
                                        <p:attrNameLst>
                                          <p:attrName>ppt_h</p:attrName>
                                        </p:attrNameLst>
                                      </p:cBhvr>
                                      <p:tavLst>
                                        <p:tav tm="0">
                                          <p:val>
                                            <p:fltVal val="0"/>
                                          </p:val>
                                        </p:tav>
                                        <p:tav tm="100000">
                                          <p:val>
                                            <p:strVal val="#ppt_h"/>
                                          </p:val>
                                        </p:tav>
                                      </p:tavLst>
                                    </p:anim>
                                    <p:animEffect transition="in" filter="fade">
                                      <p:cBhvr>
                                        <p:cTn id="36" dur="500"/>
                                        <p:tgtEl>
                                          <p:spTgt spid="305"/>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174"/>
                                        </p:tgtEl>
                                        <p:attrNameLst>
                                          <p:attrName>style.visibility</p:attrName>
                                        </p:attrNameLst>
                                      </p:cBhvr>
                                      <p:to>
                                        <p:strVal val="visible"/>
                                      </p:to>
                                    </p:set>
                                    <p:animEffect transition="in" filter="fade">
                                      <p:cBhvr>
                                        <p:cTn id="40" dur="500"/>
                                        <p:tgtEl>
                                          <p:spTgt spid="174"/>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151"/>
                                        </p:tgtEl>
                                        <p:attrNameLst>
                                          <p:attrName>ppt_w</p:attrName>
                                        </p:attrNameLst>
                                      </p:cBhvr>
                                      <p:tavLst>
                                        <p:tav tm="0">
                                          <p:val>
                                            <p:strVal val="ppt_w"/>
                                          </p:val>
                                        </p:tav>
                                        <p:tav tm="100000">
                                          <p:val>
                                            <p:fltVal val="0"/>
                                          </p:val>
                                        </p:tav>
                                      </p:tavLst>
                                    </p:anim>
                                    <p:anim calcmode="lin" valueType="num">
                                      <p:cBhvr>
                                        <p:cTn id="44" dur="500"/>
                                        <p:tgtEl>
                                          <p:spTgt spid="151"/>
                                        </p:tgtEl>
                                        <p:attrNameLst>
                                          <p:attrName>ppt_h</p:attrName>
                                        </p:attrNameLst>
                                      </p:cBhvr>
                                      <p:tavLst>
                                        <p:tav tm="0">
                                          <p:val>
                                            <p:strVal val="ppt_h"/>
                                          </p:val>
                                        </p:tav>
                                        <p:tav tm="100000">
                                          <p:val>
                                            <p:fltVal val="0"/>
                                          </p:val>
                                        </p:tav>
                                      </p:tavLst>
                                    </p:anim>
                                    <p:animEffect transition="out" filter="fade">
                                      <p:cBhvr>
                                        <p:cTn id="45" dur="500"/>
                                        <p:tgtEl>
                                          <p:spTgt spid="151"/>
                                        </p:tgtEl>
                                      </p:cBhvr>
                                    </p:animEffect>
                                    <p:set>
                                      <p:cBhvr>
                                        <p:cTn id="46" dur="1" fill="hold">
                                          <p:stCondLst>
                                            <p:cond delay="499"/>
                                          </p:stCondLst>
                                        </p:cTn>
                                        <p:tgtEl>
                                          <p:spTgt spid="151"/>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154"/>
                                        </p:tgtEl>
                                        <p:attrNameLst>
                                          <p:attrName>ppt_w</p:attrName>
                                        </p:attrNameLst>
                                      </p:cBhvr>
                                      <p:tavLst>
                                        <p:tav tm="0">
                                          <p:val>
                                            <p:strVal val="ppt_w"/>
                                          </p:val>
                                        </p:tav>
                                        <p:tav tm="100000">
                                          <p:val>
                                            <p:fltVal val="0"/>
                                          </p:val>
                                        </p:tav>
                                      </p:tavLst>
                                    </p:anim>
                                    <p:anim calcmode="lin" valueType="num">
                                      <p:cBhvr>
                                        <p:cTn id="49" dur="500"/>
                                        <p:tgtEl>
                                          <p:spTgt spid="154"/>
                                        </p:tgtEl>
                                        <p:attrNameLst>
                                          <p:attrName>ppt_h</p:attrName>
                                        </p:attrNameLst>
                                      </p:cBhvr>
                                      <p:tavLst>
                                        <p:tav tm="0">
                                          <p:val>
                                            <p:strVal val="ppt_h"/>
                                          </p:val>
                                        </p:tav>
                                        <p:tav tm="100000">
                                          <p:val>
                                            <p:fltVal val="0"/>
                                          </p:val>
                                        </p:tav>
                                      </p:tavLst>
                                    </p:anim>
                                    <p:animEffect transition="out" filter="fade">
                                      <p:cBhvr>
                                        <p:cTn id="50" dur="500"/>
                                        <p:tgtEl>
                                          <p:spTgt spid="154"/>
                                        </p:tgtEl>
                                      </p:cBhvr>
                                    </p:animEffect>
                                    <p:set>
                                      <p:cBhvr>
                                        <p:cTn id="51" dur="1" fill="hold">
                                          <p:stCondLst>
                                            <p:cond delay="499"/>
                                          </p:stCondLst>
                                        </p:cTn>
                                        <p:tgtEl>
                                          <p:spTgt spid="154"/>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157"/>
                                        </p:tgtEl>
                                        <p:attrNameLst>
                                          <p:attrName>ppt_w</p:attrName>
                                        </p:attrNameLst>
                                      </p:cBhvr>
                                      <p:tavLst>
                                        <p:tav tm="0">
                                          <p:val>
                                            <p:strVal val="ppt_w"/>
                                          </p:val>
                                        </p:tav>
                                        <p:tav tm="100000">
                                          <p:val>
                                            <p:fltVal val="0"/>
                                          </p:val>
                                        </p:tav>
                                      </p:tavLst>
                                    </p:anim>
                                    <p:anim calcmode="lin" valueType="num">
                                      <p:cBhvr>
                                        <p:cTn id="54" dur="500"/>
                                        <p:tgtEl>
                                          <p:spTgt spid="157"/>
                                        </p:tgtEl>
                                        <p:attrNameLst>
                                          <p:attrName>ppt_h</p:attrName>
                                        </p:attrNameLst>
                                      </p:cBhvr>
                                      <p:tavLst>
                                        <p:tav tm="0">
                                          <p:val>
                                            <p:strVal val="ppt_h"/>
                                          </p:val>
                                        </p:tav>
                                        <p:tav tm="100000">
                                          <p:val>
                                            <p:fltVal val="0"/>
                                          </p:val>
                                        </p:tav>
                                      </p:tavLst>
                                    </p:anim>
                                    <p:animEffect transition="out" filter="fade">
                                      <p:cBhvr>
                                        <p:cTn id="55" dur="500"/>
                                        <p:tgtEl>
                                          <p:spTgt spid="157"/>
                                        </p:tgtEl>
                                      </p:cBhvr>
                                    </p:animEffect>
                                    <p:set>
                                      <p:cBhvr>
                                        <p:cTn id="56" dur="1" fill="hold">
                                          <p:stCondLst>
                                            <p:cond delay="499"/>
                                          </p:stCondLst>
                                        </p:cTn>
                                        <p:tgtEl>
                                          <p:spTgt spid="157"/>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161"/>
                                        </p:tgtEl>
                                        <p:attrNameLst>
                                          <p:attrName>ppt_w</p:attrName>
                                        </p:attrNameLst>
                                      </p:cBhvr>
                                      <p:tavLst>
                                        <p:tav tm="0">
                                          <p:val>
                                            <p:strVal val="ppt_w"/>
                                          </p:val>
                                        </p:tav>
                                        <p:tav tm="100000">
                                          <p:val>
                                            <p:fltVal val="0"/>
                                          </p:val>
                                        </p:tav>
                                      </p:tavLst>
                                    </p:anim>
                                    <p:anim calcmode="lin" valueType="num">
                                      <p:cBhvr>
                                        <p:cTn id="59" dur="500"/>
                                        <p:tgtEl>
                                          <p:spTgt spid="161"/>
                                        </p:tgtEl>
                                        <p:attrNameLst>
                                          <p:attrName>ppt_h</p:attrName>
                                        </p:attrNameLst>
                                      </p:cBhvr>
                                      <p:tavLst>
                                        <p:tav tm="0">
                                          <p:val>
                                            <p:strVal val="ppt_h"/>
                                          </p:val>
                                        </p:tav>
                                        <p:tav tm="100000">
                                          <p:val>
                                            <p:fltVal val="0"/>
                                          </p:val>
                                        </p:tav>
                                      </p:tavLst>
                                    </p:anim>
                                    <p:animEffect transition="out" filter="fade">
                                      <p:cBhvr>
                                        <p:cTn id="60" dur="500"/>
                                        <p:tgtEl>
                                          <p:spTgt spid="161"/>
                                        </p:tgtEl>
                                      </p:cBhvr>
                                    </p:animEffect>
                                    <p:set>
                                      <p:cBhvr>
                                        <p:cTn id="61" dur="1" fill="hold">
                                          <p:stCondLst>
                                            <p:cond delay="499"/>
                                          </p:stCondLst>
                                        </p:cTn>
                                        <p:tgtEl>
                                          <p:spTgt spid="161"/>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164"/>
                                        </p:tgtEl>
                                        <p:attrNameLst>
                                          <p:attrName>ppt_w</p:attrName>
                                        </p:attrNameLst>
                                      </p:cBhvr>
                                      <p:tavLst>
                                        <p:tav tm="0">
                                          <p:val>
                                            <p:strVal val="ppt_w"/>
                                          </p:val>
                                        </p:tav>
                                        <p:tav tm="100000">
                                          <p:val>
                                            <p:fltVal val="0"/>
                                          </p:val>
                                        </p:tav>
                                      </p:tavLst>
                                    </p:anim>
                                    <p:anim calcmode="lin" valueType="num">
                                      <p:cBhvr>
                                        <p:cTn id="64" dur="500"/>
                                        <p:tgtEl>
                                          <p:spTgt spid="164"/>
                                        </p:tgtEl>
                                        <p:attrNameLst>
                                          <p:attrName>ppt_h</p:attrName>
                                        </p:attrNameLst>
                                      </p:cBhvr>
                                      <p:tavLst>
                                        <p:tav tm="0">
                                          <p:val>
                                            <p:strVal val="ppt_h"/>
                                          </p:val>
                                        </p:tav>
                                        <p:tav tm="100000">
                                          <p:val>
                                            <p:fltVal val="0"/>
                                          </p:val>
                                        </p:tav>
                                      </p:tavLst>
                                    </p:anim>
                                    <p:animEffect transition="out" filter="fade">
                                      <p:cBhvr>
                                        <p:cTn id="65" dur="500"/>
                                        <p:tgtEl>
                                          <p:spTgt spid="164"/>
                                        </p:tgtEl>
                                      </p:cBhvr>
                                    </p:animEffect>
                                    <p:set>
                                      <p:cBhvr>
                                        <p:cTn id="66" dur="1" fill="hold">
                                          <p:stCondLst>
                                            <p:cond delay="499"/>
                                          </p:stCondLst>
                                        </p:cTn>
                                        <p:tgtEl>
                                          <p:spTgt spid="164"/>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167"/>
                                        </p:tgtEl>
                                        <p:attrNameLst>
                                          <p:attrName>ppt_w</p:attrName>
                                        </p:attrNameLst>
                                      </p:cBhvr>
                                      <p:tavLst>
                                        <p:tav tm="0">
                                          <p:val>
                                            <p:strVal val="ppt_w"/>
                                          </p:val>
                                        </p:tav>
                                        <p:tav tm="100000">
                                          <p:val>
                                            <p:fltVal val="0"/>
                                          </p:val>
                                        </p:tav>
                                      </p:tavLst>
                                    </p:anim>
                                    <p:anim calcmode="lin" valueType="num">
                                      <p:cBhvr>
                                        <p:cTn id="69" dur="500"/>
                                        <p:tgtEl>
                                          <p:spTgt spid="167"/>
                                        </p:tgtEl>
                                        <p:attrNameLst>
                                          <p:attrName>ppt_h</p:attrName>
                                        </p:attrNameLst>
                                      </p:cBhvr>
                                      <p:tavLst>
                                        <p:tav tm="0">
                                          <p:val>
                                            <p:strVal val="ppt_h"/>
                                          </p:val>
                                        </p:tav>
                                        <p:tav tm="100000">
                                          <p:val>
                                            <p:fltVal val="0"/>
                                          </p:val>
                                        </p:tav>
                                      </p:tavLst>
                                    </p:anim>
                                    <p:animEffect transition="out" filter="fade">
                                      <p:cBhvr>
                                        <p:cTn id="70" dur="500"/>
                                        <p:tgtEl>
                                          <p:spTgt spid="167"/>
                                        </p:tgtEl>
                                      </p:cBhvr>
                                    </p:animEffect>
                                    <p:set>
                                      <p:cBhvr>
                                        <p:cTn id="71" dur="1" fill="hold">
                                          <p:stCondLst>
                                            <p:cond delay="499"/>
                                          </p:stCondLst>
                                        </p:cTn>
                                        <p:tgtEl>
                                          <p:spTgt spid="167"/>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197"/>
                                        </p:tgtEl>
                                        <p:attrNameLst>
                                          <p:attrName>style.visibility</p:attrName>
                                        </p:attrNameLst>
                                      </p:cBhvr>
                                      <p:to>
                                        <p:strVal val="visible"/>
                                      </p:to>
                                    </p:set>
                                    <p:anim calcmode="lin" valueType="num">
                                      <p:cBhvr>
                                        <p:cTn id="75" dur="500" fill="hold"/>
                                        <p:tgtEl>
                                          <p:spTgt spid="197"/>
                                        </p:tgtEl>
                                        <p:attrNameLst>
                                          <p:attrName>ppt_w</p:attrName>
                                        </p:attrNameLst>
                                      </p:cBhvr>
                                      <p:tavLst>
                                        <p:tav tm="0">
                                          <p:val>
                                            <p:fltVal val="0"/>
                                          </p:val>
                                        </p:tav>
                                        <p:tav tm="100000">
                                          <p:val>
                                            <p:strVal val="#ppt_w"/>
                                          </p:val>
                                        </p:tav>
                                      </p:tavLst>
                                    </p:anim>
                                    <p:anim calcmode="lin" valueType="num">
                                      <p:cBhvr>
                                        <p:cTn id="76" dur="500" fill="hold"/>
                                        <p:tgtEl>
                                          <p:spTgt spid="197"/>
                                        </p:tgtEl>
                                        <p:attrNameLst>
                                          <p:attrName>ppt_h</p:attrName>
                                        </p:attrNameLst>
                                      </p:cBhvr>
                                      <p:tavLst>
                                        <p:tav tm="0">
                                          <p:val>
                                            <p:fltVal val="0"/>
                                          </p:val>
                                        </p:tav>
                                        <p:tav tm="100000">
                                          <p:val>
                                            <p:strVal val="#ppt_h"/>
                                          </p:val>
                                        </p:tav>
                                      </p:tavLst>
                                    </p:anim>
                                    <p:animEffect transition="in" filter="fade">
                                      <p:cBhvr>
                                        <p:cTn id="77" dur="500"/>
                                        <p:tgtEl>
                                          <p:spTgt spid="197"/>
                                        </p:tgtEl>
                                      </p:cBhvr>
                                    </p:animEffect>
                                  </p:childTnLst>
                                </p:cTn>
                              </p:par>
                              <p:par>
                                <p:cTn id="78" presetID="53" presetClass="entr" presetSubtype="16" fill="hold" nodeType="withEffect">
                                  <p:stCondLst>
                                    <p:cond delay="0"/>
                                  </p:stCondLst>
                                  <p:childTnLst>
                                    <p:set>
                                      <p:cBhvr>
                                        <p:cTn id="79" dur="1" fill="hold">
                                          <p:stCondLst>
                                            <p:cond delay="0"/>
                                          </p:stCondLst>
                                        </p:cTn>
                                        <p:tgtEl>
                                          <p:spTgt spid="235"/>
                                        </p:tgtEl>
                                        <p:attrNameLst>
                                          <p:attrName>style.visibility</p:attrName>
                                        </p:attrNameLst>
                                      </p:cBhvr>
                                      <p:to>
                                        <p:strVal val="visible"/>
                                      </p:to>
                                    </p:set>
                                    <p:anim calcmode="lin" valueType="num">
                                      <p:cBhvr>
                                        <p:cTn id="80" dur="500" fill="hold"/>
                                        <p:tgtEl>
                                          <p:spTgt spid="235"/>
                                        </p:tgtEl>
                                        <p:attrNameLst>
                                          <p:attrName>ppt_w</p:attrName>
                                        </p:attrNameLst>
                                      </p:cBhvr>
                                      <p:tavLst>
                                        <p:tav tm="0">
                                          <p:val>
                                            <p:fltVal val="0"/>
                                          </p:val>
                                        </p:tav>
                                        <p:tav tm="100000">
                                          <p:val>
                                            <p:strVal val="#ppt_w"/>
                                          </p:val>
                                        </p:tav>
                                      </p:tavLst>
                                    </p:anim>
                                    <p:anim calcmode="lin" valueType="num">
                                      <p:cBhvr>
                                        <p:cTn id="81" dur="500" fill="hold"/>
                                        <p:tgtEl>
                                          <p:spTgt spid="235"/>
                                        </p:tgtEl>
                                        <p:attrNameLst>
                                          <p:attrName>ppt_h</p:attrName>
                                        </p:attrNameLst>
                                      </p:cBhvr>
                                      <p:tavLst>
                                        <p:tav tm="0">
                                          <p:val>
                                            <p:fltVal val="0"/>
                                          </p:val>
                                        </p:tav>
                                        <p:tav tm="100000">
                                          <p:val>
                                            <p:strVal val="#ppt_h"/>
                                          </p:val>
                                        </p:tav>
                                      </p:tavLst>
                                    </p:anim>
                                    <p:animEffect transition="in" filter="fade">
                                      <p:cBhvr>
                                        <p:cTn id="82" dur="500"/>
                                        <p:tgtEl>
                                          <p:spTgt spid="235"/>
                                        </p:tgtEl>
                                      </p:cBhvr>
                                    </p:animEffect>
                                  </p:childTnLst>
                                </p:cTn>
                              </p:par>
                              <p:par>
                                <p:cTn id="83" presetID="53" presetClass="entr" presetSubtype="16" fill="hold" nodeType="withEffect">
                                  <p:stCondLst>
                                    <p:cond delay="0"/>
                                  </p:stCondLst>
                                  <p:childTnLst>
                                    <p:set>
                                      <p:cBhvr>
                                        <p:cTn id="84" dur="1" fill="hold">
                                          <p:stCondLst>
                                            <p:cond delay="0"/>
                                          </p:stCondLst>
                                        </p:cTn>
                                        <p:tgtEl>
                                          <p:spTgt spid="250"/>
                                        </p:tgtEl>
                                        <p:attrNameLst>
                                          <p:attrName>style.visibility</p:attrName>
                                        </p:attrNameLst>
                                      </p:cBhvr>
                                      <p:to>
                                        <p:strVal val="visible"/>
                                      </p:to>
                                    </p:set>
                                    <p:anim calcmode="lin" valueType="num">
                                      <p:cBhvr>
                                        <p:cTn id="85" dur="500" fill="hold"/>
                                        <p:tgtEl>
                                          <p:spTgt spid="250"/>
                                        </p:tgtEl>
                                        <p:attrNameLst>
                                          <p:attrName>ppt_w</p:attrName>
                                        </p:attrNameLst>
                                      </p:cBhvr>
                                      <p:tavLst>
                                        <p:tav tm="0">
                                          <p:val>
                                            <p:fltVal val="0"/>
                                          </p:val>
                                        </p:tav>
                                        <p:tav tm="100000">
                                          <p:val>
                                            <p:strVal val="#ppt_w"/>
                                          </p:val>
                                        </p:tav>
                                      </p:tavLst>
                                    </p:anim>
                                    <p:anim calcmode="lin" valueType="num">
                                      <p:cBhvr>
                                        <p:cTn id="86" dur="500" fill="hold"/>
                                        <p:tgtEl>
                                          <p:spTgt spid="250"/>
                                        </p:tgtEl>
                                        <p:attrNameLst>
                                          <p:attrName>ppt_h</p:attrName>
                                        </p:attrNameLst>
                                      </p:cBhvr>
                                      <p:tavLst>
                                        <p:tav tm="0">
                                          <p:val>
                                            <p:fltVal val="0"/>
                                          </p:val>
                                        </p:tav>
                                        <p:tav tm="100000">
                                          <p:val>
                                            <p:strVal val="#ppt_h"/>
                                          </p:val>
                                        </p:tav>
                                      </p:tavLst>
                                    </p:anim>
                                    <p:animEffect transition="in" filter="fade">
                                      <p:cBhvr>
                                        <p:cTn id="87" dur="500"/>
                                        <p:tgtEl>
                                          <p:spTgt spid="250"/>
                                        </p:tgtEl>
                                      </p:cBhvr>
                                    </p:animEffect>
                                  </p:childTnLst>
                                </p:cTn>
                              </p:par>
                              <p:par>
                                <p:cTn id="88" presetID="53" presetClass="entr" presetSubtype="16" fill="hold" nodeType="withEffect">
                                  <p:stCondLst>
                                    <p:cond delay="250"/>
                                  </p:stCondLst>
                                  <p:childTnLst>
                                    <p:set>
                                      <p:cBhvr>
                                        <p:cTn id="89" dur="1" fill="hold">
                                          <p:stCondLst>
                                            <p:cond delay="0"/>
                                          </p:stCondLst>
                                        </p:cTn>
                                        <p:tgtEl>
                                          <p:spTgt spid="259"/>
                                        </p:tgtEl>
                                        <p:attrNameLst>
                                          <p:attrName>style.visibility</p:attrName>
                                        </p:attrNameLst>
                                      </p:cBhvr>
                                      <p:to>
                                        <p:strVal val="visible"/>
                                      </p:to>
                                    </p:set>
                                    <p:anim calcmode="lin" valueType="num">
                                      <p:cBhvr>
                                        <p:cTn id="90" dur="500" fill="hold"/>
                                        <p:tgtEl>
                                          <p:spTgt spid="259"/>
                                        </p:tgtEl>
                                        <p:attrNameLst>
                                          <p:attrName>ppt_w</p:attrName>
                                        </p:attrNameLst>
                                      </p:cBhvr>
                                      <p:tavLst>
                                        <p:tav tm="0">
                                          <p:val>
                                            <p:fltVal val="0"/>
                                          </p:val>
                                        </p:tav>
                                        <p:tav tm="100000">
                                          <p:val>
                                            <p:strVal val="#ppt_w"/>
                                          </p:val>
                                        </p:tav>
                                      </p:tavLst>
                                    </p:anim>
                                    <p:anim calcmode="lin" valueType="num">
                                      <p:cBhvr>
                                        <p:cTn id="91" dur="500" fill="hold"/>
                                        <p:tgtEl>
                                          <p:spTgt spid="259"/>
                                        </p:tgtEl>
                                        <p:attrNameLst>
                                          <p:attrName>ppt_h</p:attrName>
                                        </p:attrNameLst>
                                      </p:cBhvr>
                                      <p:tavLst>
                                        <p:tav tm="0">
                                          <p:val>
                                            <p:fltVal val="0"/>
                                          </p:val>
                                        </p:tav>
                                        <p:tav tm="100000">
                                          <p:val>
                                            <p:strVal val="#ppt_h"/>
                                          </p:val>
                                        </p:tav>
                                      </p:tavLst>
                                    </p:anim>
                                    <p:animEffect transition="in" filter="fade">
                                      <p:cBhvr>
                                        <p:cTn id="92" dur="500"/>
                                        <p:tgtEl>
                                          <p:spTgt spid="259"/>
                                        </p:tgtEl>
                                      </p:cBhvr>
                                    </p:animEffect>
                                  </p:childTnLst>
                                </p:cTn>
                              </p:par>
                              <p:par>
                                <p:cTn id="93" presetID="53" presetClass="entr" presetSubtype="16" fill="hold" nodeType="withEffect">
                                  <p:stCondLst>
                                    <p:cond delay="250"/>
                                  </p:stCondLst>
                                  <p:childTnLst>
                                    <p:set>
                                      <p:cBhvr>
                                        <p:cTn id="94" dur="1" fill="hold">
                                          <p:stCondLst>
                                            <p:cond delay="0"/>
                                          </p:stCondLst>
                                        </p:cTn>
                                        <p:tgtEl>
                                          <p:spTgt spid="214"/>
                                        </p:tgtEl>
                                        <p:attrNameLst>
                                          <p:attrName>style.visibility</p:attrName>
                                        </p:attrNameLst>
                                      </p:cBhvr>
                                      <p:to>
                                        <p:strVal val="visible"/>
                                      </p:to>
                                    </p:set>
                                    <p:anim calcmode="lin" valueType="num">
                                      <p:cBhvr>
                                        <p:cTn id="95" dur="500" fill="hold"/>
                                        <p:tgtEl>
                                          <p:spTgt spid="214"/>
                                        </p:tgtEl>
                                        <p:attrNameLst>
                                          <p:attrName>ppt_w</p:attrName>
                                        </p:attrNameLst>
                                      </p:cBhvr>
                                      <p:tavLst>
                                        <p:tav tm="0">
                                          <p:val>
                                            <p:fltVal val="0"/>
                                          </p:val>
                                        </p:tav>
                                        <p:tav tm="100000">
                                          <p:val>
                                            <p:strVal val="#ppt_w"/>
                                          </p:val>
                                        </p:tav>
                                      </p:tavLst>
                                    </p:anim>
                                    <p:anim calcmode="lin" valueType="num">
                                      <p:cBhvr>
                                        <p:cTn id="96" dur="500" fill="hold"/>
                                        <p:tgtEl>
                                          <p:spTgt spid="214"/>
                                        </p:tgtEl>
                                        <p:attrNameLst>
                                          <p:attrName>ppt_h</p:attrName>
                                        </p:attrNameLst>
                                      </p:cBhvr>
                                      <p:tavLst>
                                        <p:tav tm="0">
                                          <p:val>
                                            <p:fltVal val="0"/>
                                          </p:val>
                                        </p:tav>
                                        <p:tav tm="100000">
                                          <p:val>
                                            <p:strVal val="#ppt_h"/>
                                          </p:val>
                                        </p:tav>
                                      </p:tavLst>
                                    </p:anim>
                                    <p:animEffect transition="in" filter="fade">
                                      <p:cBhvr>
                                        <p:cTn id="97" dur="500"/>
                                        <p:tgtEl>
                                          <p:spTgt spid="214"/>
                                        </p:tgtEl>
                                      </p:cBhvr>
                                    </p:animEffect>
                                  </p:childTnLst>
                                </p:cTn>
                              </p:par>
                              <p:par>
                                <p:cTn id="98" presetID="53" presetClass="entr" presetSubtype="16" fill="hold" nodeType="withEffect">
                                  <p:stCondLst>
                                    <p:cond delay="250"/>
                                  </p:stCondLst>
                                  <p:childTnLst>
                                    <p:set>
                                      <p:cBhvr>
                                        <p:cTn id="99" dur="1" fill="hold">
                                          <p:stCondLst>
                                            <p:cond delay="0"/>
                                          </p:stCondLst>
                                        </p:cTn>
                                        <p:tgtEl>
                                          <p:spTgt spid="223"/>
                                        </p:tgtEl>
                                        <p:attrNameLst>
                                          <p:attrName>style.visibility</p:attrName>
                                        </p:attrNameLst>
                                      </p:cBhvr>
                                      <p:to>
                                        <p:strVal val="visible"/>
                                      </p:to>
                                    </p:set>
                                    <p:anim calcmode="lin" valueType="num">
                                      <p:cBhvr>
                                        <p:cTn id="100" dur="500" fill="hold"/>
                                        <p:tgtEl>
                                          <p:spTgt spid="223"/>
                                        </p:tgtEl>
                                        <p:attrNameLst>
                                          <p:attrName>ppt_w</p:attrName>
                                        </p:attrNameLst>
                                      </p:cBhvr>
                                      <p:tavLst>
                                        <p:tav tm="0">
                                          <p:val>
                                            <p:fltVal val="0"/>
                                          </p:val>
                                        </p:tav>
                                        <p:tav tm="100000">
                                          <p:val>
                                            <p:strVal val="#ppt_w"/>
                                          </p:val>
                                        </p:tav>
                                      </p:tavLst>
                                    </p:anim>
                                    <p:anim calcmode="lin" valueType="num">
                                      <p:cBhvr>
                                        <p:cTn id="101" dur="500" fill="hold"/>
                                        <p:tgtEl>
                                          <p:spTgt spid="223"/>
                                        </p:tgtEl>
                                        <p:attrNameLst>
                                          <p:attrName>ppt_h</p:attrName>
                                        </p:attrNameLst>
                                      </p:cBhvr>
                                      <p:tavLst>
                                        <p:tav tm="0">
                                          <p:val>
                                            <p:fltVal val="0"/>
                                          </p:val>
                                        </p:tav>
                                        <p:tav tm="100000">
                                          <p:val>
                                            <p:strVal val="#ppt_h"/>
                                          </p:val>
                                        </p:tav>
                                      </p:tavLst>
                                    </p:anim>
                                    <p:animEffect transition="in" filter="fade">
                                      <p:cBhvr>
                                        <p:cTn id="102" dur="500"/>
                                        <p:tgtEl>
                                          <p:spTgt spid="223"/>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203"/>
                                        </p:tgtEl>
                                        <p:attrNameLst>
                                          <p:attrName>style.visibility</p:attrName>
                                        </p:attrNameLst>
                                      </p:cBhvr>
                                      <p:to>
                                        <p:strVal val="visible"/>
                                      </p:to>
                                    </p:set>
                                    <p:anim calcmode="lin" valueType="num">
                                      <p:cBhvr>
                                        <p:cTn id="105" dur="500" fill="hold"/>
                                        <p:tgtEl>
                                          <p:spTgt spid="203"/>
                                        </p:tgtEl>
                                        <p:attrNameLst>
                                          <p:attrName>ppt_w</p:attrName>
                                        </p:attrNameLst>
                                      </p:cBhvr>
                                      <p:tavLst>
                                        <p:tav tm="0">
                                          <p:val>
                                            <p:fltVal val="0"/>
                                          </p:val>
                                        </p:tav>
                                        <p:tav tm="100000">
                                          <p:val>
                                            <p:strVal val="#ppt_w"/>
                                          </p:val>
                                        </p:tav>
                                      </p:tavLst>
                                    </p:anim>
                                    <p:anim calcmode="lin" valueType="num">
                                      <p:cBhvr>
                                        <p:cTn id="106" dur="500" fill="hold"/>
                                        <p:tgtEl>
                                          <p:spTgt spid="203"/>
                                        </p:tgtEl>
                                        <p:attrNameLst>
                                          <p:attrName>ppt_h</p:attrName>
                                        </p:attrNameLst>
                                      </p:cBhvr>
                                      <p:tavLst>
                                        <p:tav tm="0">
                                          <p:val>
                                            <p:fltVal val="0"/>
                                          </p:val>
                                        </p:tav>
                                        <p:tav tm="100000">
                                          <p:val>
                                            <p:strVal val="#ppt_h"/>
                                          </p:val>
                                        </p:tav>
                                      </p:tavLst>
                                    </p:anim>
                                    <p:animEffect transition="in" filter="fade">
                                      <p:cBhvr>
                                        <p:cTn id="107" dur="500"/>
                                        <p:tgtEl>
                                          <p:spTgt spid="203"/>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226"/>
                                        </p:tgtEl>
                                        <p:attrNameLst>
                                          <p:attrName>style.visibility</p:attrName>
                                        </p:attrNameLst>
                                      </p:cBhvr>
                                      <p:to>
                                        <p:strVal val="visible"/>
                                      </p:to>
                                    </p:set>
                                    <p:anim calcmode="lin" valueType="num">
                                      <p:cBhvr>
                                        <p:cTn id="110" dur="500" fill="hold"/>
                                        <p:tgtEl>
                                          <p:spTgt spid="226"/>
                                        </p:tgtEl>
                                        <p:attrNameLst>
                                          <p:attrName>ppt_w</p:attrName>
                                        </p:attrNameLst>
                                      </p:cBhvr>
                                      <p:tavLst>
                                        <p:tav tm="0">
                                          <p:val>
                                            <p:fltVal val="0"/>
                                          </p:val>
                                        </p:tav>
                                        <p:tav tm="100000">
                                          <p:val>
                                            <p:strVal val="#ppt_w"/>
                                          </p:val>
                                        </p:tav>
                                      </p:tavLst>
                                    </p:anim>
                                    <p:anim calcmode="lin" valueType="num">
                                      <p:cBhvr>
                                        <p:cTn id="111" dur="500" fill="hold"/>
                                        <p:tgtEl>
                                          <p:spTgt spid="226"/>
                                        </p:tgtEl>
                                        <p:attrNameLst>
                                          <p:attrName>ppt_h</p:attrName>
                                        </p:attrNameLst>
                                      </p:cBhvr>
                                      <p:tavLst>
                                        <p:tav tm="0">
                                          <p:val>
                                            <p:fltVal val="0"/>
                                          </p:val>
                                        </p:tav>
                                        <p:tav tm="100000">
                                          <p:val>
                                            <p:strVal val="#ppt_h"/>
                                          </p:val>
                                        </p:tav>
                                      </p:tavLst>
                                    </p:anim>
                                    <p:animEffect transition="in" filter="fade">
                                      <p:cBhvr>
                                        <p:cTn id="112" dur="500"/>
                                        <p:tgtEl>
                                          <p:spTgt spid="226"/>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217"/>
                                        </p:tgtEl>
                                        <p:attrNameLst>
                                          <p:attrName>style.visibility</p:attrName>
                                        </p:attrNameLst>
                                      </p:cBhvr>
                                      <p:to>
                                        <p:strVal val="visible"/>
                                      </p:to>
                                    </p:set>
                                    <p:anim calcmode="lin" valueType="num">
                                      <p:cBhvr>
                                        <p:cTn id="115" dur="500" fill="hold"/>
                                        <p:tgtEl>
                                          <p:spTgt spid="217"/>
                                        </p:tgtEl>
                                        <p:attrNameLst>
                                          <p:attrName>ppt_w</p:attrName>
                                        </p:attrNameLst>
                                      </p:cBhvr>
                                      <p:tavLst>
                                        <p:tav tm="0">
                                          <p:val>
                                            <p:fltVal val="0"/>
                                          </p:val>
                                        </p:tav>
                                        <p:tav tm="100000">
                                          <p:val>
                                            <p:strVal val="#ppt_w"/>
                                          </p:val>
                                        </p:tav>
                                      </p:tavLst>
                                    </p:anim>
                                    <p:anim calcmode="lin" valueType="num">
                                      <p:cBhvr>
                                        <p:cTn id="116" dur="500" fill="hold"/>
                                        <p:tgtEl>
                                          <p:spTgt spid="217"/>
                                        </p:tgtEl>
                                        <p:attrNameLst>
                                          <p:attrName>ppt_h</p:attrName>
                                        </p:attrNameLst>
                                      </p:cBhvr>
                                      <p:tavLst>
                                        <p:tav tm="0">
                                          <p:val>
                                            <p:fltVal val="0"/>
                                          </p:val>
                                        </p:tav>
                                        <p:tav tm="100000">
                                          <p:val>
                                            <p:strVal val="#ppt_h"/>
                                          </p:val>
                                        </p:tav>
                                      </p:tavLst>
                                    </p:anim>
                                    <p:animEffect transition="in" filter="fade">
                                      <p:cBhvr>
                                        <p:cTn id="117" dur="500"/>
                                        <p:tgtEl>
                                          <p:spTgt spid="217"/>
                                        </p:tgtEl>
                                      </p:cBhvr>
                                    </p:animEffect>
                                  </p:childTnLst>
                                </p:cTn>
                              </p:par>
                              <p:par>
                                <p:cTn id="118" presetID="53" presetClass="entr" presetSubtype="16" fill="hold" nodeType="withEffect">
                                  <p:stCondLst>
                                    <p:cond delay="0"/>
                                  </p:stCondLst>
                                  <p:childTnLst>
                                    <p:set>
                                      <p:cBhvr>
                                        <p:cTn id="119" dur="1" fill="hold">
                                          <p:stCondLst>
                                            <p:cond delay="0"/>
                                          </p:stCondLst>
                                        </p:cTn>
                                        <p:tgtEl>
                                          <p:spTgt spid="232"/>
                                        </p:tgtEl>
                                        <p:attrNameLst>
                                          <p:attrName>style.visibility</p:attrName>
                                        </p:attrNameLst>
                                      </p:cBhvr>
                                      <p:to>
                                        <p:strVal val="visible"/>
                                      </p:to>
                                    </p:set>
                                    <p:anim calcmode="lin" valueType="num">
                                      <p:cBhvr>
                                        <p:cTn id="120" dur="500" fill="hold"/>
                                        <p:tgtEl>
                                          <p:spTgt spid="232"/>
                                        </p:tgtEl>
                                        <p:attrNameLst>
                                          <p:attrName>ppt_w</p:attrName>
                                        </p:attrNameLst>
                                      </p:cBhvr>
                                      <p:tavLst>
                                        <p:tav tm="0">
                                          <p:val>
                                            <p:fltVal val="0"/>
                                          </p:val>
                                        </p:tav>
                                        <p:tav tm="100000">
                                          <p:val>
                                            <p:strVal val="#ppt_w"/>
                                          </p:val>
                                        </p:tav>
                                      </p:tavLst>
                                    </p:anim>
                                    <p:anim calcmode="lin" valueType="num">
                                      <p:cBhvr>
                                        <p:cTn id="121" dur="500" fill="hold"/>
                                        <p:tgtEl>
                                          <p:spTgt spid="232"/>
                                        </p:tgtEl>
                                        <p:attrNameLst>
                                          <p:attrName>ppt_h</p:attrName>
                                        </p:attrNameLst>
                                      </p:cBhvr>
                                      <p:tavLst>
                                        <p:tav tm="0">
                                          <p:val>
                                            <p:fltVal val="0"/>
                                          </p:val>
                                        </p:tav>
                                        <p:tav tm="100000">
                                          <p:val>
                                            <p:strVal val="#ppt_h"/>
                                          </p:val>
                                        </p:tav>
                                      </p:tavLst>
                                    </p:anim>
                                    <p:animEffect transition="in" filter="fade">
                                      <p:cBhvr>
                                        <p:cTn id="122" dur="500"/>
                                        <p:tgtEl>
                                          <p:spTgt spid="232"/>
                                        </p:tgtEl>
                                      </p:cBhvr>
                                    </p:animEffect>
                                  </p:childTnLst>
                                </p:cTn>
                              </p:par>
                              <p:par>
                                <p:cTn id="123" presetID="53" presetClass="entr" presetSubtype="16" fill="hold" nodeType="withEffect">
                                  <p:stCondLst>
                                    <p:cond delay="0"/>
                                  </p:stCondLst>
                                  <p:childTnLst>
                                    <p:set>
                                      <p:cBhvr>
                                        <p:cTn id="124" dur="1" fill="hold">
                                          <p:stCondLst>
                                            <p:cond delay="0"/>
                                          </p:stCondLst>
                                        </p:cTn>
                                        <p:tgtEl>
                                          <p:spTgt spid="241"/>
                                        </p:tgtEl>
                                        <p:attrNameLst>
                                          <p:attrName>style.visibility</p:attrName>
                                        </p:attrNameLst>
                                      </p:cBhvr>
                                      <p:to>
                                        <p:strVal val="visible"/>
                                      </p:to>
                                    </p:set>
                                    <p:anim calcmode="lin" valueType="num">
                                      <p:cBhvr>
                                        <p:cTn id="125" dur="500" fill="hold"/>
                                        <p:tgtEl>
                                          <p:spTgt spid="241"/>
                                        </p:tgtEl>
                                        <p:attrNameLst>
                                          <p:attrName>ppt_w</p:attrName>
                                        </p:attrNameLst>
                                      </p:cBhvr>
                                      <p:tavLst>
                                        <p:tav tm="0">
                                          <p:val>
                                            <p:fltVal val="0"/>
                                          </p:val>
                                        </p:tav>
                                        <p:tav tm="100000">
                                          <p:val>
                                            <p:strVal val="#ppt_w"/>
                                          </p:val>
                                        </p:tav>
                                      </p:tavLst>
                                    </p:anim>
                                    <p:anim calcmode="lin" valueType="num">
                                      <p:cBhvr>
                                        <p:cTn id="126" dur="500" fill="hold"/>
                                        <p:tgtEl>
                                          <p:spTgt spid="241"/>
                                        </p:tgtEl>
                                        <p:attrNameLst>
                                          <p:attrName>ppt_h</p:attrName>
                                        </p:attrNameLst>
                                      </p:cBhvr>
                                      <p:tavLst>
                                        <p:tav tm="0">
                                          <p:val>
                                            <p:fltVal val="0"/>
                                          </p:val>
                                        </p:tav>
                                        <p:tav tm="100000">
                                          <p:val>
                                            <p:strVal val="#ppt_h"/>
                                          </p:val>
                                        </p:tav>
                                      </p:tavLst>
                                    </p:anim>
                                    <p:animEffect transition="in" filter="fade">
                                      <p:cBhvr>
                                        <p:cTn id="127" dur="500"/>
                                        <p:tgtEl>
                                          <p:spTgt spid="241"/>
                                        </p:tgtEl>
                                      </p:cBhvr>
                                    </p:animEffect>
                                  </p:childTnLst>
                                </p:cTn>
                              </p:par>
                              <p:par>
                                <p:cTn id="128" presetID="53" presetClass="entr" presetSubtype="16" fill="hold" nodeType="withEffect">
                                  <p:stCondLst>
                                    <p:cond delay="0"/>
                                  </p:stCondLst>
                                  <p:childTnLst>
                                    <p:set>
                                      <p:cBhvr>
                                        <p:cTn id="129" dur="1" fill="hold">
                                          <p:stCondLst>
                                            <p:cond delay="0"/>
                                          </p:stCondLst>
                                        </p:cTn>
                                        <p:tgtEl>
                                          <p:spTgt spid="200"/>
                                        </p:tgtEl>
                                        <p:attrNameLst>
                                          <p:attrName>style.visibility</p:attrName>
                                        </p:attrNameLst>
                                      </p:cBhvr>
                                      <p:to>
                                        <p:strVal val="visible"/>
                                      </p:to>
                                    </p:set>
                                    <p:anim calcmode="lin" valueType="num">
                                      <p:cBhvr>
                                        <p:cTn id="130" dur="500" fill="hold"/>
                                        <p:tgtEl>
                                          <p:spTgt spid="200"/>
                                        </p:tgtEl>
                                        <p:attrNameLst>
                                          <p:attrName>ppt_w</p:attrName>
                                        </p:attrNameLst>
                                      </p:cBhvr>
                                      <p:tavLst>
                                        <p:tav tm="0">
                                          <p:val>
                                            <p:fltVal val="0"/>
                                          </p:val>
                                        </p:tav>
                                        <p:tav tm="100000">
                                          <p:val>
                                            <p:strVal val="#ppt_w"/>
                                          </p:val>
                                        </p:tav>
                                      </p:tavLst>
                                    </p:anim>
                                    <p:anim calcmode="lin" valueType="num">
                                      <p:cBhvr>
                                        <p:cTn id="131" dur="500" fill="hold"/>
                                        <p:tgtEl>
                                          <p:spTgt spid="200"/>
                                        </p:tgtEl>
                                        <p:attrNameLst>
                                          <p:attrName>ppt_h</p:attrName>
                                        </p:attrNameLst>
                                      </p:cBhvr>
                                      <p:tavLst>
                                        <p:tav tm="0">
                                          <p:val>
                                            <p:fltVal val="0"/>
                                          </p:val>
                                        </p:tav>
                                        <p:tav tm="100000">
                                          <p:val>
                                            <p:strVal val="#ppt_h"/>
                                          </p:val>
                                        </p:tav>
                                      </p:tavLst>
                                    </p:anim>
                                    <p:animEffect transition="in" filter="fade">
                                      <p:cBhvr>
                                        <p:cTn id="132" dur="500"/>
                                        <p:tgtEl>
                                          <p:spTgt spid="200"/>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206"/>
                                        </p:tgtEl>
                                        <p:attrNameLst>
                                          <p:attrName>style.visibility</p:attrName>
                                        </p:attrNameLst>
                                      </p:cBhvr>
                                      <p:to>
                                        <p:strVal val="visible"/>
                                      </p:to>
                                    </p:set>
                                    <p:anim calcmode="lin" valueType="num">
                                      <p:cBhvr>
                                        <p:cTn id="135" dur="500" fill="hold"/>
                                        <p:tgtEl>
                                          <p:spTgt spid="206"/>
                                        </p:tgtEl>
                                        <p:attrNameLst>
                                          <p:attrName>ppt_w</p:attrName>
                                        </p:attrNameLst>
                                      </p:cBhvr>
                                      <p:tavLst>
                                        <p:tav tm="0">
                                          <p:val>
                                            <p:fltVal val="0"/>
                                          </p:val>
                                        </p:tav>
                                        <p:tav tm="100000">
                                          <p:val>
                                            <p:strVal val="#ppt_w"/>
                                          </p:val>
                                        </p:tav>
                                      </p:tavLst>
                                    </p:anim>
                                    <p:anim calcmode="lin" valueType="num">
                                      <p:cBhvr>
                                        <p:cTn id="136" dur="500" fill="hold"/>
                                        <p:tgtEl>
                                          <p:spTgt spid="206"/>
                                        </p:tgtEl>
                                        <p:attrNameLst>
                                          <p:attrName>ppt_h</p:attrName>
                                        </p:attrNameLst>
                                      </p:cBhvr>
                                      <p:tavLst>
                                        <p:tav tm="0">
                                          <p:val>
                                            <p:fltVal val="0"/>
                                          </p:val>
                                        </p:tav>
                                        <p:tav tm="100000">
                                          <p:val>
                                            <p:strVal val="#ppt_h"/>
                                          </p:val>
                                        </p:tav>
                                      </p:tavLst>
                                    </p:anim>
                                    <p:animEffect transition="in" filter="fade">
                                      <p:cBhvr>
                                        <p:cTn id="137" dur="500"/>
                                        <p:tgtEl>
                                          <p:spTgt spid="206"/>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244"/>
                                        </p:tgtEl>
                                        <p:attrNameLst>
                                          <p:attrName>style.visibility</p:attrName>
                                        </p:attrNameLst>
                                      </p:cBhvr>
                                      <p:to>
                                        <p:strVal val="visible"/>
                                      </p:to>
                                    </p:set>
                                    <p:anim calcmode="lin" valueType="num">
                                      <p:cBhvr>
                                        <p:cTn id="140" dur="500" fill="hold"/>
                                        <p:tgtEl>
                                          <p:spTgt spid="244"/>
                                        </p:tgtEl>
                                        <p:attrNameLst>
                                          <p:attrName>ppt_w</p:attrName>
                                        </p:attrNameLst>
                                      </p:cBhvr>
                                      <p:tavLst>
                                        <p:tav tm="0">
                                          <p:val>
                                            <p:fltVal val="0"/>
                                          </p:val>
                                        </p:tav>
                                        <p:tav tm="100000">
                                          <p:val>
                                            <p:strVal val="#ppt_w"/>
                                          </p:val>
                                        </p:tav>
                                      </p:tavLst>
                                    </p:anim>
                                    <p:anim calcmode="lin" valueType="num">
                                      <p:cBhvr>
                                        <p:cTn id="141" dur="500" fill="hold"/>
                                        <p:tgtEl>
                                          <p:spTgt spid="244"/>
                                        </p:tgtEl>
                                        <p:attrNameLst>
                                          <p:attrName>ppt_h</p:attrName>
                                        </p:attrNameLst>
                                      </p:cBhvr>
                                      <p:tavLst>
                                        <p:tav tm="0">
                                          <p:val>
                                            <p:fltVal val="0"/>
                                          </p:val>
                                        </p:tav>
                                        <p:tav tm="100000">
                                          <p:val>
                                            <p:strVal val="#ppt_h"/>
                                          </p:val>
                                        </p:tav>
                                      </p:tavLst>
                                    </p:anim>
                                    <p:animEffect transition="in" filter="fade">
                                      <p:cBhvr>
                                        <p:cTn id="142" dur="500"/>
                                        <p:tgtEl>
                                          <p:spTgt spid="244"/>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238"/>
                                        </p:tgtEl>
                                        <p:attrNameLst>
                                          <p:attrName>style.visibility</p:attrName>
                                        </p:attrNameLst>
                                      </p:cBhvr>
                                      <p:to>
                                        <p:strVal val="visible"/>
                                      </p:to>
                                    </p:set>
                                    <p:anim calcmode="lin" valueType="num">
                                      <p:cBhvr>
                                        <p:cTn id="145" dur="500" fill="hold"/>
                                        <p:tgtEl>
                                          <p:spTgt spid="238"/>
                                        </p:tgtEl>
                                        <p:attrNameLst>
                                          <p:attrName>ppt_w</p:attrName>
                                        </p:attrNameLst>
                                      </p:cBhvr>
                                      <p:tavLst>
                                        <p:tav tm="0">
                                          <p:val>
                                            <p:fltVal val="0"/>
                                          </p:val>
                                        </p:tav>
                                        <p:tav tm="100000">
                                          <p:val>
                                            <p:strVal val="#ppt_w"/>
                                          </p:val>
                                        </p:tav>
                                      </p:tavLst>
                                    </p:anim>
                                    <p:anim calcmode="lin" valueType="num">
                                      <p:cBhvr>
                                        <p:cTn id="146" dur="500" fill="hold"/>
                                        <p:tgtEl>
                                          <p:spTgt spid="238"/>
                                        </p:tgtEl>
                                        <p:attrNameLst>
                                          <p:attrName>ppt_h</p:attrName>
                                        </p:attrNameLst>
                                      </p:cBhvr>
                                      <p:tavLst>
                                        <p:tav tm="0">
                                          <p:val>
                                            <p:fltVal val="0"/>
                                          </p:val>
                                        </p:tav>
                                        <p:tav tm="100000">
                                          <p:val>
                                            <p:strVal val="#ppt_h"/>
                                          </p:val>
                                        </p:tav>
                                      </p:tavLst>
                                    </p:anim>
                                    <p:animEffect transition="in" filter="fade">
                                      <p:cBhvr>
                                        <p:cTn id="147" dur="500"/>
                                        <p:tgtEl>
                                          <p:spTgt spid="238"/>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253"/>
                                        </p:tgtEl>
                                        <p:attrNameLst>
                                          <p:attrName>style.visibility</p:attrName>
                                        </p:attrNameLst>
                                      </p:cBhvr>
                                      <p:to>
                                        <p:strVal val="visible"/>
                                      </p:to>
                                    </p:set>
                                    <p:anim calcmode="lin" valueType="num">
                                      <p:cBhvr>
                                        <p:cTn id="150" dur="500" fill="hold"/>
                                        <p:tgtEl>
                                          <p:spTgt spid="253"/>
                                        </p:tgtEl>
                                        <p:attrNameLst>
                                          <p:attrName>ppt_w</p:attrName>
                                        </p:attrNameLst>
                                      </p:cBhvr>
                                      <p:tavLst>
                                        <p:tav tm="0">
                                          <p:val>
                                            <p:fltVal val="0"/>
                                          </p:val>
                                        </p:tav>
                                        <p:tav tm="100000">
                                          <p:val>
                                            <p:strVal val="#ppt_w"/>
                                          </p:val>
                                        </p:tav>
                                      </p:tavLst>
                                    </p:anim>
                                    <p:anim calcmode="lin" valueType="num">
                                      <p:cBhvr>
                                        <p:cTn id="151" dur="500" fill="hold"/>
                                        <p:tgtEl>
                                          <p:spTgt spid="253"/>
                                        </p:tgtEl>
                                        <p:attrNameLst>
                                          <p:attrName>ppt_h</p:attrName>
                                        </p:attrNameLst>
                                      </p:cBhvr>
                                      <p:tavLst>
                                        <p:tav tm="0">
                                          <p:val>
                                            <p:fltVal val="0"/>
                                          </p:val>
                                        </p:tav>
                                        <p:tav tm="100000">
                                          <p:val>
                                            <p:strVal val="#ppt_h"/>
                                          </p:val>
                                        </p:tav>
                                      </p:tavLst>
                                    </p:anim>
                                    <p:animEffect transition="in" filter="fade">
                                      <p:cBhvr>
                                        <p:cTn id="152" dur="500"/>
                                        <p:tgtEl>
                                          <p:spTgt spid="253"/>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247"/>
                                        </p:tgtEl>
                                        <p:attrNameLst>
                                          <p:attrName>style.visibility</p:attrName>
                                        </p:attrNameLst>
                                      </p:cBhvr>
                                      <p:to>
                                        <p:strVal val="visible"/>
                                      </p:to>
                                    </p:set>
                                    <p:anim calcmode="lin" valueType="num">
                                      <p:cBhvr>
                                        <p:cTn id="155" dur="500" fill="hold"/>
                                        <p:tgtEl>
                                          <p:spTgt spid="247"/>
                                        </p:tgtEl>
                                        <p:attrNameLst>
                                          <p:attrName>ppt_w</p:attrName>
                                        </p:attrNameLst>
                                      </p:cBhvr>
                                      <p:tavLst>
                                        <p:tav tm="0">
                                          <p:val>
                                            <p:fltVal val="0"/>
                                          </p:val>
                                        </p:tav>
                                        <p:tav tm="100000">
                                          <p:val>
                                            <p:strVal val="#ppt_w"/>
                                          </p:val>
                                        </p:tav>
                                      </p:tavLst>
                                    </p:anim>
                                    <p:anim calcmode="lin" valueType="num">
                                      <p:cBhvr>
                                        <p:cTn id="156" dur="500" fill="hold"/>
                                        <p:tgtEl>
                                          <p:spTgt spid="247"/>
                                        </p:tgtEl>
                                        <p:attrNameLst>
                                          <p:attrName>ppt_h</p:attrName>
                                        </p:attrNameLst>
                                      </p:cBhvr>
                                      <p:tavLst>
                                        <p:tav tm="0">
                                          <p:val>
                                            <p:fltVal val="0"/>
                                          </p:val>
                                        </p:tav>
                                        <p:tav tm="100000">
                                          <p:val>
                                            <p:strVal val="#ppt_h"/>
                                          </p:val>
                                        </p:tav>
                                      </p:tavLst>
                                    </p:anim>
                                    <p:animEffect transition="in" filter="fade">
                                      <p:cBhvr>
                                        <p:cTn id="157" dur="500"/>
                                        <p:tgtEl>
                                          <p:spTgt spid="247"/>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220"/>
                                        </p:tgtEl>
                                        <p:attrNameLst>
                                          <p:attrName>style.visibility</p:attrName>
                                        </p:attrNameLst>
                                      </p:cBhvr>
                                      <p:to>
                                        <p:strVal val="visible"/>
                                      </p:to>
                                    </p:set>
                                    <p:anim calcmode="lin" valueType="num">
                                      <p:cBhvr>
                                        <p:cTn id="160" dur="500" fill="hold"/>
                                        <p:tgtEl>
                                          <p:spTgt spid="220"/>
                                        </p:tgtEl>
                                        <p:attrNameLst>
                                          <p:attrName>ppt_w</p:attrName>
                                        </p:attrNameLst>
                                      </p:cBhvr>
                                      <p:tavLst>
                                        <p:tav tm="0">
                                          <p:val>
                                            <p:fltVal val="0"/>
                                          </p:val>
                                        </p:tav>
                                        <p:tav tm="100000">
                                          <p:val>
                                            <p:strVal val="#ppt_w"/>
                                          </p:val>
                                        </p:tav>
                                      </p:tavLst>
                                    </p:anim>
                                    <p:anim calcmode="lin" valueType="num">
                                      <p:cBhvr>
                                        <p:cTn id="161" dur="500" fill="hold"/>
                                        <p:tgtEl>
                                          <p:spTgt spid="220"/>
                                        </p:tgtEl>
                                        <p:attrNameLst>
                                          <p:attrName>ppt_h</p:attrName>
                                        </p:attrNameLst>
                                      </p:cBhvr>
                                      <p:tavLst>
                                        <p:tav tm="0">
                                          <p:val>
                                            <p:fltVal val="0"/>
                                          </p:val>
                                        </p:tav>
                                        <p:tav tm="100000">
                                          <p:val>
                                            <p:strVal val="#ppt_h"/>
                                          </p:val>
                                        </p:tav>
                                      </p:tavLst>
                                    </p:anim>
                                    <p:animEffect transition="in" filter="fade">
                                      <p:cBhvr>
                                        <p:cTn id="162" dur="500"/>
                                        <p:tgtEl>
                                          <p:spTgt spid="220"/>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229"/>
                                        </p:tgtEl>
                                        <p:attrNameLst>
                                          <p:attrName>style.visibility</p:attrName>
                                        </p:attrNameLst>
                                      </p:cBhvr>
                                      <p:to>
                                        <p:strVal val="visible"/>
                                      </p:to>
                                    </p:set>
                                    <p:anim calcmode="lin" valueType="num">
                                      <p:cBhvr>
                                        <p:cTn id="165" dur="500" fill="hold"/>
                                        <p:tgtEl>
                                          <p:spTgt spid="229"/>
                                        </p:tgtEl>
                                        <p:attrNameLst>
                                          <p:attrName>ppt_w</p:attrName>
                                        </p:attrNameLst>
                                      </p:cBhvr>
                                      <p:tavLst>
                                        <p:tav tm="0">
                                          <p:val>
                                            <p:fltVal val="0"/>
                                          </p:val>
                                        </p:tav>
                                        <p:tav tm="100000">
                                          <p:val>
                                            <p:strVal val="#ppt_w"/>
                                          </p:val>
                                        </p:tav>
                                      </p:tavLst>
                                    </p:anim>
                                    <p:anim calcmode="lin" valueType="num">
                                      <p:cBhvr>
                                        <p:cTn id="166" dur="500" fill="hold"/>
                                        <p:tgtEl>
                                          <p:spTgt spid="229"/>
                                        </p:tgtEl>
                                        <p:attrNameLst>
                                          <p:attrName>ppt_h</p:attrName>
                                        </p:attrNameLst>
                                      </p:cBhvr>
                                      <p:tavLst>
                                        <p:tav tm="0">
                                          <p:val>
                                            <p:fltVal val="0"/>
                                          </p:val>
                                        </p:tav>
                                        <p:tav tm="100000">
                                          <p:val>
                                            <p:strVal val="#ppt_h"/>
                                          </p:val>
                                        </p:tav>
                                      </p:tavLst>
                                    </p:anim>
                                    <p:animEffect transition="in" filter="fade">
                                      <p:cBhvr>
                                        <p:cTn id="167" dur="500"/>
                                        <p:tgtEl>
                                          <p:spTgt spid="229"/>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256"/>
                                        </p:tgtEl>
                                        <p:attrNameLst>
                                          <p:attrName>style.visibility</p:attrName>
                                        </p:attrNameLst>
                                      </p:cBhvr>
                                      <p:to>
                                        <p:strVal val="visible"/>
                                      </p:to>
                                    </p:set>
                                    <p:anim calcmode="lin" valueType="num">
                                      <p:cBhvr>
                                        <p:cTn id="170" dur="500" fill="hold"/>
                                        <p:tgtEl>
                                          <p:spTgt spid="256"/>
                                        </p:tgtEl>
                                        <p:attrNameLst>
                                          <p:attrName>ppt_w</p:attrName>
                                        </p:attrNameLst>
                                      </p:cBhvr>
                                      <p:tavLst>
                                        <p:tav tm="0">
                                          <p:val>
                                            <p:fltVal val="0"/>
                                          </p:val>
                                        </p:tav>
                                        <p:tav tm="100000">
                                          <p:val>
                                            <p:strVal val="#ppt_w"/>
                                          </p:val>
                                        </p:tav>
                                      </p:tavLst>
                                    </p:anim>
                                    <p:anim calcmode="lin" valueType="num">
                                      <p:cBhvr>
                                        <p:cTn id="171" dur="500" fill="hold"/>
                                        <p:tgtEl>
                                          <p:spTgt spid="256"/>
                                        </p:tgtEl>
                                        <p:attrNameLst>
                                          <p:attrName>ppt_h</p:attrName>
                                        </p:attrNameLst>
                                      </p:cBhvr>
                                      <p:tavLst>
                                        <p:tav tm="0">
                                          <p:val>
                                            <p:fltVal val="0"/>
                                          </p:val>
                                        </p:tav>
                                        <p:tav tm="100000">
                                          <p:val>
                                            <p:strVal val="#ppt_h"/>
                                          </p:val>
                                        </p:tav>
                                      </p:tavLst>
                                    </p:anim>
                                    <p:animEffect transition="in" filter="fade">
                                      <p:cBhvr>
                                        <p:cTn id="172" dur="500"/>
                                        <p:tgtEl>
                                          <p:spTgt spid="256"/>
                                        </p:tgtEl>
                                      </p:cBhvr>
                                    </p:animEffect>
                                  </p:childTnLst>
                                </p:cTn>
                              </p:par>
                              <p:par>
                                <p:cTn id="173" presetID="53" presetClass="entr" presetSubtype="16" fill="hold" nodeType="withEffect">
                                  <p:stCondLst>
                                    <p:cond delay="0"/>
                                  </p:stCondLst>
                                  <p:childTnLst>
                                    <p:set>
                                      <p:cBhvr>
                                        <p:cTn id="174" dur="1" fill="hold">
                                          <p:stCondLst>
                                            <p:cond delay="0"/>
                                          </p:stCondLst>
                                        </p:cTn>
                                        <p:tgtEl>
                                          <p:spTgt spid="262"/>
                                        </p:tgtEl>
                                        <p:attrNameLst>
                                          <p:attrName>style.visibility</p:attrName>
                                        </p:attrNameLst>
                                      </p:cBhvr>
                                      <p:to>
                                        <p:strVal val="visible"/>
                                      </p:to>
                                    </p:set>
                                    <p:anim calcmode="lin" valueType="num">
                                      <p:cBhvr>
                                        <p:cTn id="175" dur="500" fill="hold"/>
                                        <p:tgtEl>
                                          <p:spTgt spid="262"/>
                                        </p:tgtEl>
                                        <p:attrNameLst>
                                          <p:attrName>ppt_w</p:attrName>
                                        </p:attrNameLst>
                                      </p:cBhvr>
                                      <p:tavLst>
                                        <p:tav tm="0">
                                          <p:val>
                                            <p:fltVal val="0"/>
                                          </p:val>
                                        </p:tav>
                                        <p:tav tm="100000">
                                          <p:val>
                                            <p:strVal val="#ppt_w"/>
                                          </p:val>
                                        </p:tav>
                                      </p:tavLst>
                                    </p:anim>
                                    <p:anim calcmode="lin" valueType="num">
                                      <p:cBhvr>
                                        <p:cTn id="176" dur="500" fill="hold"/>
                                        <p:tgtEl>
                                          <p:spTgt spid="262"/>
                                        </p:tgtEl>
                                        <p:attrNameLst>
                                          <p:attrName>ppt_h</p:attrName>
                                        </p:attrNameLst>
                                      </p:cBhvr>
                                      <p:tavLst>
                                        <p:tav tm="0">
                                          <p:val>
                                            <p:fltVal val="0"/>
                                          </p:val>
                                        </p:tav>
                                        <p:tav tm="100000">
                                          <p:val>
                                            <p:strVal val="#ppt_h"/>
                                          </p:val>
                                        </p:tav>
                                      </p:tavLst>
                                    </p:anim>
                                    <p:animEffect transition="in" filter="fade">
                                      <p:cBhvr>
                                        <p:cTn id="177" dur="500"/>
                                        <p:tgtEl>
                                          <p:spTgt spid="262"/>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175"/>
                                        </p:tgtEl>
                                        <p:attrNameLst>
                                          <p:attrName>style.visibility</p:attrName>
                                        </p:attrNameLst>
                                      </p:cBhvr>
                                      <p:to>
                                        <p:strVal val="visible"/>
                                      </p:to>
                                    </p:set>
                                    <p:animEffect transition="in" filter="fade">
                                      <p:cBhvr>
                                        <p:cTn id="181"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74" grpId="0"/>
      <p:bldP spid="175"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4593212"/>
              </p:ext>
            </p:extLst>
          </p:nvPr>
        </p:nvGraphicFramePr>
        <p:xfrm>
          <a:off x="389916" y="1233212"/>
          <a:ext cx="11472190" cy="4738065"/>
        </p:xfrm>
        <a:graphic>
          <a:graphicData uri="http://schemas.openxmlformats.org/drawingml/2006/table">
            <a:tbl>
              <a:tblPr firstRow="1" bandRow="1">
                <a:tableStyleId>{5C22544A-7EE6-4342-B048-85BDC9FD1C3A}</a:tableStyleId>
              </a:tblPr>
              <a:tblGrid>
                <a:gridCol w="2040766">
                  <a:extLst>
                    <a:ext uri="{9D8B030D-6E8A-4147-A177-3AD203B41FA5}">
                      <a16:colId xmlns:a16="http://schemas.microsoft.com/office/drawing/2014/main" val="20000"/>
                    </a:ext>
                  </a:extLst>
                </a:gridCol>
                <a:gridCol w="9431424">
                  <a:extLst>
                    <a:ext uri="{9D8B030D-6E8A-4147-A177-3AD203B41FA5}">
                      <a16:colId xmlns:a16="http://schemas.microsoft.com/office/drawing/2014/main" val="20001"/>
                    </a:ext>
                  </a:extLst>
                </a:gridCol>
              </a:tblGrid>
              <a:tr h="629282">
                <a:tc>
                  <a:txBody>
                    <a:bodyPr/>
                    <a:lstStyle/>
                    <a:p>
                      <a:r>
                        <a:rPr lang="en-US" sz="1800" b="0">
                          <a:solidFill>
                            <a:schemeClr val="tx1"/>
                          </a:solidFill>
                        </a:rPr>
                        <a:t>Title</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dirty="0">
                          <a:solidFill>
                            <a:schemeClr val="tx1"/>
                          </a:solidFill>
                        </a:rPr>
                        <a:t>Azure Kubernetes Service Overview</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86969">
                <a:tc>
                  <a:txBody>
                    <a:bodyPr/>
                    <a:lstStyle/>
                    <a:p>
                      <a:r>
                        <a:rPr lang="en-US" sz="1800" b="0">
                          <a:solidFill>
                            <a:schemeClr val="tx1"/>
                          </a:solidFill>
                        </a:rPr>
                        <a:t>Main Object</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Provide overview of Kubernetes on Azure and articulate the differentiators as well as benefits</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86969">
                <a:tc>
                  <a:txBody>
                    <a:bodyPr/>
                    <a:lstStyle/>
                    <a:p>
                      <a:r>
                        <a:rPr lang="en-US" sz="1800" b="0">
                          <a:solidFill>
                            <a:schemeClr val="tx1"/>
                          </a:solidFill>
                        </a:rPr>
                        <a:t>Audience</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TDMs, architects, OSS dev lead</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86969">
                <a:tc>
                  <a:txBody>
                    <a:bodyPr/>
                    <a:lstStyle/>
                    <a:p>
                      <a:r>
                        <a:rPr lang="en-US" sz="1800" b="0">
                          <a:solidFill>
                            <a:schemeClr val="tx1"/>
                          </a:solidFill>
                        </a:rPr>
                        <a:t>Delivered by</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solidFill>
                          <a:schemeClr val="tx1"/>
                        </a:solidFill>
                      </a:endParaRP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86969">
                <a:tc>
                  <a:txBody>
                    <a:bodyPr/>
                    <a:lstStyle/>
                    <a:p>
                      <a:r>
                        <a:rPr lang="en-US" sz="1800" b="0">
                          <a:solidFill>
                            <a:schemeClr val="tx1"/>
                          </a:solidFill>
                        </a:rPr>
                        <a:t>Content Level</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200-300</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86969">
                <a:tc>
                  <a:txBody>
                    <a:bodyPr/>
                    <a:lstStyle/>
                    <a:p>
                      <a:r>
                        <a:rPr lang="en-US" sz="1800" b="0">
                          <a:solidFill>
                            <a:schemeClr val="tx1"/>
                          </a:solidFill>
                        </a:rPr>
                        <a:t>Deck Owner</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Stella Lin</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86969">
                <a:tc>
                  <a:txBody>
                    <a:bodyPr/>
                    <a:lstStyle/>
                    <a:p>
                      <a:r>
                        <a:rPr lang="en-US" sz="1800" b="0">
                          <a:solidFill>
                            <a:schemeClr val="tx1"/>
                          </a:solidFill>
                        </a:rPr>
                        <a:t>Usage Guidance</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30 min presentation, 15 min demo, product deep dive is optional.  </a:t>
                      </a:r>
                    </a:p>
                    <a:p>
                      <a:r>
                        <a:rPr lang="en-US" sz="1600" dirty="0">
                          <a:solidFill>
                            <a:schemeClr val="tx1"/>
                          </a:solidFill>
                        </a:rPr>
                        <a:t>Use after Containers on Azure overview deck. </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86969">
                <a:tc>
                  <a:txBody>
                    <a:bodyPr/>
                    <a:lstStyle/>
                    <a:p>
                      <a:r>
                        <a:rPr lang="en-US" sz="1800" b="0">
                          <a:solidFill>
                            <a:schemeClr val="tx1"/>
                          </a:solidFill>
                        </a:rPr>
                        <a:t>Version</a:t>
                      </a:r>
                    </a:p>
                  </a:txBody>
                  <a:tcPr marL="91427" marR="91427" marT="45713" marB="45713"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solidFill>
                            <a:schemeClr val="tx1"/>
                          </a:solidFill>
                        </a:rPr>
                        <a:t>1.5</a:t>
                      </a:r>
                    </a:p>
                  </a:txBody>
                  <a:tcPr marL="91427" marR="91427" marT="45713" marB="45713">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7" name="Text Placeholder 6"/>
          <p:cNvSpPr>
            <a:spLocks noGrp="1"/>
          </p:cNvSpPr>
          <p:nvPr>
            <p:ph type="body" sz="quarter" idx="11"/>
          </p:nvPr>
        </p:nvSpPr>
        <p:spPr/>
        <p:txBody>
          <a:bodyPr/>
          <a:lstStyle/>
          <a:p>
            <a:r>
              <a:rPr lang="en-US"/>
              <a:t>NEXT: &lt;next slide title&gt;</a:t>
            </a:r>
          </a:p>
        </p:txBody>
      </p:sp>
      <p:sp>
        <p:nvSpPr>
          <p:cNvPr id="3" name="Text Placeholder 2"/>
          <p:cNvSpPr>
            <a:spLocks noGrp="1"/>
          </p:cNvSpPr>
          <p:nvPr>
            <p:ph type="body" sz="quarter" idx="12"/>
          </p:nvPr>
        </p:nvSpPr>
        <p:spPr/>
        <p:txBody>
          <a:bodyPr/>
          <a:lstStyle/>
          <a:p>
            <a:r>
              <a:rPr lang="en-US"/>
              <a:t>Presenter guidance</a:t>
            </a:r>
          </a:p>
        </p:txBody>
      </p:sp>
    </p:spTree>
    <p:extLst>
      <p:ext uri="{BB962C8B-B14F-4D97-AF65-F5344CB8AC3E}">
        <p14:creationId xmlns:p14="http://schemas.microsoft.com/office/powerpoint/2010/main" val="24169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258632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latin typeface="Segoe UI" panose="020B0502040204020203" pitchFamily="34" charset="0"/>
                <a:cs typeface="Segoe UI" panose="020B05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20220" y="759694"/>
            <a:ext cx="980180"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27039" y="759694"/>
            <a:ext cx="1151804"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Capabilities</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671390" cy="30469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rPr>
              <a:t>Use </a:t>
            </a:r>
            <a:r>
              <a:rPr lang="en-US" sz="1400" b="0" spc="0">
                <a:solidFill>
                  <a:srgbClr val="0078D4"/>
                </a:solidFill>
                <a:latin typeface="Segoe UI" panose="020B0502040204020203" pitchFamily="34" charset="0"/>
                <a:hlinkClick r:id="rId3"/>
              </a:rPr>
              <a:t>Azure Dev Spaces</a:t>
            </a:r>
            <a:r>
              <a:rPr lang="en-US" sz="1400" b="0" spc="0">
                <a:solidFill>
                  <a:srgbClr val="0078D4"/>
                </a:solidFill>
                <a:latin typeface="Segoe UI" panose="020B0502040204020203" pitchFamily="34" charset="0"/>
              </a:rPr>
              <a:t> to iteratively develop, test, and debug microservices targeted for AKS clusters.</a:t>
            </a:r>
          </a:p>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hlinkClick r:id="rId4"/>
              </a:rPr>
              <a:t>Azure DevOps</a:t>
            </a:r>
            <a:r>
              <a:rPr lang="en-US" sz="1400" b="0" spc="0">
                <a:solidFill>
                  <a:srgbClr val="0078D4"/>
                </a:solidFill>
                <a:latin typeface="Segoe UI" panose="020B0502040204020203" pitchFamily="34" charset="0"/>
              </a:rPr>
              <a:t> has native integration with Helm and helps simplifying continuous integration/continuous delivery (CI/CD)</a:t>
            </a:r>
          </a:p>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rPr>
              <a:t>Virtual node—a Virtual </a:t>
            </a:r>
            <a:r>
              <a:rPr lang="en-US" sz="1400" b="0" spc="0" err="1">
                <a:solidFill>
                  <a:srgbClr val="0078D4"/>
                </a:solidFill>
                <a:latin typeface="Segoe UI" panose="020B0502040204020203" pitchFamily="34" charset="0"/>
              </a:rPr>
              <a:t>Kubelet</a:t>
            </a:r>
            <a:r>
              <a:rPr lang="en-US" sz="1400" b="0" spc="0">
                <a:solidFill>
                  <a:srgbClr val="0078D4"/>
                </a:solidFill>
                <a:latin typeface="Segoe UI" panose="020B0502040204020203" pitchFamily="34" charset="0"/>
              </a:rPr>
              <a:t> implementation—allows fast scaling of services for unpredictable traffic using ACI. </a:t>
            </a:r>
          </a:p>
          <a:p>
            <a:pPr marL="274320" lvl="0" indent="-274320">
              <a:spcAft>
                <a:spcPts val="1200"/>
              </a:spcAft>
              <a:buFont typeface="+mj-lt"/>
              <a:buAutoNum type="arabicPeriod"/>
              <a:defRPr/>
            </a:pPr>
            <a:r>
              <a:rPr lang="en-US" sz="1400" b="0" spc="0">
                <a:solidFill>
                  <a:srgbClr val="0078D4"/>
                </a:solidFill>
                <a:latin typeface="Segoe UI" panose="020B0502040204020203" pitchFamily="34" charset="0"/>
              </a:rPr>
              <a:t>Azure Monitor provides a single pane of glass for monitoring over app telemetry, cluster-to-container level health analytics.</a:t>
            </a:r>
          </a:p>
        </p:txBody>
      </p:sp>
      <p:sp>
        <p:nvSpPr>
          <p:cNvPr id="318" name="Rectangle 317">
            <a:extLst>
              <a:ext uri="{FF2B5EF4-FFF2-40B4-BE49-F238E27FC236}">
                <a16:creationId xmlns:a16="http://schemas.microsoft.com/office/drawing/2014/main" id="{C6157B3A-3CB8-4C82-A612-9A8BCFD8AAC1}"/>
              </a:ext>
            </a:extLst>
          </p:cNvPr>
          <p:cNvSpPr/>
          <p:nvPr/>
        </p:nvSpPr>
        <p:spPr>
          <a:xfrm>
            <a:off x="4886934" y="6458040"/>
            <a:ext cx="2738607" cy="400110"/>
          </a:xfrm>
          <a:prstGeom prst="rect">
            <a:avLst/>
          </a:prstGeom>
        </p:spPr>
        <p:txBody>
          <a:bodyPr wrap="square">
            <a:spAutoFit/>
          </a:bodyPr>
          <a:lstStyle/>
          <a:p>
            <a:pPr algn="ctr"/>
            <a:r>
              <a:rPr lang="en-US" sz="1000">
                <a:solidFill>
                  <a:srgbClr val="000000"/>
                </a:solidFill>
              </a:rPr>
              <a:t>https://github.com/Microsoft/SmartHotel360-AKS-DevSpaces-Demo</a:t>
            </a:r>
          </a:p>
        </p:txBody>
      </p:sp>
      <p:cxnSp>
        <p:nvCxnSpPr>
          <p:cNvPr id="322" name="Straight Arrow Connector 321">
            <a:extLst>
              <a:ext uri="{FF2B5EF4-FFF2-40B4-BE49-F238E27FC236}">
                <a16:creationId xmlns:a16="http://schemas.microsoft.com/office/drawing/2014/main" id="{E37EF829-E904-4482-8C6C-D25A46D75FB1}"/>
              </a:ext>
            </a:extLst>
          </p:cNvPr>
          <p:cNvCxnSpPr>
            <a:cxnSpLocks/>
            <a:stCxn id="362" idx="3"/>
            <a:endCxn id="367" idx="1"/>
          </p:cNvCxnSpPr>
          <p:nvPr/>
        </p:nvCxnSpPr>
        <p:spPr>
          <a:xfrm flipV="1">
            <a:off x="7505311" y="4063177"/>
            <a:ext cx="610127"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4EFF79A9-C39C-4C22-869A-DF8654E67554}"/>
              </a:ext>
            </a:extLst>
          </p:cNvPr>
          <p:cNvCxnSpPr>
            <a:cxnSpLocks/>
            <a:stCxn id="328" idx="2"/>
            <a:endCxn id="362" idx="0"/>
          </p:cNvCxnSpPr>
          <p:nvPr/>
        </p:nvCxnSpPr>
        <p:spPr>
          <a:xfrm>
            <a:off x="7171455" y="3321509"/>
            <a:ext cx="0" cy="407812"/>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4" name="Straight Arrow Connector 323">
            <a:extLst>
              <a:ext uri="{FF2B5EF4-FFF2-40B4-BE49-F238E27FC236}">
                <a16:creationId xmlns:a16="http://schemas.microsoft.com/office/drawing/2014/main" id="{57C02DF8-AD12-4C74-B72B-F65D2A90C88F}"/>
              </a:ext>
            </a:extLst>
          </p:cNvPr>
          <p:cNvCxnSpPr>
            <a:cxnSpLocks/>
            <a:stCxn id="331" idx="3"/>
            <a:endCxn id="362" idx="1"/>
          </p:cNvCxnSpPr>
          <p:nvPr/>
        </p:nvCxnSpPr>
        <p:spPr>
          <a:xfrm>
            <a:off x="6490019" y="4063177"/>
            <a:ext cx="347579"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5" name="Title 1">
            <a:extLst>
              <a:ext uri="{FF2B5EF4-FFF2-40B4-BE49-F238E27FC236}">
                <a16:creationId xmlns:a16="http://schemas.microsoft.com/office/drawing/2014/main" id="{34167223-73F8-4F6F-9044-C7FB40583762}"/>
              </a:ext>
            </a:extLst>
          </p:cNvPr>
          <p:cNvSpPr txBox="1">
            <a:spLocks/>
          </p:cNvSpPr>
          <p:nvPr/>
        </p:nvSpPr>
        <p:spPr>
          <a:xfrm>
            <a:off x="7262661" y="3372977"/>
            <a:ext cx="76220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Source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code control</a:t>
            </a:r>
          </a:p>
        </p:txBody>
      </p:sp>
      <p:sp>
        <p:nvSpPr>
          <p:cNvPr id="327" name="CRMArticles_EFF5" title="Icon of two documents stacked together with writing on them">
            <a:extLst>
              <a:ext uri="{FF2B5EF4-FFF2-40B4-BE49-F238E27FC236}">
                <a16:creationId xmlns:a16="http://schemas.microsoft.com/office/drawing/2014/main" id="{607A0C69-085A-403B-BD84-A782F9AE6269}"/>
              </a:ext>
            </a:extLst>
          </p:cNvPr>
          <p:cNvSpPr>
            <a:spLocks noChangeAspect="1" noEditPoints="1"/>
          </p:cNvSpPr>
          <p:nvPr/>
        </p:nvSpPr>
        <p:spPr bwMode="auto">
          <a:xfrm>
            <a:off x="6994463" y="2783344"/>
            <a:ext cx="353983" cy="408617"/>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328" name="Rectangle: Rounded Corners 327">
            <a:extLst>
              <a:ext uri="{FF2B5EF4-FFF2-40B4-BE49-F238E27FC236}">
                <a16:creationId xmlns:a16="http://schemas.microsoft.com/office/drawing/2014/main" id="{F5AB0CA6-C5DC-4401-91DA-12040D28F0BB}"/>
              </a:ext>
            </a:extLst>
          </p:cNvPr>
          <p:cNvSpPr/>
          <p:nvPr/>
        </p:nvSpPr>
        <p:spPr bwMode="auto">
          <a:xfrm>
            <a:off x="6837598" y="2653796"/>
            <a:ext cx="667713" cy="667713"/>
          </a:xfrm>
          <a:prstGeom prst="roundRect">
            <a:avLst>
              <a:gd name="adj" fmla="val 3125"/>
            </a:avLst>
          </a:prstGeom>
          <a:noFill/>
          <a:ln w="12700">
            <a:solidFill>
              <a:srgbClr val="3C3C4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329" name="Title 1">
            <a:extLst>
              <a:ext uri="{FF2B5EF4-FFF2-40B4-BE49-F238E27FC236}">
                <a16:creationId xmlns:a16="http://schemas.microsoft.com/office/drawing/2014/main" id="{CF1E493E-BF25-41CC-BE12-1DB6143026E0}"/>
              </a:ext>
            </a:extLst>
          </p:cNvPr>
          <p:cNvSpPr txBox="1">
            <a:spLocks/>
          </p:cNvSpPr>
          <p:nvPr/>
        </p:nvSpPr>
        <p:spPr>
          <a:xfrm>
            <a:off x="6928454" y="2298198"/>
            <a:ext cx="48600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Helm chart </a:t>
            </a:r>
          </a:p>
        </p:txBody>
      </p:sp>
      <p:sp>
        <p:nvSpPr>
          <p:cNvPr id="331" name="Rectangle: Rounded Corners 330">
            <a:extLst>
              <a:ext uri="{FF2B5EF4-FFF2-40B4-BE49-F238E27FC236}">
                <a16:creationId xmlns:a16="http://schemas.microsoft.com/office/drawing/2014/main" id="{6985EE02-AFAB-489E-B779-EDE311076EE4}"/>
              </a:ext>
            </a:extLst>
          </p:cNvPr>
          <p:cNvSpPr/>
          <p:nvPr/>
        </p:nvSpPr>
        <p:spPr bwMode="auto">
          <a:xfrm>
            <a:off x="4906838" y="3551723"/>
            <a:ext cx="1583181" cy="102290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32" name="Title 1">
            <a:extLst>
              <a:ext uri="{FF2B5EF4-FFF2-40B4-BE49-F238E27FC236}">
                <a16:creationId xmlns:a16="http://schemas.microsoft.com/office/drawing/2014/main" id="{67E1D3B5-D2ED-40D0-962B-56EFCC7F3C8B}"/>
              </a:ext>
            </a:extLst>
          </p:cNvPr>
          <p:cNvSpPr txBox="1">
            <a:spLocks/>
          </p:cNvSpPr>
          <p:nvPr/>
        </p:nvSpPr>
        <p:spPr>
          <a:xfrm>
            <a:off x="4906838" y="3352176"/>
            <a:ext cx="60524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Inner loop</a:t>
            </a:r>
          </a:p>
        </p:txBody>
      </p:sp>
      <p:grpSp>
        <p:nvGrpSpPr>
          <p:cNvPr id="357" name="Group 356">
            <a:extLst>
              <a:ext uri="{FF2B5EF4-FFF2-40B4-BE49-F238E27FC236}">
                <a16:creationId xmlns:a16="http://schemas.microsoft.com/office/drawing/2014/main" id="{09135516-A007-4AC7-AEF1-43CDF5B3940A}"/>
              </a:ext>
            </a:extLst>
          </p:cNvPr>
          <p:cNvGrpSpPr/>
          <p:nvPr/>
        </p:nvGrpSpPr>
        <p:grpSpPr>
          <a:xfrm>
            <a:off x="6702079" y="3594513"/>
            <a:ext cx="803232" cy="802521"/>
            <a:chOff x="3477756" y="3046927"/>
            <a:chExt cx="989988" cy="989111"/>
          </a:xfrm>
        </p:grpSpPr>
        <p:grpSp>
          <p:nvGrpSpPr>
            <p:cNvPr id="358" name="Group 357">
              <a:extLst>
                <a:ext uri="{FF2B5EF4-FFF2-40B4-BE49-F238E27FC236}">
                  <a16:creationId xmlns:a16="http://schemas.microsoft.com/office/drawing/2014/main" id="{D2AEE6DE-5430-4112-BE7D-8B5D9A4AB037}"/>
                </a:ext>
              </a:extLst>
            </p:cNvPr>
            <p:cNvGrpSpPr/>
            <p:nvPr/>
          </p:nvGrpSpPr>
          <p:grpSpPr>
            <a:xfrm>
              <a:off x="3644784" y="3213078"/>
              <a:ext cx="822960" cy="822960"/>
              <a:chOff x="3223040" y="3069691"/>
              <a:chExt cx="822960" cy="822960"/>
            </a:xfrm>
          </p:grpSpPr>
          <p:sp>
            <p:nvSpPr>
              <p:cNvPr id="362" name="Rectangle: Rounded Corners 361">
                <a:extLst>
                  <a:ext uri="{FF2B5EF4-FFF2-40B4-BE49-F238E27FC236}">
                    <a16:creationId xmlns:a16="http://schemas.microsoft.com/office/drawing/2014/main" id="{22AADF77-AE85-4F7A-9D45-DB0CF6EB67B1}"/>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63" name="Graphic 362">
                <a:extLst>
                  <a:ext uri="{FF2B5EF4-FFF2-40B4-BE49-F238E27FC236}">
                    <a16:creationId xmlns:a16="http://schemas.microsoft.com/office/drawing/2014/main" id="{B3C468A9-8A8C-4E2A-9674-74749571130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85943" y="3232593"/>
                <a:ext cx="497154" cy="497154"/>
              </a:xfrm>
              <a:prstGeom prst="rect">
                <a:avLst/>
              </a:prstGeom>
            </p:spPr>
          </p:pic>
        </p:grpSp>
        <p:grpSp>
          <p:nvGrpSpPr>
            <p:cNvPr id="359" name="Group 358">
              <a:extLst>
                <a:ext uri="{FF2B5EF4-FFF2-40B4-BE49-F238E27FC236}">
                  <a16:creationId xmlns:a16="http://schemas.microsoft.com/office/drawing/2014/main" id="{5746F1C9-F3D5-47DF-AF73-DEE3B436153F}"/>
                </a:ext>
              </a:extLst>
            </p:cNvPr>
            <p:cNvGrpSpPr/>
            <p:nvPr/>
          </p:nvGrpSpPr>
          <p:grpSpPr>
            <a:xfrm>
              <a:off x="3477756" y="3046927"/>
              <a:ext cx="329609" cy="329609"/>
              <a:chOff x="5688419" y="3487479"/>
              <a:chExt cx="329609" cy="329609"/>
            </a:xfrm>
          </p:grpSpPr>
          <p:sp>
            <p:nvSpPr>
              <p:cNvPr id="360" name="Oval 359">
                <a:extLst>
                  <a:ext uri="{FF2B5EF4-FFF2-40B4-BE49-F238E27FC236}">
                    <a16:creationId xmlns:a16="http://schemas.microsoft.com/office/drawing/2014/main" id="{0CD7EB62-E419-4281-8AE5-F95C73420ADB}"/>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61" name="Picture 360">
                <a:extLst>
                  <a:ext uri="{FF2B5EF4-FFF2-40B4-BE49-F238E27FC236}">
                    <a16:creationId xmlns:a16="http://schemas.microsoft.com/office/drawing/2014/main" id="{3029A91F-4BED-477A-81FA-62397F26671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sp>
        <p:nvSpPr>
          <p:cNvPr id="365" name="Title 1">
            <a:extLst>
              <a:ext uri="{FF2B5EF4-FFF2-40B4-BE49-F238E27FC236}">
                <a16:creationId xmlns:a16="http://schemas.microsoft.com/office/drawing/2014/main" id="{42E44684-E5CC-4D17-812F-56467DC9D87C}"/>
              </a:ext>
            </a:extLst>
          </p:cNvPr>
          <p:cNvSpPr txBox="1">
            <a:spLocks/>
          </p:cNvSpPr>
          <p:nvPr/>
        </p:nvSpPr>
        <p:spPr>
          <a:xfrm>
            <a:off x="8150130" y="3221362"/>
            <a:ext cx="598329"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Container Registry</a:t>
            </a:r>
          </a:p>
        </p:txBody>
      </p:sp>
      <p:grpSp>
        <p:nvGrpSpPr>
          <p:cNvPr id="366" name="Group 365">
            <a:extLst>
              <a:ext uri="{FF2B5EF4-FFF2-40B4-BE49-F238E27FC236}">
                <a16:creationId xmlns:a16="http://schemas.microsoft.com/office/drawing/2014/main" id="{3BD4B890-C0BC-40D1-9848-DB66A9D1DDF3}"/>
              </a:ext>
            </a:extLst>
          </p:cNvPr>
          <p:cNvGrpSpPr/>
          <p:nvPr/>
        </p:nvGrpSpPr>
        <p:grpSpPr>
          <a:xfrm>
            <a:off x="8115438" y="3729320"/>
            <a:ext cx="667713" cy="667713"/>
            <a:chOff x="5824800" y="1539202"/>
            <a:chExt cx="822960" cy="822960"/>
          </a:xfrm>
        </p:grpSpPr>
        <p:sp>
          <p:nvSpPr>
            <p:cNvPr id="367" name="Rectangle: Rounded Corners 366">
              <a:extLst>
                <a:ext uri="{FF2B5EF4-FFF2-40B4-BE49-F238E27FC236}">
                  <a16:creationId xmlns:a16="http://schemas.microsoft.com/office/drawing/2014/main" id="{C544E629-6689-4A66-AAF0-D5B1F820D239}"/>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68" name="Graphic 367">
              <a:extLst>
                <a:ext uri="{FF2B5EF4-FFF2-40B4-BE49-F238E27FC236}">
                  <a16:creationId xmlns:a16="http://schemas.microsoft.com/office/drawing/2014/main" id="{5E30531D-DB67-48C6-BFFB-C9F8A5884BC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30334" y="1644736"/>
              <a:ext cx="611893" cy="611893"/>
            </a:xfrm>
            <a:prstGeom prst="rect">
              <a:avLst/>
            </a:prstGeom>
          </p:spPr>
        </p:pic>
      </p:grpSp>
      <p:cxnSp>
        <p:nvCxnSpPr>
          <p:cNvPr id="369" name="Straight Arrow Connector 368">
            <a:extLst>
              <a:ext uri="{FF2B5EF4-FFF2-40B4-BE49-F238E27FC236}">
                <a16:creationId xmlns:a16="http://schemas.microsoft.com/office/drawing/2014/main" id="{6FD754BC-9BDD-475D-AA0F-7EC8B926A259}"/>
              </a:ext>
            </a:extLst>
          </p:cNvPr>
          <p:cNvCxnSpPr>
            <a:cxnSpLocks/>
            <a:stCxn id="423" idx="0"/>
            <a:endCxn id="367" idx="2"/>
          </p:cNvCxnSpPr>
          <p:nvPr/>
        </p:nvCxnSpPr>
        <p:spPr>
          <a:xfrm flipV="1">
            <a:off x="8449295" y="4397033"/>
            <a:ext cx="0" cy="87087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0" name="Title 1">
            <a:extLst>
              <a:ext uri="{FF2B5EF4-FFF2-40B4-BE49-F238E27FC236}">
                <a16:creationId xmlns:a16="http://schemas.microsoft.com/office/drawing/2014/main" id="{6716BB79-2BF5-4F43-B51A-4D05F9DE75FA}"/>
              </a:ext>
            </a:extLst>
          </p:cNvPr>
          <p:cNvSpPr txBox="1">
            <a:spLocks/>
          </p:cNvSpPr>
          <p:nvPr/>
        </p:nvSpPr>
        <p:spPr>
          <a:xfrm>
            <a:off x="7430510" y="4894988"/>
            <a:ext cx="100847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Pipeline/</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DevOps Project</a:t>
            </a:r>
          </a:p>
        </p:txBody>
      </p:sp>
      <p:sp>
        <p:nvSpPr>
          <p:cNvPr id="371" name="Title 1">
            <a:extLst>
              <a:ext uri="{FF2B5EF4-FFF2-40B4-BE49-F238E27FC236}">
                <a16:creationId xmlns:a16="http://schemas.microsoft.com/office/drawing/2014/main" id="{38446E1B-34DF-4706-A100-B889BC32407B}"/>
              </a:ext>
            </a:extLst>
          </p:cNvPr>
          <p:cNvSpPr txBox="1">
            <a:spLocks/>
          </p:cNvSpPr>
          <p:nvPr/>
        </p:nvSpPr>
        <p:spPr>
          <a:xfrm>
            <a:off x="8165255" y="4572264"/>
            <a:ext cx="568079" cy="248220"/>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800">
                <a:ln w="3175">
                  <a:noFill/>
                </a:ln>
                <a:solidFill>
                  <a:srgbClr val="000000"/>
                </a:solidFill>
                <a:latin typeface="+mn-lt"/>
                <a:cs typeface="Segoe UI Semibold" panose="020B0702040204020203" pitchFamily="34" charset="0"/>
              </a:rPr>
              <a:t>Auto-build</a:t>
            </a:r>
          </a:p>
        </p:txBody>
      </p:sp>
      <p:grpSp>
        <p:nvGrpSpPr>
          <p:cNvPr id="411" name="Group 410">
            <a:extLst>
              <a:ext uri="{FF2B5EF4-FFF2-40B4-BE49-F238E27FC236}">
                <a16:creationId xmlns:a16="http://schemas.microsoft.com/office/drawing/2014/main" id="{A70F508C-5B0E-43A6-B122-1F0D3FA323B4}"/>
              </a:ext>
            </a:extLst>
          </p:cNvPr>
          <p:cNvGrpSpPr/>
          <p:nvPr/>
        </p:nvGrpSpPr>
        <p:grpSpPr>
          <a:xfrm>
            <a:off x="11117678" y="3382871"/>
            <a:ext cx="667713" cy="1014162"/>
            <a:chOff x="10103928" y="2786077"/>
            <a:chExt cx="822960" cy="1249960"/>
          </a:xfrm>
        </p:grpSpPr>
        <p:grpSp>
          <p:nvGrpSpPr>
            <p:cNvPr id="412" name="Group 411">
              <a:extLst>
                <a:ext uri="{FF2B5EF4-FFF2-40B4-BE49-F238E27FC236}">
                  <a16:creationId xmlns:a16="http://schemas.microsoft.com/office/drawing/2014/main" id="{7B1AD056-F1B3-4C91-9CBF-7972A8873A06}"/>
                </a:ext>
              </a:extLst>
            </p:cNvPr>
            <p:cNvGrpSpPr/>
            <p:nvPr/>
          </p:nvGrpSpPr>
          <p:grpSpPr>
            <a:xfrm>
              <a:off x="10103928" y="3213077"/>
              <a:ext cx="822960" cy="822960"/>
              <a:chOff x="9992901" y="2243255"/>
              <a:chExt cx="822960" cy="822960"/>
            </a:xfrm>
          </p:grpSpPr>
          <p:sp>
            <p:nvSpPr>
              <p:cNvPr id="414" name="Rectangle: Rounded Corners 413">
                <a:extLst>
                  <a:ext uri="{FF2B5EF4-FFF2-40B4-BE49-F238E27FC236}">
                    <a16:creationId xmlns:a16="http://schemas.microsoft.com/office/drawing/2014/main" id="{9F156578-E980-4E89-B8CD-E80BCB837EC4}"/>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15" name="Graphic 414">
                <a:extLst>
                  <a:ext uri="{FF2B5EF4-FFF2-40B4-BE49-F238E27FC236}">
                    <a16:creationId xmlns:a16="http://schemas.microsoft.com/office/drawing/2014/main" id="{14674036-E015-4359-92AB-D2E1C218606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166256" y="2416610"/>
                <a:ext cx="476250" cy="476250"/>
              </a:xfrm>
              <a:prstGeom prst="rect">
                <a:avLst/>
              </a:prstGeom>
            </p:spPr>
          </p:pic>
        </p:grpSp>
        <p:sp>
          <p:nvSpPr>
            <p:cNvPr id="413" name="Title 1">
              <a:extLst>
                <a:ext uri="{FF2B5EF4-FFF2-40B4-BE49-F238E27FC236}">
                  <a16:creationId xmlns:a16="http://schemas.microsoft.com/office/drawing/2014/main" id="{D2DA493D-A542-4D23-B76F-D47FEE807024}"/>
                </a:ext>
              </a:extLst>
            </p:cNvPr>
            <p:cNvSpPr txBox="1">
              <a:spLocks/>
            </p:cNvSpPr>
            <p:nvPr/>
          </p:nvSpPr>
          <p:spPr>
            <a:xfrm>
              <a:off x="10175243" y="2786077"/>
              <a:ext cx="680330" cy="37933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Monitor</a:t>
              </a:r>
            </a:p>
          </p:txBody>
        </p:sp>
      </p:grpSp>
      <p:grpSp>
        <p:nvGrpSpPr>
          <p:cNvPr id="422" name="Group 421">
            <a:extLst>
              <a:ext uri="{FF2B5EF4-FFF2-40B4-BE49-F238E27FC236}">
                <a16:creationId xmlns:a16="http://schemas.microsoft.com/office/drawing/2014/main" id="{0CF4F73B-D6CD-426B-8380-0765B98736FE}"/>
              </a:ext>
            </a:extLst>
          </p:cNvPr>
          <p:cNvGrpSpPr/>
          <p:nvPr/>
        </p:nvGrpSpPr>
        <p:grpSpPr>
          <a:xfrm>
            <a:off x="8115438" y="5267905"/>
            <a:ext cx="667713" cy="835291"/>
            <a:chOff x="5219729" y="5034258"/>
            <a:chExt cx="822960" cy="1029501"/>
          </a:xfrm>
        </p:grpSpPr>
        <p:sp>
          <p:nvSpPr>
            <p:cNvPr id="423" name="Rectangle: Rounded Corners 422">
              <a:extLst>
                <a:ext uri="{FF2B5EF4-FFF2-40B4-BE49-F238E27FC236}">
                  <a16:creationId xmlns:a16="http://schemas.microsoft.com/office/drawing/2014/main" id="{013083E4-7AC1-41DC-BDCF-61CEAFF1C4C4}"/>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24" name="Title 1">
              <a:extLst>
                <a:ext uri="{FF2B5EF4-FFF2-40B4-BE49-F238E27FC236}">
                  <a16:creationId xmlns:a16="http://schemas.microsoft.com/office/drawing/2014/main" id="{A48B240F-F30A-4768-A69E-2DFDCC963A28}"/>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CI/CD</a:t>
              </a:r>
            </a:p>
          </p:txBody>
        </p:sp>
        <p:grpSp>
          <p:nvGrpSpPr>
            <p:cNvPr id="425" name="Group 424">
              <a:extLst>
                <a:ext uri="{FF2B5EF4-FFF2-40B4-BE49-F238E27FC236}">
                  <a16:creationId xmlns:a16="http://schemas.microsoft.com/office/drawing/2014/main" id="{0DE14B5B-9085-4ECB-8897-3BA22FA34193}"/>
                </a:ext>
              </a:extLst>
            </p:cNvPr>
            <p:cNvGrpSpPr/>
            <p:nvPr/>
          </p:nvGrpSpPr>
          <p:grpSpPr>
            <a:xfrm>
              <a:off x="5375751" y="5191846"/>
              <a:ext cx="510917" cy="507783"/>
              <a:chOff x="4117181" y="5754172"/>
              <a:chExt cx="542082" cy="538757"/>
            </a:xfrm>
          </p:grpSpPr>
          <p:sp>
            <p:nvSpPr>
              <p:cNvPr id="426" name="Freeform: Shape 425">
                <a:extLst>
                  <a:ext uri="{FF2B5EF4-FFF2-40B4-BE49-F238E27FC236}">
                    <a16:creationId xmlns:a16="http://schemas.microsoft.com/office/drawing/2014/main" id="{3C3DED2D-3E6D-43CC-9C3E-3BAA5DE8A156}"/>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A0021C3A-392D-4CF7-BDA5-C2B097286384}"/>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D745EEC8-FF04-4B12-ACB8-1E20E2FF15C6}"/>
                  </a:ext>
                </a:extLst>
              </p:cNvPr>
              <p:cNvSpPr/>
              <p:nvPr/>
            </p:nvSpPr>
            <p:spPr>
              <a:xfrm>
                <a:off x="4200321" y="5754172"/>
                <a:ext cx="458942"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392F2350-98B2-4DD4-990E-2A9024AC0D91}"/>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83D4F2DB-2128-4028-8999-80B50F9A9CB3}"/>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9B44D944-B53A-4524-BE97-2BA263B5A9C2}"/>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DF824AFF-921A-4039-A898-FFFDFCA22FFB}"/>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p>
            </p:txBody>
          </p:sp>
        </p:grpSp>
      </p:grpSp>
      <p:grpSp>
        <p:nvGrpSpPr>
          <p:cNvPr id="53" name="Group 52">
            <a:extLst>
              <a:ext uri="{FF2B5EF4-FFF2-40B4-BE49-F238E27FC236}">
                <a16:creationId xmlns:a16="http://schemas.microsoft.com/office/drawing/2014/main" id="{5EC6895C-75F0-4CEE-8246-1E50549208EB}"/>
              </a:ext>
            </a:extLst>
          </p:cNvPr>
          <p:cNvGrpSpPr/>
          <p:nvPr/>
        </p:nvGrpSpPr>
        <p:grpSpPr>
          <a:xfrm>
            <a:off x="4972324" y="3672046"/>
            <a:ext cx="1452209" cy="728194"/>
            <a:chOff x="4978039" y="3672046"/>
            <a:chExt cx="1452209" cy="728194"/>
          </a:xfrm>
        </p:grpSpPr>
        <p:grpSp>
          <p:nvGrpSpPr>
            <p:cNvPr id="334" name="Group 333">
              <a:extLst>
                <a:ext uri="{FF2B5EF4-FFF2-40B4-BE49-F238E27FC236}">
                  <a16:creationId xmlns:a16="http://schemas.microsoft.com/office/drawing/2014/main" id="{9897BD71-B060-4FA5-8F84-5B3F5CB915F5}"/>
                </a:ext>
              </a:extLst>
            </p:cNvPr>
            <p:cNvGrpSpPr/>
            <p:nvPr/>
          </p:nvGrpSpPr>
          <p:grpSpPr>
            <a:xfrm>
              <a:off x="5452742" y="4114296"/>
              <a:ext cx="549017" cy="135243"/>
              <a:chOff x="5304203" y="3756536"/>
              <a:chExt cx="528081" cy="166688"/>
            </a:xfrm>
          </p:grpSpPr>
          <p:cxnSp>
            <p:nvCxnSpPr>
              <p:cNvPr id="355" name="Straight Arrow Connector 354">
                <a:extLst>
                  <a:ext uri="{FF2B5EF4-FFF2-40B4-BE49-F238E27FC236}">
                    <a16:creationId xmlns:a16="http://schemas.microsoft.com/office/drawing/2014/main" id="{BA17D12E-4C9E-445E-AD01-5C75275FB4FB}"/>
                  </a:ext>
                </a:extLst>
              </p:cNvPr>
              <p:cNvCxnSpPr>
                <a:cxnSpLocks/>
              </p:cNvCxnSpPr>
              <p:nvPr/>
            </p:nvCxnSpPr>
            <p:spPr>
              <a:xfrm>
                <a:off x="5304203" y="3756536"/>
                <a:ext cx="52192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E62FCD4B-98E8-4DC8-B682-394FD8FFC4AB}"/>
                  </a:ext>
                </a:extLst>
              </p:cNvPr>
              <p:cNvCxnSpPr>
                <a:cxnSpLocks/>
              </p:cNvCxnSpPr>
              <p:nvPr/>
            </p:nvCxnSpPr>
            <p:spPr>
              <a:xfrm flipH="1">
                <a:off x="5310361" y="3923224"/>
                <a:ext cx="52192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35" name="Title 1">
              <a:extLst>
                <a:ext uri="{FF2B5EF4-FFF2-40B4-BE49-F238E27FC236}">
                  <a16:creationId xmlns:a16="http://schemas.microsoft.com/office/drawing/2014/main" id="{3997B2F4-F944-45E4-9772-8006F6982774}"/>
                </a:ext>
              </a:extLst>
            </p:cNvPr>
            <p:cNvSpPr txBox="1">
              <a:spLocks/>
            </p:cNvSpPr>
            <p:nvPr/>
          </p:nvSpPr>
          <p:spPr>
            <a:xfrm>
              <a:off x="5548533" y="3963594"/>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800" spc="0">
                  <a:solidFill>
                    <a:srgbClr val="000000"/>
                  </a:solidFill>
                  <a:latin typeface="+mn-lt"/>
                  <a:cs typeface="Segoe UI Semibold" panose="020B0702040204020203" pitchFamily="34" charset="0"/>
                </a:rPr>
                <a:t>Test</a:t>
              </a:r>
            </a:p>
          </p:txBody>
        </p:sp>
        <p:sp>
          <p:nvSpPr>
            <p:cNvPr id="336" name="Title 1">
              <a:extLst>
                <a:ext uri="{FF2B5EF4-FFF2-40B4-BE49-F238E27FC236}">
                  <a16:creationId xmlns:a16="http://schemas.microsoft.com/office/drawing/2014/main" id="{284E046A-15F4-4CE2-855B-9E1B5A4777C3}"/>
                </a:ext>
              </a:extLst>
            </p:cNvPr>
            <p:cNvSpPr txBox="1">
              <a:spLocks/>
            </p:cNvSpPr>
            <p:nvPr/>
          </p:nvSpPr>
          <p:spPr>
            <a:xfrm>
              <a:off x="5548533" y="4275385"/>
              <a:ext cx="357435" cy="12485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800" spc="0">
                  <a:solidFill>
                    <a:srgbClr val="000000"/>
                  </a:solidFill>
                  <a:latin typeface="+mn-lt"/>
                  <a:cs typeface="Segoe UI Semibold" panose="020B0702040204020203" pitchFamily="34" charset="0"/>
                </a:rPr>
                <a:t>Debug</a:t>
              </a:r>
            </a:p>
          </p:txBody>
        </p:sp>
        <p:grpSp>
          <p:nvGrpSpPr>
            <p:cNvPr id="3" name="Group 2">
              <a:extLst>
                <a:ext uri="{FF2B5EF4-FFF2-40B4-BE49-F238E27FC236}">
                  <a16:creationId xmlns:a16="http://schemas.microsoft.com/office/drawing/2014/main" id="{CF61EAAC-4976-4979-95D9-9AFDF88340C2}"/>
                </a:ext>
              </a:extLst>
            </p:cNvPr>
            <p:cNvGrpSpPr/>
            <p:nvPr/>
          </p:nvGrpSpPr>
          <p:grpSpPr>
            <a:xfrm>
              <a:off x="4978039" y="3672046"/>
              <a:ext cx="509369" cy="724478"/>
              <a:chOff x="4851300" y="3690518"/>
              <a:chExt cx="509369" cy="724478"/>
            </a:xfrm>
          </p:grpSpPr>
          <p:sp>
            <p:nvSpPr>
              <p:cNvPr id="337" name="Title 1">
                <a:extLst>
                  <a:ext uri="{FF2B5EF4-FFF2-40B4-BE49-F238E27FC236}">
                    <a16:creationId xmlns:a16="http://schemas.microsoft.com/office/drawing/2014/main" id="{2638ACFD-7924-4089-BE62-27345D018523}"/>
                  </a:ext>
                </a:extLst>
              </p:cNvPr>
              <p:cNvSpPr txBox="1">
                <a:spLocks/>
              </p:cNvSpPr>
              <p:nvPr/>
            </p:nvSpPr>
            <p:spPr>
              <a:xfrm>
                <a:off x="4851300" y="3690518"/>
                <a:ext cx="50936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Azure DevSpaces</a:t>
                </a:r>
              </a:p>
            </p:txBody>
          </p:sp>
          <p:grpSp>
            <p:nvGrpSpPr>
              <p:cNvPr id="339" name="Group 338">
                <a:extLst>
                  <a:ext uri="{FF2B5EF4-FFF2-40B4-BE49-F238E27FC236}">
                    <a16:creationId xmlns:a16="http://schemas.microsoft.com/office/drawing/2014/main" id="{79DE97C6-9CD2-4398-9CF2-ED0961619E04}"/>
                  </a:ext>
                </a:extLst>
              </p:cNvPr>
              <p:cNvGrpSpPr/>
              <p:nvPr/>
            </p:nvGrpSpPr>
            <p:grpSpPr>
              <a:xfrm>
                <a:off x="4889519" y="3982066"/>
                <a:ext cx="432930" cy="432930"/>
                <a:chOff x="1054184" y="3372344"/>
                <a:chExt cx="533589" cy="533589"/>
              </a:xfrm>
            </p:grpSpPr>
            <p:sp>
              <p:nvSpPr>
                <p:cNvPr id="353" name="Rectangle: Rounded Corners 352">
                  <a:extLst>
                    <a:ext uri="{FF2B5EF4-FFF2-40B4-BE49-F238E27FC236}">
                      <a16:creationId xmlns:a16="http://schemas.microsoft.com/office/drawing/2014/main" id="{72DF1A2E-BEC8-45FE-91B0-E655ECA66C91}"/>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354" name="Graphic 353">
                  <a:extLst>
                    <a:ext uri="{FF2B5EF4-FFF2-40B4-BE49-F238E27FC236}">
                      <a16:creationId xmlns:a16="http://schemas.microsoft.com/office/drawing/2014/main" id="{A77491C0-472A-464D-B746-3C25543E7F8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1814" y="3469974"/>
                  <a:ext cx="338328" cy="338328"/>
                </a:xfrm>
                <a:prstGeom prst="rect">
                  <a:avLst/>
                </a:prstGeom>
              </p:spPr>
            </p:pic>
          </p:grpSp>
        </p:grpSp>
        <p:grpSp>
          <p:nvGrpSpPr>
            <p:cNvPr id="4" name="Group 3">
              <a:extLst>
                <a:ext uri="{FF2B5EF4-FFF2-40B4-BE49-F238E27FC236}">
                  <a16:creationId xmlns:a16="http://schemas.microsoft.com/office/drawing/2014/main" id="{78999353-8C30-447F-A7D7-3E44419F5285}"/>
                </a:ext>
              </a:extLst>
            </p:cNvPr>
            <p:cNvGrpSpPr/>
            <p:nvPr/>
          </p:nvGrpSpPr>
          <p:grpSpPr>
            <a:xfrm>
              <a:off x="5997318" y="3672046"/>
              <a:ext cx="432930" cy="724478"/>
              <a:chOff x="5870579" y="3690518"/>
              <a:chExt cx="432930" cy="724478"/>
            </a:xfrm>
          </p:grpSpPr>
          <p:sp>
            <p:nvSpPr>
              <p:cNvPr id="338" name="Title 1">
                <a:extLst>
                  <a:ext uri="{FF2B5EF4-FFF2-40B4-BE49-F238E27FC236}">
                    <a16:creationId xmlns:a16="http://schemas.microsoft.com/office/drawing/2014/main" id="{8C6C341B-EEA2-4A1D-806A-7DEC93699AD3}"/>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AKS dev cluster</a:t>
                </a:r>
              </a:p>
            </p:txBody>
          </p:sp>
          <p:grpSp>
            <p:nvGrpSpPr>
              <p:cNvPr id="340" name="Group 339">
                <a:extLst>
                  <a:ext uri="{FF2B5EF4-FFF2-40B4-BE49-F238E27FC236}">
                    <a16:creationId xmlns:a16="http://schemas.microsoft.com/office/drawing/2014/main" id="{692BD8E1-F18B-402F-AD0A-C5DDCD42C17F}"/>
                  </a:ext>
                </a:extLst>
              </p:cNvPr>
              <p:cNvGrpSpPr/>
              <p:nvPr/>
            </p:nvGrpSpPr>
            <p:grpSpPr>
              <a:xfrm>
                <a:off x="5870579" y="3982066"/>
                <a:ext cx="432930" cy="432930"/>
                <a:chOff x="2121266" y="3372344"/>
                <a:chExt cx="533589" cy="533589"/>
              </a:xfrm>
            </p:grpSpPr>
            <p:sp>
              <p:nvSpPr>
                <p:cNvPr id="341" name="Rectangle: Rounded Corners 340">
                  <a:extLst>
                    <a:ext uri="{FF2B5EF4-FFF2-40B4-BE49-F238E27FC236}">
                      <a16:creationId xmlns:a16="http://schemas.microsoft.com/office/drawing/2014/main" id="{7C29E5C7-AE44-4605-A5A8-890200B69539}"/>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342" name="Group 341">
                  <a:extLst>
                    <a:ext uri="{FF2B5EF4-FFF2-40B4-BE49-F238E27FC236}">
                      <a16:creationId xmlns:a16="http://schemas.microsoft.com/office/drawing/2014/main" id="{7112B5F9-D9EB-46FC-8D79-A90404F2CFAD}"/>
                    </a:ext>
                  </a:extLst>
                </p:cNvPr>
                <p:cNvGrpSpPr/>
                <p:nvPr/>
              </p:nvGrpSpPr>
              <p:grpSpPr>
                <a:xfrm>
                  <a:off x="2210352" y="3471248"/>
                  <a:ext cx="355417" cy="335781"/>
                  <a:chOff x="3172902" y="4132385"/>
                  <a:chExt cx="355417" cy="335781"/>
                </a:xfrm>
              </p:grpSpPr>
              <p:grpSp>
                <p:nvGrpSpPr>
                  <p:cNvPr id="343" name="Group 342">
                    <a:extLst>
                      <a:ext uri="{FF2B5EF4-FFF2-40B4-BE49-F238E27FC236}">
                        <a16:creationId xmlns:a16="http://schemas.microsoft.com/office/drawing/2014/main" id="{8F13728B-B486-4285-961A-0E21C3FAAF3D}"/>
                      </a:ext>
                    </a:extLst>
                  </p:cNvPr>
                  <p:cNvGrpSpPr/>
                  <p:nvPr/>
                </p:nvGrpSpPr>
                <p:grpSpPr>
                  <a:xfrm>
                    <a:off x="3234030" y="4132385"/>
                    <a:ext cx="233160" cy="110531"/>
                    <a:chOff x="3234867" y="4132385"/>
                    <a:chExt cx="233160" cy="110531"/>
                  </a:xfrm>
                </p:grpSpPr>
                <p:sp>
                  <p:nvSpPr>
                    <p:cNvPr id="351" name="Freeform: Shape 350">
                      <a:extLst>
                        <a:ext uri="{FF2B5EF4-FFF2-40B4-BE49-F238E27FC236}">
                          <a16:creationId xmlns:a16="http://schemas.microsoft.com/office/drawing/2014/main" id="{008858AC-3591-45A4-9C42-395CFD8B1A9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52" name="Freeform: Shape 351">
                      <a:extLst>
                        <a:ext uri="{FF2B5EF4-FFF2-40B4-BE49-F238E27FC236}">
                          <a16:creationId xmlns:a16="http://schemas.microsoft.com/office/drawing/2014/main" id="{E95194E7-8176-4635-BC32-332069A882D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44" name="Group 343">
                    <a:extLst>
                      <a:ext uri="{FF2B5EF4-FFF2-40B4-BE49-F238E27FC236}">
                        <a16:creationId xmlns:a16="http://schemas.microsoft.com/office/drawing/2014/main" id="{8EBD765D-3BAA-4A46-9BCA-AC92C4F34954}"/>
                      </a:ext>
                    </a:extLst>
                  </p:cNvPr>
                  <p:cNvGrpSpPr/>
                  <p:nvPr/>
                </p:nvGrpSpPr>
                <p:grpSpPr>
                  <a:xfrm>
                    <a:off x="3172902" y="4245010"/>
                    <a:ext cx="355417" cy="110531"/>
                    <a:chOff x="3172902" y="4244590"/>
                    <a:chExt cx="355417" cy="110531"/>
                  </a:xfrm>
                </p:grpSpPr>
                <p:sp>
                  <p:nvSpPr>
                    <p:cNvPr id="348" name="Freeform: Shape 347">
                      <a:extLst>
                        <a:ext uri="{FF2B5EF4-FFF2-40B4-BE49-F238E27FC236}">
                          <a16:creationId xmlns:a16="http://schemas.microsoft.com/office/drawing/2014/main" id="{84F66E15-4747-4430-BA53-59C87666ED3C}"/>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49" name="Freeform: Shape 348">
                      <a:extLst>
                        <a:ext uri="{FF2B5EF4-FFF2-40B4-BE49-F238E27FC236}">
                          <a16:creationId xmlns:a16="http://schemas.microsoft.com/office/drawing/2014/main" id="{7FE4394D-D10F-4051-B4BF-6E8B7C19E988}"/>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50" name="Freeform: Shape 349">
                      <a:extLst>
                        <a:ext uri="{FF2B5EF4-FFF2-40B4-BE49-F238E27FC236}">
                          <a16:creationId xmlns:a16="http://schemas.microsoft.com/office/drawing/2014/main" id="{60AADC17-7554-4A16-BE8A-8D5DC2340794}"/>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345" name="Group 344">
                    <a:extLst>
                      <a:ext uri="{FF2B5EF4-FFF2-40B4-BE49-F238E27FC236}">
                        <a16:creationId xmlns:a16="http://schemas.microsoft.com/office/drawing/2014/main" id="{822D9C07-1CE9-493D-BF9F-2BF3FE11F4AE}"/>
                      </a:ext>
                    </a:extLst>
                  </p:cNvPr>
                  <p:cNvGrpSpPr/>
                  <p:nvPr/>
                </p:nvGrpSpPr>
                <p:grpSpPr>
                  <a:xfrm>
                    <a:off x="3234030" y="4357635"/>
                    <a:ext cx="233160" cy="110531"/>
                    <a:chOff x="3234867" y="4132385"/>
                    <a:chExt cx="233160" cy="110531"/>
                  </a:xfrm>
                </p:grpSpPr>
                <p:sp>
                  <p:nvSpPr>
                    <p:cNvPr id="346" name="Freeform: Shape 345">
                      <a:extLst>
                        <a:ext uri="{FF2B5EF4-FFF2-40B4-BE49-F238E27FC236}">
                          <a16:creationId xmlns:a16="http://schemas.microsoft.com/office/drawing/2014/main" id="{09997FE6-F296-44AC-978E-B7081E4686E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347" name="Freeform: Shape 346">
                      <a:extLst>
                        <a:ext uri="{FF2B5EF4-FFF2-40B4-BE49-F238E27FC236}">
                          <a16:creationId xmlns:a16="http://schemas.microsoft.com/office/drawing/2014/main" id="{A56008E9-5C86-483A-B071-92F6FA53037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cxnSp>
        <p:nvCxnSpPr>
          <p:cNvPr id="6" name="Connector: Elbow 5">
            <a:extLst>
              <a:ext uri="{FF2B5EF4-FFF2-40B4-BE49-F238E27FC236}">
                <a16:creationId xmlns:a16="http://schemas.microsoft.com/office/drawing/2014/main" id="{15ED66BE-0954-49AC-AF37-CE0971F5C57A}"/>
              </a:ext>
            </a:extLst>
          </p:cNvPr>
          <p:cNvCxnSpPr>
            <a:stCxn id="328" idx="1"/>
            <a:endCxn id="331" idx="0"/>
          </p:cNvCxnSpPr>
          <p:nvPr/>
        </p:nvCxnSpPr>
        <p:spPr>
          <a:xfrm rot="10800000" flipV="1">
            <a:off x="5698430" y="2987653"/>
            <a:ext cx="1139169" cy="56407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3" name="Connector: Elbow 432">
            <a:extLst>
              <a:ext uri="{FF2B5EF4-FFF2-40B4-BE49-F238E27FC236}">
                <a16:creationId xmlns:a16="http://schemas.microsoft.com/office/drawing/2014/main" id="{EF0F4C7B-BD6E-4EA1-9408-3368D769AAB4}"/>
              </a:ext>
            </a:extLst>
          </p:cNvPr>
          <p:cNvCxnSpPr>
            <a:cxnSpLocks/>
            <a:stCxn id="362" idx="2"/>
            <a:endCxn id="423" idx="1"/>
          </p:cNvCxnSpPr>
          <p:nvPr/>
        </p:nvCxnSpPr>
        <p:spPr>
          <a:xfrm rot="16200000" flipH="1">
            <a:off x="7041082" y="4527406"/>
            <a:ext cx="1204728" cy="94398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27727DC-FF68-4232-B995-3033666C27EF}"/>
              </a:ext>
            </a:extLst>
          </p:cNvPr>
          <p:cNvGrpSpPr/>
          <p:nvPr/>
        </p:nvGrpSpPr>
        <p:grpSpPr>
          <a:xfrm>
            <a:off x="9224694" y="3254568"/>
            <a:ext cx="1521900" cy="1418571"/>
            <a:chOff x="9097955" y="3273040"/>
            <a:chExt cx="1521900" cy="1418571"/>
          </a:xfrm>
        </p:grpSpPr>
        <p:sp>
          <p:nvSpPr>
            <p:cNvPr id="321" name="Title 1">
              <a:extLst>
                <a:ext uri="{FF2B5EF4-FFF2-40B4-BE49-F238E27FC236}">
                  <a16:creationId xmlns:a16="http://schemas.microsoft.com/office/drawing/2014/main" id="{E50C88B6-E022-4095-ABE9-14611A1C8466}"/>
                </a:ext>
              </a:extLst>
            </p:cNvPr>
            <p:cNvSpPr txBox="1">
              <a:spLocks/>
            </p:cNvSpPr>
            <p:nvPr/>
          </p:nvSpPr>
          <p:spPr>
            <a:xfrm>
              <a:off x="9097955" y="3273040"/>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production cluster</a:t>
              </a:r>
            </a:p>
          </p:txBody>
        </p:sp>
        <p:grpSp>
          <p:nvGrpSpPr>
            <p:cNvPr id="31" name="Group 30">
              <a:extLst>
                <a:ext uri="{FF2B5EF4-FFF2-40B4-BE49-F238E27FC236}">
                  <a16:creationId xmlns:a16="http://schemas.microsoft.com/office/drawing/2014/main" id="{2C1FFB15-7735-4634-A98F-93252CFF0137}"/>
                </a:ext>
              </a:extLst>
            </p:cNvPr>
            <p:cNvGrpSpPr/>
            <p:nvPr/>
          </p:nvGrpSpPr>
          <p:grpSpPr>
            <a:xfrm>
              <a:off x="9097955" y="3471204"/>
              <a:ext cx="1521900" cy="1220407"/>
              <a:chOff x="9097955" y="3495566"/>
              <a:chExt cx="1521900" cy="1220407"/>
            </a:xfrm>
          </p:grpSpPr>
          <p:sp>
            <p:nvSpPr>
              <p:cNvPr id="320" name="Rectangle: Rounded Corners 319">
                <a:extLst>
                  <a:ext uri="{FF2B5EF4-FFF2-40B4-BE49-F238E27FC236}">
                    <a16:creationId xmlns:a16="http://schemas.microsoft.com/office/drawing/2014/main" id="{8A037A38-26A7-4E92-B83E-C83516BB0796}"/>
                  </a:ext>
                </a:extLst>
              </p:cNvPr>
              <p:cNvSpPr/>
              <p:nvPr/>
            </p:nvSpPr>
            <p:spPr bwMode="auto">
              <a:xfrm>
                <a:off x="9097955" y="3495566"/>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7" name="Group 16">
                <a:extLst>
                  <a:ext uri="{FF2B5EF4-FFF2-40B4-BE49-F238E27FC236}">
                    <a16:creationId xmlns:a16="http://schemas.microsoft.com/office/drawing/2014/main" id="{399BD682-E71F-4137-9064-8C12EBCA8C97}"/>
                  </a:ext>
                </a:extLst>
              </p:cNvPr>
              <p:cNvGrpSpPr/>
              <p:nvPr/>
            </p:nvGrpSpPr>
            <p:grpSpPr>
              <a:xfrm>
                <a:off x="9193441" y="3756578"/>
                <a:ext cx="1330929" cy="401289"/>
                <a:chOff x="9373030" y="3303996"/>
                <a:chExt cx="1330929" cy="401289"/>
              </a:xfrm>
            </p:grpSpPr>
            <p:grpSp>
              <p:nvGrpSpPr>
                <p:cNvPr id="10" name="Group 9">
                  <a:extLst>
                    <a:ext uri="{FF2B5EF4-FFF2-40B4-BE49-F238E27FC236}">
                      <a16:creationId xmlns:a16="http://schemas.microsoft.com/office/drawing/2014/main" id="{2332CCD0-7D42-4441-9E87-27A520748A70}"/>
                    </a:ext>
                  </a:extLst>
                </p:cNvPr>
                <p:cNvGrpSpPr/>
                <p:nvPr/>
              </p:nvGrpSpPr>
              <p:grpSpPr>
                <a:xfrm>
                  <a:off x="9373030" y="3303996"/>
                  <a:ext cx="401289" cy="401289"/>
                  <a:chOff x="10044865" y="3490686"/>
                  <a:chExt cx="401289" cy="401289"/>
                </a:xfrm>
              </p:grpSpPr>
              <p:sp>
                <p:nvSpPr>
                  <p:cNvPr id="435" name="Rectangle: Rounded Corners 434">
                    <a:extLst>
                      <a:ext uri="{FF2B5EF4-FFF2-40B4-BE49-F238E27FC236}">
                        <a16:creationId xmlns:a16="http://schemas.microsoft.com/office/drawing/2014/main" id="{34399F74-8AFF-4302-B65E-040E170C5DC1}"/>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37" name="Freeform: Shape 436">
                    <a:extLst>
                      <a:ext uri="{FF2B5EF4-FFF2-40B4-BE49-F238E27FC236}">
                        <a16:creationId xmlns:a16="http://schemas.microsoft.com/office/drawing/2014/main" id="{F43DFA5D-9ABB-4210-95E8-503EB6B9F36A}"/>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38" name="Group 437">
                  <a:extLst>
                    <a:ext uri="{FF2B5EF4-FFF2-40B4-BE49-F238E27FC236}">
                      <a16:creationId xmlns:a16="http://schemas.microsoft.com/office/drawing/2014/main" id="{5ADFAF00-7C2D-44D9-B2BF-FFD84C7836DA}"/>
                    </a:ext>
                  </a:extLst>
                </p:cNvPr>
                <p:cNvGrpSpPr/>
                <p:nvPr/>
              </p:nvGrpSpPr>
              <p:grpSpPr>
                <a:xfrm>
                  <a:off x="9837850" y="3303996"/>
                  <a:ext cx="401289" cy="401289"/>
                  <a:chOff x="10044865" y="3490686"/>
                  <a:chExt cx="401289" cy="401289"/>
                </a:xfrm>
              </p:grpSpPr>
              <p:sp>
                <p:nvSpPr>
                  <p:cNvPr id="439" name="Rectangle: Rounded Corners 438">
                    <a:extLst>
                      <a:ext uri="{FF2B5EF4-FFF2-40B4-BE49-F238E27FC236}">
                        <a16:creationId xmlns:a16="http://schemas.microsoft.com/office/drawing/2014/main" id="{C8480F92-31E4-4D67-8646-4B831491ED55}"/>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40" name="Freeform: Shape 439">
                    <a:extLst>
                      <a:ext uri="{FF2B5EF4-FFF2-40B4-BE49-F238E27FC236}">
                        <a16:creationId xmlns:a16="http://schemas.microsoft.com/office/drawing/2014/main" id="{62C943AB-069A-4863-B195-DE8B64B743C3}"/>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41" name="Group 440">
                  <a:extLst>
                    <a:ext uri="{FF2B5EF4-FFF2-40B4-BE49-F238E27FC236}">
                      <a16:creationId xmlns:a16="http://schemas.microsoft.com/office/drawing/2014/main" id="{42F973F9-DEF8-4026-9E65-86AAB80748B1}"/>
                    </a:ext>
                  </a:extLst>
                </p:cNvPr>
                <p:cNvGrpSpPr/>
                <p:nvPr/>
              </p:nvGrpSpPr>
              <p:grpSpPr>
                <a:xfrm>
                  <a:off x="10302670" y="3303996"/>
                  <a:ext cx="401289" cy="401289"/>
                  <a:chOff x="10044865" y="3490686"/>
                  <a:chExt cx="401289" cy="401289"/>
                </a:xfrm>
              </p:grpSpPr>
              <p:sp>
                <p:nvSpPr>
                  <p:cNvPr id="442" name="Rectangle: Rounded Corners 441">
                    <a:extLst>
                      <a:ext uri="{FF2B5EF4-FFF2-40B4-BE49-F238E27FC236}">
                        <a16:creationId xmlns:a16="http://schemas.microsoft.com/office/drawing/2014/main" id="{D76A1DD6-DEC1-48CC-B5FF-0D4420A075A9}"/>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43" name="Freeform: Shape 442">
                    <a:extLst>
                      <a:ext uri="{FF2B5EF4-FFF2-40B4-BE49-F238E27FC236}">
                        <a16:creationId xmlns:a16="http://schemas.microsoft.com/office/drawing/2014/main" id="{43C11058-D17B-45A9-8DEE-14563AFE348A}"/>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447" name="Title 1">
                <a:extLst>
                  <a:ext uri="{FF2B5EF4-FFF2-40B4-BE49-F238E27FC236}">
                    <a16:creationId xmlns:a16="http://schemas.microsoft.com/office/drawing/2014/main" id="{E1A99105-5B08-4625-B5AB-FE1A4D987AA5}"/>
                  </a:ext>
                </a:extLst>
              </p:cNvPr>
              <p:cNvSpPr txBox="1">
                <a:spLocks/>
              </p:cNvSpPr>
              <p:nvPr/>
            </p:nvSpPr>
            <p:spPr>
              <a:xfrm>
                <a:off x="9559741" y="3554423"/>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Pods</a:t>
                </a:r>
              </a:p>
            </p:txBody>
          </p:sp>
          <p:grpSp>
            <p:nvGrpSpPr>
              <p:cNvPr id="22" name="Group 21">
                <a:extLst>
                  <a:ext uri="{FF2B5EF4-FFF2-40B4-BE49-F238E27FC236}">
                    <a16:creationId xmlns:a16="http://schemas.microsoft.com/office/drawing/2014/main" id="{DE59E68F-C943-4824-865E-752248E6FA7C}"/>
                  </a:ext>
                </a:extLst>
              </p:cNvPr>
              <p:cNvGrpSpPr/>
              <p:nvPr/>
            </p:nvGrpSpPr>
            <p:grpSpPr>
              <a:xfrm>
                <a:off x="9658261" y="4221398"/>
                <a:ext cx="401289" cy="401289"/>
                <a:chOff x="10062640" y="3768816"/>
                <a:chExt cx="401289" cy="401289"/>
              </a:xfrm>
            </p:grpSpPr>
            <p:sp>
              <p:nvSpPr>
                <p:cNvPr id="445" name="Rectangle: Rounded Corners 444">
                  <a:extLst>
                    <a:ext uri="{FF2B5EF4-FFF2-40B4-BE49-F238E27FC236}">
                      <a16:creationId xmlns:a16="http://schemas.microsoft.com/office/drawing/2014/main" id="{5C92507F-B065-417F-A698-A78B23E37400}"/>
                    </a:ext>
                  </a:extLst>
                </p:cNvPr>
                <p:cNvSpPr/>
                <p:nvPr/>
              </p:nvSpPr>
              <p:spPr bwMode="auto">
                <a:xfrm>
                  <a:off x="10062640" y="376881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48" name="Graphic 447">
                  <a:extLst>
                    <a:ext uri="{FF2B5EF4-FFF2-40B4-BE49-F238E27FC236}">
                      <a16:creationId xmlns:a16="http://schemas.microsoft.com/office/drawing/2014/main" id="{1D310BB1-530A-4F75-B943-5EEDE82E79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14191" y="3848075"/>
                  <a:ext cx="298186" cy="242771"/>
                </a:xfrm>
                <a:prstGeom prst="rect">
                  <a:avLst/>
                </a:prstGeom>
              </p:spPr>
            </p:pic>
          </p:grpSp>
        </p:grpSp>
      </p:grpSp>
      <p:grpSp>
        <p:nvGrpSpPr>
          <p:cNvPr id="30" name="Group 29">
            <a:extLst>
              <a:ext uri="{FF2B5EF4-FFF2-40B4-BE49-F238E27FC236}">
                <a16:creationId xmlns:a16="http://schemas.microsoft.com/office/drawing/2014/main" id="{DFBB1A3F-B140-4297-91DD-49853B555CCA}"/>
              </a:ext>
            </a:extLst>
          </p:cNvPr>
          <p:cNvGrpSpPr/>
          <p:nvPr/>
        </p:nvGrpSpPr>
        <p:grpSpPr>
          <a:xfrm>
            <a:off x="9224694" y="5212908"/>
            <a:ext cx="1521900" cy="1420073"/>
            <a:chOff x="9264209" y="4424468"/>
            <a:chExt cx="1521900" cy="1420073"/>
          </a:xfrm>
        </p:grpSpPr>
        <p:sp>
          <p:nvSpPr>
            <p:cNvPr id="465" name="Rectangle: Rounded Corners 464">
              <a:extLst>
                <a:ext uri="{FF2B5EF4-FFF2-40B4-BE49-F238E27FC236}">
                  <a16:creationId xmlns:a16="http://schemas.microsoft.com/office/drawing/2014/main" id="{62700496-5504-4A8D-87C9-C82697A2B6B6}"/>
                </a:ext>
              </a:extLst>
            </p:cNvPr>
            <p:cNvSpPr/>
            <p:nvPr/>
          </p:nvSpPr>
          <p:spPr bwMode="auto">
            <a:xfrm>
              <a:off x="9264209" y="4624134"/>
              <a:ext cx="1521900" cy="1220407"/>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6" name="Title 1">
              <a:extLst>
                <a:ext uri="{FF2B5EF4-FFF2-40B4-BE49-F238E27FC236}">
                  <a16:creationId xmlns:a16="http://schemas.microsoft.com/office/drawing/2014/main" id="{C6E5A748-9DF1-4B44-834E-EF47C95E9C6B}"/>
                </a:ext>
              </a:extLst>
            </p:cNvPr>
            <p:cNvSpPr txBox="1">
              <a:spLocks/>
            </p:cNvSpPr>
            <p:nvPr/>
          </p:nvSpPr>
          <p:spPr>
            <a:xfrm>
              <a:off x="9264209" y="4424468"/>
              <a:ext cx="137700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ACI instances</a:t>
              </a:r>
            </a:p>
          </p:txBody>
        </p:sp>
        <p:grpSp>
          <p:nvGrpSpPr>
            <p:cNvPr id="29" name="Group 28">
              <a:extLst>
                <a:ext uri="{FF2B5EF4-FFF2-40B4-BE49-F238E27FC236}">
                  <a16:creationId xmlns:a16="http://schemas.microsoft.com/office/drawing/2014/main" id="{E680DB49-A7A2-4292-98DF-7BE3567E8DCB}"/>
                </a:ext>
              </a:extLst>
            </p:cNvPr>
            <p:cNvGrpSpPr/>
            <p:nvPr/>
          </p:nvGrpSpPr>
          <p:grpSpPr>
            <a:xfrm>
              <a:off x="9359695" y="4885146"/>
              <a:ext cx="1330929" cy="401289"/>
              <a:chOff x="9359695" y="4885146"/>
              <a:chExt cx="1330929" cy="401289"/>
            </a:xfrm>
          </p:grpSpPr>
          <p:grpSp>
            <p:nvGrpSpPr>
              <p:cNvPr id="456" name="Group 455">
                <a:extLst>
                  <a:ext uri="{FF2B5EF4-FFF2-40B4-BE49-F238E27FC236}">
                    <a16:creationId xmlns:a16="http://schemas.microsoft.com/office/drawing/2014/main" id="{A28646D6-859C-4DB1-9EDF-5CEDF66D5493}"/>
                  </a:ext>
                </a:extLst>
              </p:cNvPr>
              <p:cNvGrpSpPr/>
              <p:nvPr/>
            </p:nvGrpSpPr>
            <p:grpSpPr>
              <a:xfrm>
                <a:off x="9359695" y="4885146"/>
                <a:ext cx="401289" cy="401289"/>
                <a:chOff x="10044865" y="3490686"/>
                <a:chExt cx="401289" cy="401289"/>
              </a:xfrm>
            </p:grpSpPr>
            <p:sp>
              <p:nvSpPr>
                <p:cNvPr id="463" name="Rectangle: Rounded Corners 462">
                  <a:extLst>
                    <a:ext uri="{FF2B5EF4-FFF2-40B4-BE49-F238E27FC236}">
                      <a16:creationId xmlns:a16="http://schemas.microsoft.com/office/drawing/2014/main" id="{04935A7A-D610-404E-BE60-F799F10CA8C7}"/>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4" name="Freeform: Shape 463">
                  <a:extLst>
                    <a:ext uri="{FF2B5EF4-FFF2-40B4-BE49-F238E27FC236}">
                      <a16:creationId xmlns:a16="http://schemas.microsoft.com/office/drawing/2014/main" id="{9D69C4CC-2B41-4510-8D06-6FA07979A45E}"/>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57" name="Group 456">
                <a:extLst>
                  <a:ext uri="{FF2B5EF4-FFF2-40B4-BE49-F238E27FC236}">
                    <a16:creationId xmlns:a16="http://schemas.microsoft.com/office/drawing/2014/main" id="{1A6D0480-2B69-46CE-B190-3B9568BCAF49}"/>
                  </a:ext>
                </a:extLst>
              </p:cNvPr>
              <p:cNvGrpSpPr/>
              <p:nvPr/>
            </p:nvGrpSpPr>
            <p:grpSpPr>
              <a:xfrm>
                <a:off x="9824515" y="4885146"/>
                <a:ext cx="401289" cy="401289"/>
                <a:chOff x="10044865" y="3490686"/>
                <a:chExt cx="401289" cy="401289"/>
              </a:xfrm>
            </p:grpSpPr>
            <p:sp>
              <p:nvSpPr>
                <p:cNvPr id="461" name="Rectangle: Rounded Corners 460">
                  <a:extLst>
                    <a:ext uri="{FF2B5EF4-FFF2-40B4-BE49-F238E27FC236}">
                      <a16:creationId xmlns:a16="http://schemas.microsoft.com/office/drawing/2014/main" id="{7EEA545C-8BD5-492A-A155-8851C4670DB8}"/>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2" name="Freeform: Shape 461">
                  <a:extLst>
                    <a:ext uri="{FF2B5EF4-FFF2-40B4-BE49-F238E27FC236}">
                      <a16:creationId xmlns:a16="http://schemas.microsoft.com/office/drawing/2014/main" id="{DFEAC492-F35A-4CE5-A540-BA3ABE63F9A5}"/>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58" name="Group 457">
                <a:extLst>
                  <a:ext uri="{FF2B5EF4-FFF2-40B4-BE49-F238E27FC236}">
                    <a16:creationId xmlns:a16="http://schemas.microsoft.com/office/drawing/2014/main" id="{C62D08DC-DB7A-4E53-A872-31188332FAA8}"/>
                  </a:ext>
                </a:extLst>
              </p:cNvPr>
              <p:cNvGrpSpPr/>
              <p:nvPr/>
            </p:nvGrpSpPr>
            <p:grpSpPr>
              <a:xfrm>
                <a:off x="10289335" y="4885146"/>
                <a:ext cx="401289" cy="401289"/>
                <a:chOff x="10044865" y="3490686"/>
                <a:chExt cx="401289" cy="401289"/>
              </a:xfrm>
            </p:grpSpPr>
            <p:sp>
              <p:nvSpPr>
                <p:cNvPr id="459" name="Rectangle: Rounded Corners 458">
                  <a:extLst>
                    <a:ext uri="{FF2B5EF4-FFF2-40B4-BE49-F238E27FC236}">
                      <a16:creationId xmlns:a16="http://schemas.microsoft.com/office/drawing/2014/main" id="{495E828E-AF67-4332-9DE7-0B58F8563FA1}"/>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60" name="Freeform: Shape 459">
                  <a:extLst>
                    <a:ext uri="{FF2B5EF4-FFF2-40B4-BE49-F238E27FC236}">
                      <a16:creationId xmlns:a16="http://schemas.microsoft.com/office/drawing/2014/main" id="{5AD4C706-36AE-413B-A0AC-354ED4D00471}"/>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sp>
          <p:nvSpPr>
            <p:cNvPr id="452" name="Title 1">
              <a:extLst>
                <a:ext uri="{FF2B5EF4-FFF2-40B4-BE49-F238E27FC236}">
                  <a16:creationId xmlns:a16="http://schemas.microsoft.com/office/drawing/2014/main" id="{917EFDC5-4713-4437-8CC0-AACAB44A5FBA}"/>
                </a:ext>
              </a:extLst>
            </p:cNvPr>
            <p:cNvSpPr txBox="1">
              <a:spLocks/>
            </p:cNvSpPr>
            <p:nvPr/>
          </p:nvSpPr>
          <p:spPr>
            <a:xfrm>
              <a:off x="9725995" y="4682991"/>
              <a:ext cx="59832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Pods</a:t>
              </a:r>
            </a:p>
          </p:txBody>
        </p:sp>
        <p:grpSp>
          <p:nvGrpSpPr>
            <p:cNvPr id="467" name="Group 466">
              <a:extLst>
                <a:ext uri="{FF2B5EF4-FFF2-40B4-BE49-F238E27FC236}">
                  <a16:creationId xmlns:a16="http://schemas.microsoft.com/office/drawing/2014/main" id="{5F05F092-AEC7-4262-B10B-94E3F214463D}"/>
                </a:ext>
              </a:extLst>
            </p:cNvPr>
            <p:cNvGrpSpPr/>
            <p:nvPr/>
          </p:nvGrpSpPr>
          <p:grpSpPr>
            <a:xfrm>
              <a:off x="9359695" y="5357586"/>
              <a:ext cx="1330929" cy="401289"/>
              <a:chOff x="9359695" y="4885146"/>
              <a:chExt cx="1330929" cy="401289"/>
            </a:xfrm>
          </p:grpSpPr>
          <p:grpSp>
            <p:nvGrpSpPr>
              <p:cNvPr id="468" name="Group 467">
                <a:extLst>
                  <a:ext uri="{FF2B5EF4-FFF2-40B4-BE49-F238E27FC236}">
                    <a16:creationId xmlns:a16="http://schemas.microsoft.com/office/drawing/2014/main" id="{F8A0D461-E40D-4289-8983-1C83A3812FA6}"/>
                  </a:ext>
                </a:extLst>
              </p:cNvPr>
              <p:cNvGrpSpPr/>
              <p:nvPr/>
            </p:nvGrpSpPr>
            <p:grpSpPr>
              <a:xfrm>
                <a:off x="9359695" y="4885146"/>
                <a:ext cx="401289" cy="401289"/>
                <a:chOff x="10044865" y="3490686"/>
                <a:chExt cx="401289" cy="401289"/>
              </a:xfrm>
            </p:grpSpPr>
            <p:sp>
              <p:nvSpPr>
                <p:cNvPr id="475" name="Rectangle: Rounded Corners 474">
                  <a:extLst>
                    <a:ext uri="{FF2B5EF4-FFF2-40B4-BE49-F238E27FC236}">
                      <a16:creationId xmlns:a16="http://schemas.microsoft.com/office/drawing/2014/main" id="{33E4FFEA-9065-424A-848E-D16B262635EF}"/>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76" name="Freeform: Shape 475">
                  <a:extLst>
                    <a:ext uri="{FF2B5EF4-FFF2-40B4-BE49-F238E27FC236}">
                      <a16:creationId xmlns:a16="http://schemas.microsoft.com/office/drawing/2014/main" id="{B1475BA7-E694-4EB0-9289-DA3D70268494}"/>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69" name="Group 468">
                <a:extLst>
                  <a:ext uri="{FF2B5EF4-FFF2-40B4-BE49-F238E27FC236}">
                    <a16:creationId xmlns:a16="http://schemas.microsoft.com/office/drawing/2014/main" id="{1CB606AE-1591-4D5D-9AEC-1606DB96079E}"/>
                  </a:ext>
                </a:extLst>
              </p:cNvPr>
              <p:cNvGrpSpPr/>
              <p:nvPr/>
            </p:nvGrpSpPr>
            <p:grpSpPr>
              <a:xfrm>
                <a:off x="9824515" y="4885146"/>
                <a:ext cx="401289" cy="401289"/>
                <a:chOff x="10044865" y="3490686"/>
                <a:chExt cx="401289" cy="401289"/>
              </a:xfrm>
            </p:grpSpPr>
            <p:sp>
              <p:nvSpPr>
                <p:cNvPr id="473" name="Rectangle: Rounded Corners 472">
                  <a:extLst>
                    <a:ext uri="{FF2B5EF4-FFF2-40B4-BE49-F238E27FC236}">
                      <a16:creationId xmlns:a16="http://schemas.microsoft.com/office/drawing/2014/main" id="{883A4A2C-7E51-41E2-B921-50CECC2E00D2}"/>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74" name="Freeform: Shape 473">
                  <a:extLst>
                    <a:ext uri="{FF2B5EF4-FFF2-40B4-BE49-F238E27FC236}">
                      <a16:creationId xmlns:a16="http://schemas.microsoft.com/office/drawing/2014/main" id="{031CADB7-C88F-4898-99A5-F7121C811360}"/>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470" name="Group 469">
                <a:extLst>
                  <a:ext uri="{FF2B5EF4-FFF2-40B4-BE49-F238E27FC236}">
                    <a16:creationId xmlns:a16="http://schemas.microsoft.com/office/drawing/2014/main" id="{78A01342-675D-4665-945C-728AC07C1616}"/>
                  </a:ext>
                </a:extLst>
              </p:cNvPr>
              <p:cNvGrpSpPr/>
              <p:nvPr/>
            </p:nvGrpSpPr>
            <p:grpSpPr>
              <a:xfrm>
                <a:off x="10289335" y="4885146"/>
                <a:ext cx="401289" cy="401289"/>
                <a:chOff x="10044865" y="3490686"/>
                <a:chExt cx="401289" cy="401289"/>
              </a:xfrm>
            </p:grpSpPr>
            <p:sp>
              <p:nvSpPr>
                <p:cNvPr id="471" name="Rectangle: Rounded Corners 470">
                  <a:extLst>
                    <a:ext uri="{FF2B5EF4-FFF2-40B4-BE49-F238E27FC236}">
                      <a16:creationId xmlns:a16="http://schemas.microsoft.com/office/drawing/2014/main" id="{B2B0AC1A-DA47-4A21-8579-A49D19E208FE}"/>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472" name="Freeform: Shape 471">
                  <a:extLst>
                    <a:ext uri="{FF2B5EF4-FFF2-40B4-BE49-F238E27FC236}">
                      <a16:creationId xmlns:a16="http://schemas.microsoft.com/office/drawing/2014/main" id="{09702021-9759-4B01-B9DB-45A2F47805E2}"/>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cxnSp>
        <p:nvCxnSpPr>
          <p:cNvPr id="477" name="Straight Arrow Connector 476">
            <a:extLst>
              <a:ext uri="{FF2B5EF4-FFF2-40B4-BE49-F238E27FC236}">
                <a16:creationId xmlns:a16="http://schemas.microsoft.com/office/drawing/2014/main" id="{69D62092-4F36-40F0-9B56-28972D61CA6E}"/>
              </a:ext>
            </a:extLst>
          </p:cNvPr>
          <p:cNvCxnSpPr>
            <a:cxnSpLocks/>
            <a:stCxn id="367" idx="3"/>
            <a:endCxn id="320" idx="1"/>
          </p:cNvCxnSpPr>
          <p:nvPr/>
        </p:nvCxnSpPr>
        <p:spPr>
          <a:xfrm flipV="1">
            <a:off x="8783151" y="4062936"/>
            <a:ext cx="441543"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59EE3428-6ABD-405F-9D67-484A46088BBF}"/>
              </a:ext>
            </a:extLst>
          </p:cNvPr>
          <p:cNvCxnSpPr>
            <a:cxnSpLocks/>
            <a:stCxn id="320" idx="3"/>
            <a:endCxn id="414" idx="1"/>
          </p:cNvCxnSpPr>
          <p:nvPr/>
        </p:nvCxnSpPr>
        <p:spPr>
          <a:xfrm>
            <a:off x="10746594" y="4062936"/>
            <a:ext cx="371084" cy="24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9" name="Straight Arrow Connector 478">
            <a:extLst>
              <a:ext uri="{FF2B5EF4-FFF2-40B4-BE49-F238E27FC236}">
                <a16:creationId xmlns:a16="http://schemas.microsoft.com/office/drawing/2014/main" id="{591977F8-1280-4CF5-B8C5-BCF91CF1751F}"/>
              </a:ext>
            </a:extLst>
          </p:cNvPr>
          <p:cNvCxnSpPr>
            <a:cxnSpLocks/>
            <a:stCxn id="320" idx="2"/>
            <a:endCxn id="465" idx="0"/>
          </p:cNvCxnSpPr>
          <p:nvPr/>
        </p:nvCxnSpPr>
        <p:spPr>
          <a:xfrm>
            <a:off x="9985644" y="4673139"/>
            <a:ext cx="0" cy="54864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0" name="Oval 479">
            <a:extLst>
              <a:ext uri="{FF2B5EF4-FFF2-40B4-BE49-F238E27FC236}">
                <a16:creationId xmlns:a16="http://schemas.microsoft.com/office/drawing/2014/main" id="{022C7D1B-1C01-49EC-9EE4-633E6D031FF3}"/>
              </a:ext>
            </a:extLst>
          </p:cNvPr>
          <p:cNvSpPr/>
          <p:nvPr/>
        </p:nvSpPr>
        <p:spPr bwMode="auto">
          <a:xfrm>
            <a:off x="5561268" y="44845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81" name="Oval 480">
            <a:extLst>
              <a:ext uri="{FF2B5EF4-FFF2-40B4-BE49-F238E27FC236}">
                <a16:creationId xmlns:a16="http://schemas.microsoft.com/office/drawing/2014/main" id="{533BEAFD-018C-47A3-8040-30D9715CF10A}"/>
              </a:ext>
            </a:extLst>
          </p:cNvPr>
          <p:cNvSpPr/>
          <p:nvPr/>
        </p:nvSpPr>
        <p:spPr bwMode="auto">
          <a:xfrm>
            <a:off x="8558074" y="491171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82" name="Oval 481">
            <a:extLst>
              <a:ext uri="{FF2B5EF4-FFF2-40B4-BE49-F238E27FC236}">
                <a16:creationId xmlns:a16="http://schemas.microsoft.com/office/drawing/2014/main" id="{4DC1175D-36B3-4083-9915-E0BDC1FAAF5F}"/>
              </a:ext>
            </a:extLst>
          </p:cNvPr>
          <p:cNvSpPr/>
          <p:nvPr/>
        </p:nvSpPr>
        <p:spPr bwMode="auto">
          <a:xfrm>
            <a:off x="9855783" y="478702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83" name="Oval 482">
            <a:extLst>
              <a:ext uri="{FF2B5EF4-FFF2-40B4-BE49-F238E27FC236}">
                <a16:creationId xmlns:a16="http://schemas.microsoft.com/office/drawing/2014/main" id="{7AE3625A-F729-42FD-9C5E-2C5DEEA3E34C}"/>
              </a:ext>
            </a:extLst>
          </p:cNvPr>
          <p:cNvSpPr/>
          <p:nvPr/>
        </p:nvSpPr>
        <p:spPr bwMode="auto">
          <a:xfrm>
            <a:off x="11314374" y="305520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2038375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417653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D2D2D2"/>
                </a:solidFill>
                <a:effectLst/>
                <a:uLnTx/>
                <a:uFillTx/>
                <a:latin typeface="Segoe UI"/>
                <a:ea typeface="+mn-ea"/>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D2D2D2"/>
                </a:solidFill>
                <a:effectLst/>
                <a:uLnTx/>
                <a:uFillTx/>
                <a:latin typeface="Segoe UI"/>
                <a:ea typeface="+mn-ea"/>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Data science in a box</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08258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Quick deployment and high availability</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Low latency data processing</a:t>
            </a:r>
          </a:p>
          <a:p>
            <a:pPr marL="274320" marR="0" lvl="0" indent="-274320" algn="l" defTabSz="932742" rtl="0" eaLnBrk="1" fontAlgn="auto" latinLnBrk="0" hangingPunct="1">
              <a:lnSpc>
                <a:spcPct val="100000"/>
              </a:lnSpc>
              <a:spcBef>
                <a:spcPct val="0"/>
              </a:spcBef>
              <a:spcAft>
                <a:spcPts val="240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Consistent environment across test, control and production</a:t>
            </a:r>
          </a:p>
        </p:txBody>
      </p:sp>
      <p:sp>
        <p:nvSpPr>
          <p:cNvPr id="71" name="Rectangle 70">
            <a:extLst>
              <a:ext uri="{FF2B5EF4-FFF2-40B4-BE49-F238E27FC236}">
                <a16:creationId xmlns:a16="http://schemas.microsoft.com/office/drawing/2014/main" id="{1DA9DC7D-36F4-4A7A-996B-43B0104FF697}"/>
              </a:ext>
            </a:extLst>
          </p:cNvPr>
          <p:cNvSpPr/>
          <p:nvPr/>
        </p:nvSpPr>
        <p:spPr>
          <a:xfrm>
            <a:off x="881459" y="4842733"/>
            <a:ext cx="24961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https://github.com/Azure/kubeflow-labs</a:t>
            </a:r>
            <a:r>
              <a:rPr kumimoji="0" lang="en-US" sz="1000" b="0" i="0" u="none" strike="noStrike" kern="1200" cap="none" spc="0" normalizeH="0" baseline="0" noProof="0" dirty="0">
                <a:ln>
                  <a:noFill/>
                </a:ln>
                <a:solidFill>
                  <a:srgbClr val="000000"/>
                </a:solidFill>
                <a:effectLst/>
                <a:uLnTx/>
                <a:uFillTx/>
                <a:latin typeface="Segoe UI"/>
                <a:ea typeface="+mn-ea"/>
                <a:cs typeface="+mn-cs"/>
              </a:rPr>
              <a:t> </a:t>
            </a:r>
          </a:p>
        </p:txBody>
      </p:sp>
      <p:grpSp>
        <p:nvGrpSpPr>
          <p:cNvPr id="3" name="Group 2">
            <a:extLst>
              <a:ext uri="{FF2B5EF4-FFF2-40B4-BE49-F238E27FC236}">
                <a16:creationId xmlns:a16="http://schemas.microsoft.com/office/drawing/2014/main" id="{001103D4-BFC3-4A1C-B7AA-569773FF890E}"/>
              </a:ext>
            </a:extLst>
          </p:cNvPr>
          <p:cNvGrpSpPr/>
          <p:nvPr/>
        </p:nvGrpSpPr>
        <p:grpSpPr>
          <a:xfrm>
            <a:off x="6376537" y="4979604"/>
            <a:ext cx="822960" cy="1024512"/>
            <a:chOff x="6453643" y="4409338"/>
            <a:chExt cx="822960" cy="1024512"/>
          </a:xfrm>
        </p:grpSpPr>
        <p:sp>
          <p:nvSpPr>
            <p:cNvPr id="113" name="Title 1">
              <a:extLst>
                <a:ext uri="{FF2B5EF4-FFF2-40B4-BE49-F238E27FC236}">
                  <a16:creationId xmlns:a16="http://schemas.microsoft.com/office/drawing/2014/main" id="{B7CFCFEA-219D-43F2-9328-9A9A3C4CBEE6}"/>
                </a:ext>
              </a:extLst>
            </p:cNvPr>
            <p:cNvSpPr txBox="1">
              <a:spLocks/>
            </p:cNvSpPr>
            <p:nvPr/>
          </p:nvSpPr>
          <p:spPr>
            <a:xfrm>
              <a:off x="6524958" y="440933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Compute</a:t>
              </a:r>
            </a:p>
          </p:txBody>
        </p:sp>
        <p:sp>
          <p:nvSpPr>
            <p:cNvPr id="115" name="Rectangle: Rounded Corners 114">
              <a:extLst>
                <a:ext uri="{FF2B5EF4-FFF2-40B4-BE49-F238E27FC236}">
                  <a16:creationId xmlns:a16="http://schemas.microsoft.com/office/drawing/2014/main" id="{221CA6BE-2F7C-4A46-A501-135246E634E3}"/>
                </a:ext>
              </a:extLst>
            </p:cNvPr>
            <p:cNvSpPr/>
            <p:nvPr/>
          </p:nvSpPr>
          <p:spPr bwMode="auto">
            <a:xfrm>
              <a:off x="6453643" y="461089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9" name="Graphic 13">
              <a:extLst>
                <a:ext uri="{FF2B5EF4-FFF2-40B4-BE49-F238E27FC236}">
                  <a16:creationId xmlns:a16="http://schemas.microsoft.com/office/drawing/2014/main" id="{0C17E0B6-7210-4D10-9217-B86B27EE6DD0}"/>
                </a:ext>
              </a:extLst>
            </p:cNvPr>
            <p:cNvGrpSpPr/>
            <p:nvPr/>
          </p:nvGrpSpPr>
          <p:grpSpPr>
            <a:xfrm>
              <a:off x="6594616" y="4756041"/>
              <a:ext cx="541014" cy="532658"/>
              <a:chOff x="4862512" y="2214562"/>
              <a:chExt cx="2466975" cy="2428875"/>
            </a:xfrm>
          </p:grpSpPr>
          <p:sp>
            <p:nvSpPr>
              <p:cNvPr id="70" name="Freeform: Shape 69">
                <a:extLst>
                  <a:ext uri="{FF2B5EF4-FFF2-40B4-BE49-F238E27FC236}">
                    <a16:creationId xmlns:a16="http://schemas.microsoft.com/office/drawing/2014/main" id="{A7B0ECCC-F944-4D46-B05D-087E169B735E}"/>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EA6C22B-C898-4127-88CD-7408B63A66F0}"/>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92FE104-4642-4DAF-BDE2-593FE2BEEDC9}"/>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7A5EC58-9960-404D-9E44-2F50DC2BD08A}"/>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48A1451B-E92B-4F7D-ACDE-1008CD5C2D20}"/>
              </a:ext>
            </a:extLst>
          </p:cNvPr>
          <p:cNvGrpSpPr/>
          <p:nvPr/>
        </p:nvGrpSpPr>
        <p:grpSpPr>
          <a:xfrm>
            <a:off x="6376537" y="3554336"/>
            <a:ext cx="822960" cy="1178401"/>
            <a:chOff x="4706612" y="4255449"/>
            <a:chExt cx="822960" cy="1178401"/>
          </a:xfrm>
        </p:grpSpPr>
        <p:sp>
          <p:nvSpPr>
            <p:cNvPr id="92" name="Rectangle: Rounded Corners 91">
              <a:extLst>
                <a:ext uri="{FF2B5EF4-FFF2-40B4-BE49-F238E27FC236}">
                  <a16:creationId xmlns:a16="http://schemas.microsoft.com/office/drawing/2014/main" id="{C6DBD51B-3657-42A2-A01B-F80D3B00E490}"/>
                </a:ext>
              </a:extLst>
            </p:cNvPr>
            <p:cNvSpPr/>
            <p:nvPr/>
          </p:nvSpPr>
          <p:spPr bwMode="auto">
            <a:xfrm>
              <a:off x="4706612" y="4610890"/>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9" name="Title 1">
              <a:extLst>
                <a:ext uri="{FF2B5EF4-FFF2-40B4-BE49-F238E27FC236}">
                  <a16:creationId xmlns:a16="http://schemas.microsoft.com/office/drawing/2014/main" id="{C813D8AC-BE32-43AE-8FF6-A3E3DD5D5C0A}"/>
                </a:ext>
              </a:extLst>
            </p:cNvPr>
            <p:cNvSpPr txBox="1">
              <a:spLocks/>
            </p:cNvSpPr>
            <p:nvPr/>
          </p:nvSpPr>
          <p:spPr>
            <a:xfrm>
              <a:off x="4777927" y="4255449"/>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Training data</a:t>
              </a:r>
            </a:p>
          </p:txBody>
        </p:sp>
        <p:sp>
          <p:nvSpPr>
            <p:cNvPr id="77" name="binary" title="Icon of binary code, ones and zeros">
              <a:extLst>
                <a:ext uri="{FF2B5EF4-FFF2-40B4-BE49-F238E27FC236}">
                  <a16:creationId xmlns:a16="http://schemas.microsoft.com/office/drawing/2014/main" id="{AF306C46-E521-4A5E-A5F9-CA6036AC43A8}"/>
                </a:ext>
              </a:extLst>
            </p:cNvPr>
            <p:cNvSpPr>
              <a:spLocks noChangeAspect="1" noEditPoints="1"/>
            </p:cNvSpPr>
            <p:nvPr/>
          </p:nvSpPr>
          <p:spPr bwMode="auto">
            <a:xfrm>
              <a:off x="4885490" y="4821518"/>
              <a:ext cx="465205" cy="40170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936D3C4-ECAB-4CFD-8636-3844B71C41E3}"/>
              </a:ext>
            </a:extLst>
          </p:cNvPr>
          <p:cNvGrpSpPr/>
          <p:nvPr/>
        </p:nvGrpSpPr>
        <p:grpSpPr>
          <a:xfrm>
            <a:off x="6376537" y="2282957"/>
            <a:ext cx="822960" cy="1024512"/>
            <a:chOff x="5580127" y="2971221"/>
            <a:chExt cx="822960" cy="1024512"/>
          </a:xfrm>
        </p:grpSpPr>
        <p:sp>
          <p:nvSpPr>
            <p:cNvPr id="63" name="Title 1">
              <a:extLst>
                <a:ext uri="{FF2B5EF4-FFF2-40B4-BE49-F238E27FC236}">
                  <a16:creationId xmlns:a16="http://schemas.microsoft.com/office/drawing/2014/main" id="{70D14712-737F-4E54-AE4E-AF73CA6984DB}"/>
                </a:ext>
              </a:extLst>
            </p:cNvPr>
            <p:cNvSpPr txBox="1">
              <a:spLocks/>
            </p:cNvSpPr>
            <p:nvPr/>
          </p:nvSpPr>
          <p:spPr>
            <a:xfrm>
              <a:off x="5651442" y="297122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Algorithm</a:t>
              </a:r>
            </a:p>
          </p:txBody>
        </p:sp>
        <p:sp>
          <p:nvSpPr>
            <p:cNvPr id="65" name="Rectangle: Rounded Corners 64">
              <a:extLst>
                <a:ext uri="{FF2B5EF4-FFF2-40B4-BE49-F238E27FC236}">
                  <a16:creationId xmlns:a16="http://schemas.microsoft.com/office/drawing/2014/main" id="{151C5E51-0423-4484-8C1C-9707FA9989D3}"/>
                </a:ext>
              </a:extLst>
            </p:cNvPr>
            <p:cNvSpPr/>
            <p:nvPr/>
          </p:nvSpPr>
          <p:spPr bwMode="auto">
            <a:xfrm>
              <a:off x="5580127" y="3172773"/>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79" name="Data &amp; AI" title="Icon of several circles connected to eachother by lines">
              <a:extLst>
                <a:ext uri="{FF2B5EF4-FFF2-40B4-BE49-F238E27FC236}">
                  <a16:creationId xmlns:a16="http://schemas.microsoft.com/office/drawing/2014/main" id="{83376C73-BDB3-4B88-B843-AB4326B5D3FC}"/>
                </a:ext>
              </a:extLst>
            </p:cNvPr>
            <p:cNvSpPr>
              <a:spLocks noChangeAspect="1" noEditPoints="1"/>
            </p:cNvSpPr>
            <p:nvPr/>
          </p:nvSpPr>
          <p:spPr bwMode="auto">
            <a:xfrm>
              <a:off x="5688839" y="3342157"/>
              <a:ext cx="605537" cy="48419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3C55F676-D9ED-4FA5-8177-8241AC07FF61}"/>
              </a:ext>
            </a:extLst>
          </p:cNvPr>
          <p:cNvGrpSpPr/>
          <p:nvPr/>
        </p:nvGrpSpPr>
        <p:grpSpPr>
          <a:xfrm>
            <a:off x="7836534" y="3080366"/>
            <a:ext cx="3682049" cy="2126341"/>
            <a:chOff x="7679222" y="3131340"/>
            <a:chExt cx="3682049" cy="2126341"/>
          </a:xfrm>
        </p:grpSpPr>
        <p:sp>
          <p:nvSpPr>
            <p:cNvPr id="86" name="Rectangle: Rounded Corners 85">
              <a:extLst>
                <a:ext uri="{FF2B5EF4-FFF2-40B4-BE49-F238E27FC236}">
                  <a16:creationId xmlns:a16="http://schemas.microsoft.com/office/drawing/2014/main" id="{26AF5A2F-7E5D-4F3E-94F6-3380E98A36A8}"/>
                </a:ext>
              </a:extLst>
            </p:cNvPr>
            <p:cNvSpPr/>
            <p:nvPr/>
          </p:nvSpPr>
          <p:spPr bwMode="auto">
            <a:xfrm>
              <a:off x="7679222" y="3337395"/>
              <a:ext cx="3682049" cy="19202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87" name="Title 1">
              <a:extLst>
                <a:ext uri="{FF2B5EF4-FFF2-40B4-BE49-F238E27FC236}">
                  <a16:creationId xmlns:a16="http://schemas.microsoft.com/office/drawing/2014/main" id="{43DFB208-DC3F-4D33-B499-AF89B997E052}"/>
                </a:ext>
              </a:extLst>
            </p:cNvPr>
            <p:cNvSpPr txBox="1">
              <a:spLocks/>
            </p:cNvSpPr>
            <p:nvPr/>
          </p:nvSpPr>
          <p:spPr>
            <a:xfrm>
              <a:off x="7679223" y="313134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GPU-enabled VMs</a:t>
              </a:r>
            </a:p>
          </p:txBody>
        </p:sp>
      </p:grpSp>
      <p:grpSp>
        <p:nvGrpSpPr>
          <p:cNvPr id="8" name="Group 7">
            <a:extLst>
              <a:ext uri="{FF2B5EF4-FFF2-40B4-BE49-F238E27FC236}">
                <a16:creationId xmlns:a16="http://schemas.microsoft.com/office/drawing/2014/main" id="{28B8A14D-ADC5-4A42-91F0-C50BBA894476}"/>
              </a:ext>
            </a:extLst>
          </p:cNvPr>
          <p:cNvGrpSpPr/>
          <p:nvPr/>
        </p:nvGrpSpPr>
        <p:grpSpPr>
          <a:xfrm>
            <a:off x="8169577" y="3508750"/>
            <a:ext cx="1115047" cy="1475628"/>
            <a:chOff x="8012265" y="3254923"/>
            <a:chExt cx="1115047" cy="1475628"/>
          </a:xfrm>
        </p:grpSpPr>
        <p:sp>
          <p:nvSpPr>
            <p:cNvPr id="117" name="Rectangle: Rounded Corners 116">
              <a:extLst>
                <a:ext uri="{FF2B5EF4-FFF2-40B4-BE49-F238E27FC236}">
                  <a16:creationId xmlns:a16="http://schemas.microsoft.com/office/drawing/2014/main" id="{6EF4C083-CCFC-40E3-81C4-0DE115EC4D82}"/>
                </a:ext>
              </a:extLst>
            </p:cNvPr>
            <p:cNvSpPr/>
            <p:nvPr/>
          </p:nvSpPr>
          <p:spPr bwMode="auto">
            <a:xfrm>
              <a:off x="8012265" y="3614983"/>
              <a:ext cx="1115047" cy="111556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19" name="Title 1">
              <a:extLst>
                <a:ext uri="{FF2B5EF4-FFF2-40B4-BE49-F238E27FC236}">
                  <a16:creationId xmlns:a16="http://schemas.microsoft.com/office/drawing/2014/main" id="{C70776A9-E732-403C-B5BE-7A04EEB3AA74}"/>
                </a:ext>
              </a:extLst>
            </p:cNvPr>
            <p:cNvSpPr txBox="1">
              <a:spLocks/>
            </p:cNvSpPr>
            <p:nvPr/>
          </p:nvSpPr>
          <p:spPr>
            <a:xfrm>
              <a:off x="8012265" y="3254923"/>
              <a:ext cx="91371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trained model</a:t>
              </a:r>
            </a:p>
          </p:txBody>
        </p:sp>
        <p:grpSp>
          <p:nvGrpSpPr>
            <p:cNvPr id="84" name="Group 83">
              <a:extLst>
                <a:ext uri="{FF2B5EF4-FFF2-40B4-BE49-F238E27FC236}">
                  <a16:creationId xmlns:a16="http://schemas.microsoft.com/office/drawing/2014/main" id="{BFD9CE62-DFD9-489D-95AD-A3F1823DB322}"/>
                </a:ext>
              </a:extLst>
            </p:cNvPr>
            <p:cNvGrpSpPr/>
            <p:nvPr/>
          </p:nvGrpSpPr>
          <p:grpSpPr>
            <a:xfrm>
              <a:off x="8148385" y="3774647"/>
              <a:ext cx="842806" cy="796241"/>
              <a:chOff x="3172902" y="4132385"/>
              <a:chExt cx="355417" cy="335781"/>
            </a:xfrm>
          </p:grpSpPr>
          <p:grpSp>
            <p:nvGrpSpPr>
              <p:cNvPr id="85" name="Group 84">
                <a:extLst>
                  <a:ext uri="{FF2B5EF4-FFF2-40B4-BE49-F238E27FC236}">
                    <a16:creationId xmlns:a16="http://schemas.microsoft.com/office/drawing/2014/main" id="{77764A35-4477-4941-A919-B82C73913B66}"/>
                  </a:ext>
                </a:extLst>
              </p:cNvPr>
              <p:cNvGrpSpPr/>
              <p:nvPr/>
            </p:nvGrpSpPr>
            <p:grpSpPr>
              <a:xfrm>
                <a:off x="3234030" y="4132385"/>
                <a:ext cx="233160" cy="110531"/>
                <a:chOff x="3234867" y="4132385"/>
                <a:chExt cx="233160" cy="110531"/>
              </a:xfrm>
            </p:grpSpPr>
            <p:sp>
              <p:nvSpPr>
                <p:cNvPr id="98" name="Freeform: Shape 97">
                  <a:extLst>
                    <a:ext uri="{FF2B5EF4-FFF2-40B4-BE49-F238E27FC236}">
                      <a16:creationId xmlns:a16="http://schemas.microsoft.com/office/drawing/2014/main" id="{EF4D79C4-873B-42F5-A7E5-DADC4C329E7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727FD02-AC3E-4B97-8166-3271353AAAD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115C8FE5-560E-4749-BAC0-EC8BFCD1F97A}"/>
                  </a:ext>
                </a:extLst>
              </p:cNvPr>
              <p:cNvGrpSpPr/>
              <p:nvPr/>
            </p:nvGrpSpPr>
            <p:grpSpPr>
              <a:xfrm>
                <a:off x="3172902" y="4245010"/>
                <a:ext cx="355417" cy="110531"/>
                <a:chOff x="3172902" y="4244590"/>
                <a:chExt cx="355417" cy="110531"/>
              </a:xfrm>
            </p:grpSpPr>
            <p:sp>
              <p:nvSpPr>
                <p:cNvPr id="95" name="Freeform: Shape 94">
                  <a:extLst>
                    <a:ext uri="{FF2B5EF4-FFF2-40B4-BE49-F238E27FC236}">
                      <a16:creationId xmlns:a16="http://schemas.microsoft.com/office/drawing/2014/main" id="{97773ABB-882D-4DAD-B972-824A39C6A17E}"/>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2E878F8C-BA1F-48ED-9B26-38F08C8BBE38}"/>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D88ED97-21B3-4640-9E45-5CD1258D121D}"/>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DF6DAE31-C9DE-4EDF-8859-D6680E0AE5C8}"/>
                  </a:ext>
                </a:extLst>
              </p:cNvPr>
              <p:cNvGrpSpPr/>
              <p:nvPr/>
            </p:nvGrpSpPr>
            <p:grpSpPr>
              <a:xfrm>
                <a:off x="3234030" y="4357635"/>
                <a:ext cx="233160" cy="110531"/>
                <a:chOff x="3234867" y="4132385"/>
                <a:chExt cx="233160" cy="110531"/>
              </a:xfrm>
            </p:grpSpPr>
            <p:sp>
              <p:nvSpPr>
                <p:cNvPr id="93" name="Freeform: Shape 92">
                  <a:extLst>
                    <a:ext uri="{FF2B5EF4-FFF2-40B4-BE49-F238E27FC236}">
                      <a16:creationId xmlns:a16="http://schemas.microsoft.com/office/drawing/2014/main" id="{BE7F43AB-7835-48F6-9AC6-33B469A2003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642AAEC-971C-45B9-B4F5-2C2F062B1D8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DB10767D-3C91-42E4-9798-8C988B2F8117}"/>
              </a:ext>
            </a:extLst>
          </p:cNvPr>
          <p:cNvGrpSpPr/>
          <p:nvPr/>
        </p:nvGrpSpPr>
        <p:grpSpPr>
          <a:xfrm>
            <a:off x="10130114" y="3508809"/>
            <a:ext cx="1115047" cy="1475511"/>
            <a:chOff x="9691914" y="3254982"/>
            <a:chExt cx="1115047" cy="1475511"/>
          </a:xfrm>
        </p:grpSpPr>
        <p:sp>
          <p:nvSpPr>
            <p:cNvPr id="118" name="Rectangle: Rounded Corners 117">
              <a:extLst>
                <a:ext uri="{FF2B5EF4-FFF2-40B4-BE49-F238E27FC236}">
                  <a16:creationId xmlns:a16="http://schemas.microsoft.com/office/drawing/2014/main" id="{4EDFF5DB-1421-4155-ADB2-1E70C0586D5A}"/>
                </a:ext>
              </a:extLst>
            </p:cNvPr>
            <p:cNvSpPr/>
            <p:nvPr/>
          </p:nvSpPr>
          <p:spPr bwMode="auto">
            <a:xfrm>
              <a:off x="9691914" y="3614925"/>
              <a:ext cx="1115047" cy="1115568"/>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21" name="Title 1">
              <a:extLst>
                <a:ext uri="{FF2B5EF4-FFF2-40B4-BE49-F238E27FC236}">
                  <a16:creationId xmlns:a16="http://schemas.microsoft.com/office/drawing/2014/main" id="{ECDFB6C9-D5DF-41FB-8A11-83C2BBA1684F}"/>
                </a:ext>
              </a:extLst>
            </p:cNvPr>
            <p:cNvSpPr txBox="1">
              <a:spLocks/>
            </p:cNvSpPr>
            <p:nvPr/>
          </p:nvSpPr>
          <p:spPr>
            <a:xfrm>
              <a:off x="9691914" y="3254982"/>
              <a:ext cx="91231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AI model in production</a:t>
              </a:r>
            </a:p>
          </p:txBody>
        </p:sp>
        <p:sp>
          <p:nvSpPr>
            <p:cNvPr id="100" name="Processing_E9F5" title="Icon of two interlocked gears">
              <a:extLst>
                <a:ext uri="{FF2B5EF4-FFF2-40B4-BE49-F238E27FC236}">
                  <a16:creationId xmlns:a16="http://schemas.microsoft.com/office/drawing/2014/main" id="{E6F57517-4913-409A-B774-F036F09014A3}"/>
                </a:ext>
              </a:extLst>
            </p:cNvPr>
            <p:cNvSpPr>
              <a:spLocks noChangeAspect="1" noEditPoints="1"/>
            </p:cNvSpPr>
            <p:nvPr/>
          </p:nvSpPr>
          <p:spPr bwMode="auto">
            <a:xfrm>
              <a:off x="9865332" y="3838179"/>
              <a:ext cx="768211" cy="66906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0818224D-ECF4-43CC-B766-8771CA0204C3}"/>
              </a:ext>
            </a:extLst>
          </p:cNvPr>
          <p:cNvGrpSpPr/>
          <p:nvPr/>
        </p:nvGrpSpPr>
        <p:grpSpPr>
          <a:xfrm>
            <a:off x="10276157" y="5474724"/>
            <a:ext cx="822960" cy="1031092"/>
            <a:chOff x="7848455" y="1748306"/>
            <a:chExt cx="822960" cy="1031092"/>
          </a:xfrm>
        </p:grpSpPr>
        <p:grpSp>
          <p:nvGrpSpPr>
            <p:cNvPr id="108" name="Group 107">
              <a:extLst>
                <a:ext uri="{FF2B5EF4-FFF2-40B4-BE49-F238E27FC236}">
                  <a16:creationId xmlns:a16="http://schemas.microsoft.com/office/drawing/2014/main" id="{E09722BC-4146-4958-85AE-3AD6E4B35EF4}"/>
                </a:ext>
              </a:extLst>
            </p:cNvPr>
            <p:cNvGrpSpPr/>
            <p:nvPr/>
          </p:nvGrpSpPr>
          <p:grpSpPr>
            <a:xfrm>
              <a:off x="7848455" y="1748306"/>
              <a:ext cx="822960" cy="1031092"/>
              <a:chOff x="4625721" y="3395902"/>
              <a:chExt cx="822960" cy="1031092"/>
            </a:xfrm>
          </p:grpSpPr>
          <p:sp>
            <p:nvSpPr>
              <p:cNvPr id="110" name="Title 1">
                <a:extLst>
                  <a:ext uri="{FF2B5EF4-FFF2-40B4-BE49-F238E27FC236}">
                    <a16:creationId xmlns:a16="http://schemas.microsoft.com/office/drawing/2014/main" id="{0A67D0BB-C007-4374-B51C-257F4D9D4545}"/>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11" name="Rectangle: Rounded Corners 110">
                <a:extLst>
                  <a:ext uri="{FF2B5EF4-FFF2-40B4-BE49-F238E27FC236}">
                    <a16:creationId xmlns:a16="http://schemas.microsoft.com/office/drawing/2014/main" id="{ED6F87D5-8B77-45F4-B584-0635CC387389}"/>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2" name="people_4" title="Icon of a person">
                <a:extLst>
                  <a:ext uri="{FF2B5EF4-FFF2-40B4-BE49-F238E27FC236}">
                    <a16:creationId xmlns:a16="http://schemas.microsoft.com/office/drawing/2014/main" id="{4F29CC4B-A26B-4454-BF22-E45AA8C6F651}"/>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09" name="TextBox 108">
              <a:extLst>
                <a:ext uri="{FF2B5EF4-FFF2-40B4-BE49-F238E27FC236}">
                  <a16:creationId xmlns:a16="http://schemas.microsoft.com/office/drawing/2014/main" id="{E84D34B5-3136-44E8-9BA6-BC7A445D2746}"/>
                </a:ext>
              </a:extLst>
            </p:cNvPr>
            <p:cNvSpPr txBox="1"/>
            <p:nvPr/>
          </p:nvSpPr>
          <p:spPr>
            <a:xfrm>
              <a:off x="7962845" y="2028955"/>
              <a:ext cx="638077" cy="44089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&lt;\&gt;</a:t>
              </a:r>
            </a:p>
          </p:txBody>
        </p:sp>
      </p:grpSp>
      <p:grpSp>
        <p:nvGrpSpPr>
          <p:cNvPr id="6" name="Group 5">
            <a:extLst>
              <a:ext uri="{FF2B5EF4-FFF2-40B4-BE49-F238E27FC236}">
                <a16:creationId xmlns:a16="http://schemas.microsoft.com/office/drawing/2014/main" id="{67E6196A-6768-4105-B831-FE17BA18FFF2}"/>
              </a:ext>
            </a:extLst>
          </p:cNvPr>
          <p:cNvGrpSpPr/>
          <p:nvPr/>
        </p:nvGrpSpPr>
        <p:grpSpPr>
          <a:xfrm>
            <a:off x="5066993" y="3686286"/>
            <a:ext cx="717581" cy="914500"/>
            <a:chOff x="4909681" y="3745644"/>
            <a:chExt cx="717581" cy="914500"/>
          </a:xfrm>
        </p:grpSpPr>
        <p:sp>
          <p:nvSpPr>
            <p:cNvPr id="114" name="people_4" title="Icon of a person">
              <a:extLst>
                <a:ext uri="{FF2B5EF4-FFF2-40B4-BE49-F238E27FC236}">
                  <a16:creationId xmlns:a16="http://schemas.microsoft.com/office/drawing/2014/main" id="{62BE0D28-F0DA-40DC-A5B4-912EA8D54F81}"/>
                </a:ext>
              </a:extLst>
            </p:cNvPr>
            <p:cNvSpPr>
              <a:spLocks noChangeAspect="1" noEditPoints="1"/>
            </p:cNvSpPr>
            <p:nvPr/>
          </p:nvSpPr>
          <p:spPr bwMode="auto">
            <a:xfrm>
              <a:off x="5027701" y="3745644"/>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6" name="Title 1">
              <a:extLst>
                <a:ext uri="{FF2B5EF4-FFF2-40B4-BE49-F238E27FC236}">
                  <a16:creationId xmlns:a16="http://schemas.microsoft.com/office/drawing/2014/main" id="{132C1347-2A4A-43CF-9888-13AFEFE2B2AD}"/>
                </a:ext>
              </a:extLst>
            </p:cNvPr>
            <p:cNvSpPr txBox="1">
              <a:spLocks/>
            </p:cNvSpPr>
            <p:nvPr/>
          </p:nvSpPr>
          <p:spPr>
            <a:xfrm>
              <a:off x="4909681" y="4352367"/>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Scientist</a:t>
              </a:r>
            </a:p>
          </p:txBody>
        </p:sp>
      </p:grpSp>
      <p:cxnSp>
        <p:nvCxnSpPr>
          <p:cNvPr id="13" name="Straight Arrow Connector 12">
            <a:extLst>
              <a:ext uri="{FF2B5EF4-FFF2-40B4-BE49-F238E27FC236}">
                <a16:creationId xmlns:a16="http://schemas.microsoft.com/office/drawing/2014/main" id="{3E3EE2C6-C472-406E-B711-BF184A6D6FB6}"/>
              </a:ext>
            </a:extLst>
          </p:cNvPr>
          <p:cNvCxnSpPr>
            <a:stCxn id="110" idx="0"/>
            <a:endCxn id="118" idx="2"/>
          </p:cNvCxnSpPr>
          <p:nvPr/>
        </p:nvCxnSpPr>
        <p:spPr>
          <a:xfrm flipV="1">
            <a:off x="10687638" y="4984320"/>
            <a:ext cx="0" cy="45720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019A054-4B87-4674-9CCD-FAC3C62BAA93}"/>
              </a:ext>
            </a:extLst>
          </p:cNvPr>
          <p:cNvCxnSpPr>
            <a:cxnSpLocks/>
            <a:endCxn id="118" idx="1"/>
          </p:cNvCxnSpPr>
          <p:nvPr/>
        </p:nvCxnSpPr>
        <p:spPr>
          <a:xfrm flipV="1">
            <a:off x="9284624" y="4426536"/>
            <a:ext cx="845490" cy="5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956D230B-A96C-42EB-9FD0-B137952702C0}"/>
              </a:ext>
            </a:extLst>
          </p:cNvPr>
          <p:cNvCxnSpPr>
            <a:stCxn id="65" idx="3"/>
            <a:endCxn id="117" idx="1"/>
          </p:cNvCxnSpPr>
          <p:nvPr/>
        </p:nvCxnSpPr>
        <p:spPr>
          <a:xfrm>
            <a:off x="7199497" y="2895989"/>
            <a:ext cx="970080" cy="153060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251B8DE1-8BD9-4BC3-BAA4-30172C4AB335}"/>
              </a:ext>
            </a:extLst>
          </p:cNvPr>
          <p:cNvCxnSpPr>
            <a:cxnSpLocks/>
            <a:stCxn id="115" idx="3"/>
            <a:endCxn id="117" idx="1"/>
          </p:cNvCxnSpPr>
          <p:nvPr/>
        </p:nvCxnSpPr>
        <p:spPr>
          <a:xfrm flipV="1">
            <a:off x="7199497" y="4426594"/>
            <a:ext cx="970080" cy="1166042"/>
          </a:xfrm>
          <a:prstGeom prst="bentConnector3">
            <a:avLst>
              <a:gd name="adj1" fmla="val 5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itle 1">
            <a:extLst>
              <a:ext uri="{FF2B5EF4-FFF2-40B4-BE49-F238E27FC236}">
                <a16:creationId xmlns:a16="http://schemas.microsoft.com/office/drawing/2014/main" id="{D80D5E4D-D6A6-427B-B32C-BABD16CED830}"/>
              </a:ext>
            </a:extLst>
          </p:cNvPr>
          <p:cNvSpPr txBox="1">
            <a:spLocks/>
          </p:cNvSpPr>
          <p:nvPr/>
        </p:nvSpPr>
        <p:spPr>
          <a:xfrm>
            <a:off x="9348578" y="4044984"/>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Serve the model</a:t>
            </a:r>
          </a:p>
        </p:txBody>
      </p:sp>
    </p:spTree>
    <p:extLst>
      <p:ext uri="{BB962C8B-B14F-4D97-AF65-F5344CB8AC3E}">
        <p14:creationId xmlns:p14="http://schemas.microsoft.com/office/powerpoint/2010/main" val="291298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122"/>
                                        </p:tgtEl>
                                        <p:attrNameLst>
                                          <p:attrName>style.visibility</p:attrName>
                                        </p:attrNameLst>
                                      </p:cBhvr>
                                      <p:to>
                                        <p:strVal val="visible"/>
                                      </p:to>
                                    </p:set>
                                    <p:animEffect transition="in" filter="fade">
                                      <p:cBhvr>
                                        <p:cTn id="26" dur="500"/>
                                        <p:tgtEl>
                                          <p:spTgt spid="122"/>
                                        </p:tgtEl>
                                      </p:cBhvr>
                                    </p:animEffect>
                                  </p:childTnLst>
                                </p:cTn>
                              </p:par>
                              <p:par>
                                <p:cTn id="27" presetID="10"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120"/>
                                        </p:tgtEl>
                                        <p:attrNameLst>
                                          <p:attrName>style.visibility</p:attrName>
                                        </p:attrNameLst>
                                      </p:cBhvr>
                                      <p:to>
                                        <p:strVal val="visible"/>
                                      </p:to>
                                    </p:set>
                                    <p:animEffect transition="in" filter="wipe(left)">
                                      <p:cBhvr>
                                        <p:cTn id="37" dur="500"/>
                                        <p:tgtEl>
                                          <p:spTgt spid="1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107"/>
                                        </p:tgtEl>
                                        <p:attrNameLst>
                                          <p:attrName>style.visibility</p:attrName>
                                        </p:attrNameLst>
                                      </p:cBhvr>
                                      <p:to>
                                        <p:strVal val="visible"/>
                                      </p:to>
                                    </p:set>
                                    <p:animEffect transition="in" filter="fade">
                                      <p:cBhvr>
                                        <p:cTn id="48" dur="500"/>
                                        <p:tgtEl>
                                          <p:spTgt spid="107"/>
                                        </p:tgtEl>
                                      </p:cBhvr>
                                    </p:animEffect>
                                  </p:childTnLst>
                                </p:cTn>
                              </p:par>
                            </p:childTnLst>
                          </p:cTn>
                        </p:par>
                        <p:par>
                          <p:cTn id="49" fill="hold">
                            <p:stCondLst>
                              <p:cond delay="4500"/>
                            </p:stCondLst>
                            <p:childTnLst>
                              <p:par>
                                <p:cTn id="50" presetID="22" presetClass="entr" presetSubtype="4"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a:extLst>
              <a:ext uri="{FF2B5EF4-FFF2-40B4-BE49-F238E27FC236}">
                <a16:creationId xmlns:a16="http://schemas.microsoft.com/office/drawing/2014/main" id="{26AF5A2F-7E5D-4F3E-94F6-3380E98A36A8}"/>
              </a:ext>
            </a:extLst>
          </p:cNvPr>
          <p:cNvSpPr/>
          <p:nvPr/>
        </p:nvSpPr>
        <p:spPr bwMode="auto">
          <a:xfrm>
            <a:off x="8155604" y="2797087"/>
            <a:ext cx="2941240" cy="3221374"/>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7" name="Title 1">
            <a:extLst>
              <a:ext uri="{FF2B5EF4-FFF2-40B4-BE49-F238E27FC236}">
                <a16:creationId xmlns:a16="http://schemas.microsoft.com/office/drawing/2014/main" id="{43DFB208-DC3F-4D33-B499-AF89B997E052}"/>
              </a:ext>
            </a:extLst>
          </p:cNvPr>
          <p:cNvSpPr txBox="1">
            <a:spLocks/>
          </p:cNvSpPr>
          <p:nvPr/>
        </p:nvSpPr>
        <p:spPr>
          <a:xfrm>
            <a:off x="8155604" y="2597600"/>
            <a:ext cx="4824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AKS</a:t>
            </a:r>
          </a:p>
        </p:txBody>
      </p:sp>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4176530"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6778" y="759692"/>
            <a:ext cx="36372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lumMod val="95000"/>
              </a:schemeClr>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Capabilities </a:t>
            </a:r>
          </a:p>
        </p:txBody>
      </p:sp>
      <p:sp>
        <p:nvSpPr>
          <p:cNvPr id="71" name="Rectangle 70">
            <a:extLst>
              <a:ext uri="{FF2B5EF4-FFF2-40B4-BE49-F238E27FC236}">
                <a16:creationId xmlns:a16="http://schemas.microsoft.com/office/drawing/2014/main" id="{1DA9DC7D-36F4-4A7A-996B-43B0104FF697}"/>
              </a:ext>
            </a:extLst>
          </p:cNvPr>
          <p:cNvSpPr/>
          <p:nvPr/>
        </p:nvSpPr>
        <p:spPr>
          <a:xfrm>
            <a:off x="9455248" y="6533250"/>
            <a:ext cx="2496196" cy="246221"/>
          </a:xfrm>
          <a:prstGeom prst="rect">
            <a:avLst/>
          </a:prstGeom>
        </p:spPr>
        <p:txBody>
          <a:bodyPr wrap="none">
            <a:spAutoFit/>
          </a:bodyPr>
          <a:lstStyle/>
          <a:p>
            <a:r>
              <a:rPr lang="en-US" sz="1000">
                <a:solidFill>
                  <a:srgbClr val="000000"/>
                </a:solidFill>
                <a:hlinkClick r:id="rId3">
                  <a:extLst>
                    <a:ext uri="{A12FA001-AC4F-418D-AE19-62706E023703}">
                      <ahyp:hlinkClr xmlns:ahyp="http://schemas.microsoft.com/office/drawing/2018/hyperlinkcolor" val="tx"/>
                    </a:ext>
                  </a:extLst>
                </a:hlinkClick>
              </a:rPr>
              <a:t>https://github.com/Azure/kubeflow-labs</a:t>
            </a:r>
            <a:r>
              <a:rPr lang="en-US" sz="1000">
                <a:solidFill>
                  <a:srgbClr val="000000"/>
                </a:solidFill>
              </a:rPr>
              <a:t> </a:t>
            </a:r>
          </a:p>
        </p:txBody>
      </p:sp>
      <p:sp>
        <p:nvSpPr>
          <p:cNvPr id="116" name="Title 1">
            <a:extLst>
              <a:ext uri="{FF2B5EF4-FFF2-40B4-BE49-F238E27FC236}">
                <a16:creationId xmlns:a16="http://schemas.microsoft.com/office/drawing/2014/main" id="{B1926878-113B-47A4-8F6F-B281E39AE0C7}"/>
              </a:ext>
            </a:extLst>
          </p:cNvPr>
          <p:cNvSpPr txBox="1">
            <a:spLocks/>
          </p:cNvSpPr>
          <p:nvPr/>
        </p:nvSpPr>
        <p:spPr>
          <a:xfrm>
            <a:off x="7126002" y="4427468"/>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err="1">
                <a:solidFill>
                  <a:srgbClr val="000000"/>
                </a:solidFill>
              </a:rPr>
              <a:t>Kubeflow</a:t>
            </a:r>
            <a:endParaRPr lang="en-US">
              <a:solidFill>
                <a:srgbClr val="000000"/>
              </a:solidFill>
            </a:endParaRPr>
          </a:p>
        </p:txBody>
      </p:sp>
      <p:grpSp>
        <p:nvGrpSpPr>
          <p:cNvPr id="59" name="Group 58">
            <a:extLst>
              <a:ext uri="{FF2B5EF4-FFF2-40B4-BE49-F238E27FC236}">
                <a16:creationId xmlns:a16="http://schemas.microsoft.com/office/drawing/2014/main" id="{9DC662EA-BFFA-44E9-B082-708B8C47D0D0}"/>
              </a:ext>
            </a:extLst>
          </p:cNvPr>
          <p:cNvGrpSpPr/>
          <p:nvPr/>
        </p:nvGrpSpPr>
        <p:grpSpPr>
          <a:xfrm>
            <a:off x="6930024" y="5324405"/>
            <a:ext cx="822960" cy="1178401"/>
            <a:chOff x="6771198" y="4810001"/>
            <a:chExt cx="822960" cy="1178401"/>
          </a:xfrm>
        </p:grpSpPr>
        <p:sp>
          <p:nvSpPr>
            <p:cNvPr id="113" name="Title 1">
              <a:extLst>
                <a:ext uri="{FF2B5EF4-FFF2-40B4-BE49-F238E27FC236}">
                  <a16:creationId xmlns:a16="http://schemas.microsoft.com/office/drawing/2014/main" id="{B7CFCFEA-219D-43F2-9328-9A9A3C4CBEE6}"/>
                </a:ext>
              </a:extLst>
            </p:cNvPr>
            <p:cNvSpPr txBox="1">
              <a:spLocks/>
            </p:cNvSpPr>
            <p:nvPr/>
          </p:nvSpPr>
          <p:spPr>
            <a:xfrm>
              <a:off x="6842513" y="4810001"/>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Blob Storage</a:t>
              </a:r>
            </a:p>
          </p:txBody>
        </p:sp>
        <p:sp>
          <p:nvSpPr>
            <p:cNvPr id="115" name="Rectangle: Rounded Corners 114">
              <a:extLst>
                <a:ext uri="{FF2B5EF4-FFF2-40B4-BE49-F238E27FC236}">
                  <a16:creationId xmlns:a16="http://schemas.microsoft.com/office/drawing/2014/main" id="{221CA6BE-2F7C-4A46-A501-135246E634E3}"/>
                </a:ext>
              </a:extLst>
            </p:cNvPr>
            <p:cNvSpPr/>
            <p:nvPr/>
          </p:nvSpPr>
          <p:spPr bwMode="auto">
            <a:xfrm>
              <a:off x="6771198" y="516544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7" name="Picture 16" descr="A stop sign&#10;&#10;Description generated with high confidence">
              <a:extLst>
                <a:ext uri="{FF2B5EF4-FFF2-40B4-BE49-F238E27FC236}">
                  <a16:creationId xmlns:a16="http://schemas.microsoft.com/office/drawing/2014/main" id="{7C704CC7-62E8-4B6B-B0D9-9AF661443BB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21543" y="5315787"/>
              <a:ext cx="522271" cy="522271"/>
            </a:xfrm>
            <a:prstGeom prst="rect">
              <a:avLst/>
            </a:prstGeom>
          </p:spPr>
        </p:pic>
      </p:grpSp>
      <p:grpSp>
        <p:nvGrpSpPr>
          <p:cNvPr id="145" name="Group 144">
            <a:extLst>
              <a:ext uri="{FF2B5EF4-FFF2-40B4-BE49-F238E27FC236}">
                <a16:creationId xmlns:a16="http://schemas.microsoft.com/office/drawing/2014/main" id="{9ED23534-9B72-4D6B-88A2-CA6FB2BB4D20}"/>
              </a:ext>
            </a:extLst>
          </p:cNvPr>
          <p:cNvGrpSpPr/>
          <p:nvPr/>
        </p:nvGrpSpPr>
        <p:grpSpPr>
          <a:xfrm>
            <a:off x="10691080" y="4611119"/>
            <a:ext cx="822960" cy="1174880"/>
            <a:chOff x="10106497" y="4143674"/>
            <a:chExt cx="822960" cy="1174880"/>
          </a:xfrm>
        </p:grpSpPr>
        <p:sp>
          <p:nvSpPr>
            <p:cNvPr id="124" name="Title 1">
              <a:extLst>
                <a:ext uri="{FF2B5EF4-FFF2-40B4-BE49-F238E27FC236}">
                  <a16:creationId xmlns:a16="http://schemas.microsoft.com/office/drawing/2014/main" id="{463FA4F3-DF89-4EA0-99D5-42D7023EC20B}"/>
                </a:ext>
              </a:extLst>
            </p:cNvPr>
            <p:cNvSpPr txBox="1">
              <a:spLocks/>
            </p:cNvSpPr>
            <p:nvPr/>
          </p:nvSpPr>
          <p:spPr>
            <a:xfrm>
              <a:off x="10108852" y="4143674"/>
              <a:ext cx="818250"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GPU-enabled VMS</a:t>
              </a:r>
            </a:p>
          </p:txBody>
        </p:sp>
        <p:sp>
          <p:nvSpPr>
            <p:cNvPr id="125" name="Rectangle: Rounded Corners 124">
              <a:extLst>
                <a:ext uri="{FF2B5EF4-FFF2-40B4-BE49-F238E27FC236}">
                  <a16:creationId xmlns:a16="http://schemas.microsoft.com/office/drawing/2014/main" id="{CE441105-EEC7-4302-8C71-FB1097B73CE5}"/>
                </a:ext>
              </a:extLst>
            </p:cNvPr>
            <p:cNvSpPr/>
            <p:nvPr/>
          </p:nvSpPr>
          <p:spPr bwMode="auto">
            <a:xfrm>
              <a:off x="10106497" y="4495594"/>
              <a:ext cx="822960" cy="822960"/>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6" name="GenericApp_EB3B" title="Icon of an app window">
              <a:extLst>
                <a:ext uri="{FF2B5EF4-FFF2-40B4-BE49-F238E27FC236}">
                  <a16:creationId xmlns:a16="http://schemas.microsoft.com/office/drawing/2014/main" id="{52832BF2-7197-46D0-99B5-E5B198A4432F}"/>
                </a:ext>
              </a:extLst>
            </p:cNvPr>
            <p:cNvSpPr>
              <a:spLocks noChangeAspect="1" noEditPoints="1"/>
            </p:cNvSpPr>
            <p:nvPr/>
          </p:nvSpPr>
          <p:spPr bwMode="auto">
            <a:xfrm>
              <a:off x="10258589" y="4699482"/>
              <a:ext cx="518776" cy="41518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4" name="Group 133">
            <a:extLst>
              <a:ext uri="{FF2B5EF4-FFF2-40B4-BE49-F238E27FC236}">
                <a16:creationId xmlns:a16="http://schemas.microsoft.com/office/drawing/2014/main" id="{F90978CD-5888-4D52-8BBF-57144D54ACEB}"/>
              </a:ext>
            </a:extLst>
          </p:cNvPr>
          <p:cNvGrpSpPr/>
          <p:nvPr/>
        </p:nvGrpSpPr>
        <p:grpSpPr>
          <a:xfrm>
            <a:off x="6056508" y="3732400"/>
            <a:ext cx="822960" cy="1332289"/>
            <a:chOff x="5471925" y="3264955"/>
            <a:chExt cx="822960" cy="1332289"/>
          </a:xfrm>
        </p:grpSpPr>
        <p:grpSp>
          <p:nvGrpSpPr>
            <p:cNvPr id="64" name="Group 63">
              <a:extLst>
                <a:ext uri="{FF2B5EF4-FFF2-40B4-BE49-F238E27FC236}">
                  <a16:creationId xmlns:a16="http://schemas.microsoft.com/office/drawing/2014/main" id="{F6D8A4FB-BA6F-4837-B5E8-D437B1A3AB0F}"/>
                </a:ext>
              </a:extLst>
            </p:cNvPr>
            <p:cNvGrpSpPr/>
            <p:nvPr/>
          </p:nvGrpSpPr>
          <p:grpSpPr>
            <a:xfrm>
              <a:off x="5471925" y="3774284"/>
              <a:ext cx="822960" cy="822960"/>
              <a:chOff x="5824800" y="1539202"/>
              <a:chExt cx="822960" cy="822960"/>
            </a:xfrm>
          </p:grpSpPr>
          <p:sp>
            <p:nvSpPr>
              <p:cNvPr id="65" name="Rectangle: Rounded Corners 64">
                <a:extLst>
                  <a:ext uri="{FF2B5EF4-FFF2-40B4-BE49-F238E27FC236}">
                    <a16:creationId xmlns:a16="http://schemas.microsoft.com/office/drawing/2014/main" id="{151C5E51-0423-4484-8C1C-9707FA9989D3}"/>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66" name="Graphic 65">
                <a:extLst>
                  <a:ext uri="{FF2B5EF4-FFF2-40B4-BE49-F238E27FC236}">
                    <a16:creationId xmlns:a16="http://schemas.microsoft.com/office/drawing/2014/main" id="{F6871C9E-A37D-4A4A-A3C7-F63DF28754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sp>
          <p:nvSpPr>
            <p:cNvPr id="63" name="Title 1">
              <a:extLst>
                <a:ext uri="{FF2B5EF4-FFF2-40B4-BE49-F238E27FC236}">
                  <a16:creationId xmlns:a16="http://schemas.microsoft.com/office/drawing/2014/main" id="{70D14712-737F-4E54-AE4E-AF73CA6984DB}"/>
                </a:ext>
              </a:extLst>
            </p:cNvPr>
            <p:cNvSpPr txBox="1">
              <a:spLocks/>
            </p:cNvSpPr>
            <p:nvPr/>
          </p:nvSpPr>
          <p:spPr>
            <a:xfrm>
              <a:off x="5543240" y="3264955"/>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Azure Container Registry</a:t>
              </a:r>
            </a:p>
          </p:txBody>
        </p:sp>
      </p:grpSp>
      <p:cxnSp>
        <p:nvCxnSpPr>
          <p:cNvPr id="42" name="Connector: Elbow 41">
            <a:extLst>
              <a:ext uri="{FF2B5EF4-FFF2-40B4-BE49-F238E27FC236}">
                <a16:creationId xmlns:a16="http://schemas.microsoft.com/office/drawing/2014/main" id="{4D58E643-B39C-4111-8711-6C03BA435834}"/>
              </a:ext>
            </a:extLst>
          </p:cNvPr>
          <p:cNvCxnSpPr>
            <a:cxnSpLocks/>
            <a:stCxn id="92" idx="3"/>
            <a:endCxn id="65" idx="1"/>
          </p:cNvCxnSpPr>
          <p:nvPr/>
        </p:nvCxnSpPr>
        <p:spPr>
          <a:xfrm flipV="1">
            <a:off x="5580637" y="4653209"/>
            <a:ext cx="475871" cy="926"/>
          </a:xfrm>
          <a:prstGeom prst="bentConnector3">
            <a:avLst>
              <a:gd name="adj1" fmla="val 50000"/>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5DF7655-9F48-4CE3-9C06-69266E4CF39B}"/>
              </a:ext>
            </a:extLst>
          </p:cNvPr>
          <p:cNvCxnSpPr>
            <a:cxnSpLocks/>
          </p:cNvCxnSpPr>
          <p:nvPr/>
        </p:nvCxnSpPr>
        <p:spPr>
          <a:xfrm flipV="1">
            <a:off x="6879468" y="4648493"/>
            <a:ext cx="1173398" cy="471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069AE8D-6A84-4E93-B52D-63D00EAEEEBA}"/>
              </a:ext>
            </a:extLst>
          </p:cNvPr>
          <p:cNvCxnSpPr>
            <a:cxnSpLocks/>
          </p:cNvCxnSpPr>
          <p:nvPr/>
        </p:nvCxnSpPr>
        <p:spPr>
          <a:xfrm flipH="1">
            <a:off x="7752984" y="5797712"/>
            <a:ext cx="357379"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0860C1AE-4160-49CF-926B-4A1FA2888AB3}"/>
              </a:ext>
            </a:extLst>
          </p:cNvPr>
          <p:cNvGrpSpPr/>
          <p:nvPr/>
        </p:nvGrpSpPr>
        <p:grpSpPr>
          <a:xfrm>
            <a:off x="9332858" y="2935195"/>
            <a:ext cx="822960" cy="1174880"/>
            <a:chOff x="8748275" y="2467750"/>
            <a:chExt cx="822960" cy="1174880"/>
          </a:xfrm>
        </p:grpSpPr>
        <p:sp>
          <p:nvSpPr>
            <p:cNvPr id="76" name="Title 1">
              <a:extLst>
                <a:ext uri="{FF2B5EF4-FFF2-40B4-BE49-F238E27FC236}">
                  <a16:creationId xmlns:a16="http://schemas.microsoft.com/office/drawing/2014/main" id="{D9FD5519-B471-4AB8-97C5-B802679A3512}"/>
                </a:ext>
              </a:extLst>
            </p:cNvPr>
            <p:cNvSpPr txBox="1">
              <a:spLocks/>
            </p:cNvSpPr>
            <p:nvPr/>
          </p:nvSpPr>
          <p:spPr>
            <a:xfrm>
              <a:off x="8750630" y="2467750"/>
              <a:ext cx="818250"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ML model in containers</a:t>
              </a:r>
            </a:p>
          </p:txBody>
        </p:sp>
        <p:sp>
          <p:nvSpPr>
            <p:cNvPr id="77" name="Rectangle: Rounded Corners 76">
              <a:extLst>
                <a:ext uri="{FF2B5EF4-FFF2-40B4-BE49-F238E27FC236}">
                  <a16:creationId xmlns:a16="http://schemas.microsoft.com/office/drawing/2014/main" id="{1288DA7F-DF96-4655-86F5-1DFF5111EF99}"/>
                </a:ext>
              </a:extLst>
            </p:cNvPr>
            <p:cNvSpPr/>
            <p:nvPr/>
          </p:nvSpPr>
          <p:spPr bwMode="auto">
            <a:xfrm>
              <a:off x="8748275" y="2819670"/>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9" name="Freeform: Shape 78">
              <a:extLst>
                <a:ext uri="{FF2B5EF4-FFF2-40B4-BE49-F238E27FC236}">
                  <a16:creationId xmlns:a16="http://schemas.microsoft.com/office/drawing/2014/main" id="{DC90F3A4-1A15-47C4-A9E1-5453035A552C}"/>
                </a:ext>
              </a:extLst>
            </p:cNvPr>
            <p:cNvSpPr/>
            <p:nvPr/>
          </p:nvSpPr>
          <p:spPr>
            <a:xfrm>
              <a:off x="8894531" y="2918387"/>
              <a:ext cx="560717" cy="61450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2" name="Brain_3" title="Icon of a brain">
              <a:extLst>
                <a:ext uri="{FF2B5EF4-FFF2-40B4-BE49-F238E27FC236}">
                  <a16:creationId xmlns:a16="http://schemas.microsoft.com/office/drawing/2014/main" id="{562603BE-1159-47D6-9F11-EECF04D2F5E5}"/>
                </a:ext>
              </a:extLst>
            </p:cNvPr>
            <p:cNvSpPr>
              <a:spLocks noChangeAspect="1" noEditPoints="1"/>
            </p:cNvSpPr>
            <p:nvPr/>
          </p:nvSpPr>
          <p:spPr bwMode="auto">
            <a:xfrm>
              <a:off x="9064054" y="2902092"/>
              <a:ext cx="221670" cy="23835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solidFill>
              <a:schemeClr val="bg1"/>
            </a:solidFill>
            <a:ln w="15875"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p>
          </p:txBody>
        </p:sp>
      </p:grpSp>
      <p:cxnSp>
        <p:nvCxnSpPr>
          <p:cNvPr id="81" name="Straight Arrow Connector 80">
            <a:extLst>
              <a:ext uri="{FF2B5EF4-FFF2-40B4-BE49-F238E27FC236}">
                <a16:creationId xmlns:a16="http://schemas.microsoft.com/office/drawing/2014/main" id="{5E9FDB0D-5C81-4AAB-8901-9FEBF686585B}"/>
              </a:ext>
            </a:extLst>
          </p:cNvPr>
          <p:cNvCxnSpPr>
            <a:cxnSpLocks/>
            <a:stCxn id="69" idx="2"/>
            <a:endCxn id="76" idx="0"/>
          </p:cNvCxnSpPr>
          <p:nvPr/>
        </p:nvCxnSpPr>
        <p:spPr>
          <a:xfrm>
            <a:off x="9741983" y="2452702"/>
            <a:ext cx="2355" cy="48249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itle 1">
            <a:extLst>
              <a:ext uri="{FF2B5EF4-FFF2-40B4-BE49-F238E27FC236}">
                <a16:creationId xmlns:a16="http://schemas.microsoft.com/office/drawing/2014/main" id="{5475E421-4A29-4D94-B02C-1FBF0C7B7AF3}"/>
              </a:ext>
            </a:extLst>
          </p:cNvPr>
          <p:cNvSpPr txBox="1">
            <a:spLocks/>
          </p:cNvSpPr>
          <p:nvPr/>
        </p:nvSpPr>
        <p:spPr>
          <a:xfrm>
            <a:off x="9820395" y="2520556"/>
            <a:ext cx="1246551"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800" spc="0">
                <a:solidFill>
                  <a:srgbClr val="000000"/>
                </a:solidFill>
                <a:latin typeface="Segoe UI" panose="020B0502040204020203" pitchFamily="34" charset="0"/>
              </a:rPr>
              <a:t>Query the model for AI features in app</a:t>
            </a:r>
          </a:p>
        </p:txBody>
      </p:sp>
      <p:cxnSp>
        <p:nvCxnSpPr>
          <p:cNvPr id="85" name="Straight Arrow Connector 84">
            <a:extLst>
              <a:ext uri="{FF2B5EF4-FFF2-40B4-BE49-F238E27FC236}">
                <a16:creationId xmlns:a16="http://schemas.microsoft.com/office/drawing/2014/main" id="{1DCA5EEF-D338-4ABC-B92E-1DD10BCF692A}"/>
              </a:ext>
            </a:extLst>
          </p:cNvPr>
          <p:cNvCxnSpPr>
            <a:cxnSpLocks/>
          </p:cNvCxnSpPr>
          <p:nvPr/>
        </p:nvCxnSpPr>
        <p:spPr>
          <a:xfrm>
            <a:off x="9744338" y="4110075"/>
            <a:ext cx="0" cy="495793"/>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itle 1">
            <a:extLst>
              <a:ext uri="{FF2B5EF4-FFF2-40B4-BE49-F238E27FC236}">
                <a16:creationId xmlns:a16="http://schemas.microsoft.com/office/drawing/2014/main" id="{E1221217-7944-4E0E-A232-CEE1B15807C8}"/>
              </a:ext>
            </a:extLst>
          </p:cNvPr>
          <p:cNvSpPr txBox="1">
            <a:spLocks/>
          </p:cNvSpPr>
          <p:nvPr/>
        </p:nvSpPr>
        <p:spPr>
          <a:xfrm>
            <a:off x="9836200" y="4234861"/>
            <a:ext cx="73353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800" spc="0">
                <a:solidFill>
                  <a:srgbClr val="000000"/>
                </a:solidFill>
                <a:latin typeface="Segoe UI" panose="020B0502040204020203" pitchFamily="34" charset="0"/>
              </a:rPr>
              <a:t>Serve the model in production</a:t>
            </a:r>
          </a:p>
        </p:txBody>
      </p:sp>
      <p:grpSp>
        <p:nvGrpSpPr>
          <p:cNvPr id="83" name="Group 82">
            <a:extLst>
              <a:ext uri="{FF2B5EF4-FFF2-40B4-BE49-F238E27FC236}">
                <a16:creationId xmlns:a16="http://schemas.microsoft.com/office/drawing/2014/main" id="{22B5C135-36D5-409A-B4DD-073D74AAF282}"/>
              </a:ext>
            </a:extLst>
          </p:cNvPr>
          <p:cNvGrpSpPr/>
          <p:nvPr/>
        </p:nvGrpSpPr>
        <p:grpSpPr>
          <a:xfrm>
            <a:off x="8358337" y="4603037"/>
            <a:ext cx="822960" cy="1183020"/>
            <a:chOff x="7773754" y="4135592"/>
            <a:chExt cx="822960" cy="1183020"/>
          </a:xfrm>
        </p:grpSpPr>
        <p:sp>
          <p:nvSpPr>
            <p:cNvPr id="117" name="Rectangle: Rounded Corners 116">
              <a:extLst>
                <a:ext uri="{FF2B5EF4-FFF2-40B4-BE49-F238E27FC236}">
                  <a16:creationId xmlns:a16="http://schemas.microsoft.com/office/drawing/2014/main" id="{6EF4C083-CCFC-40E3-81C4-0DE115EC4D82}"/>
                </a:ext>
              </a:extLst>
            </p:cNvPr>
            <p:cNvSpPr/>
            <p:nvPr/>
          </p:nvSpPr>
          <p:spPr bwMode="auto">
            <a:xfrm>
              <a:off x="7773754" y="449565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9" name="Title 1">
              <a:extLst>
                <a:ext uri="{FF2B5EF4-FFF2-40B4-BE49-F238E27FC236}">
                  <a16:creationId xmlns:a16="http://schemas.microsoft.com/office/drawing/2014/main" id="{C70776A9-E732-403C-B5BE-7A04EEB3AA74}"/>
                </a:ext>
              </a:extLst>
            </p:cNvPr>
            <p:cNvSpPr txBox="1">
              <a:spLocks/>
            </p:cNvSpPr>
            <p:nvPr/>
          </p:nvSpPr>
          <p:spPr>
            <a:xfrm>
              <a:off x="7773754" y="4135592"/>
              <a:ext cx="775483"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Parameter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server nods</a:t>
              </a:r>
            </a:p>
          </p:txBody>
        </p:sp>
        <p:grpSp>
          <p:nvGrpSpPr>
            <p:cNvPr id="50" name="Group 49">
              <a:extLst>
                <a:ext uri="{FF2B5EF4-FFF2-40B4-BE49-F238E27FC236}">
                  <a16:creationId xmlns:a16="http://schemas.microsoft.com/office/drawing/2014/main" id="{E2BE617A-A36C-420C-8CFD-49BFADD0F958}"/>
                </a:ext>
              </a:extLst>
            </p:cNvPr>
            <p:cNvGrpSpPr/>
            <p:nvPr/>
          </p:nvGrpSpPr>
          <p:grpSpPr>
            <a:xfrm>
              <a:off x="7898299" y="4610741"/>
              <a:ext cx="573870" cy="592782"/>
              <a:chOff x="7976177" y="4906451"/>
              <a:chExt cx="652465" cy="673967"/>
            </a:xfrm>
          </p:grpSpPr>
          <p:sp>
            <p:nvSpPr>
              <p:cNvPr id="93" name="Freeform: Shape 92">
                <a:extLst>
                  <a:ext uri="{FF2B5EF4-FFF2-40B4-BE49-F238E27FC236}">
                    <a16:creationId xmlns:a16="http://schemas.microsoft.com/office/drawing/2014/main" id="{6A76E392-534D-4883-99EB-3317D14525E0}"/>
                  </a:ext>
                </a:extLst>
              </p:cNvPr>
              <p:cNvSpPr/>
              <p:nvPr/>
            </p:nvSpPr>
            <p:spPr>
              <a:xfrm>
                <a:off x="7976177"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734BFB5F-F85E-4E27-A9A3-476C8CD796F8}"/>
                  </a:ext>
                </a:extLst>
              </p:cNvPr>
              <p:cNvSpPr/>
              <p:nvPr/>
            </p:nvSpPr>
            <p:spPr>
              <a:xfrm>
                <a:off x="8346160"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847F844C-5BB8-4D7F-8F61-70FD3A744DCB}"/>
                  </a:ext>
                </a:extLst>
              </p:cNvPr>
              <p:cNvSpPr/>
              <p:nvPr/>
            </p:nvSpPr>
            <p:spPr>
              <a:xfrm>
                <a:off x="7976177"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A604A876-CE33-41F4-BA50-BB224216BEF6}"/>
                  </a:ext>
                </a:extLst>
              </p:cNvPr>
              <p:cNvSpPr/>
              <p:nvPr/>
            </p:nvSpPr>
            <p:spPr>
              <a:xfrm>
                <a:off x="8346160"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82" name="Group 81">
            <a:extLst>
              <a:ext uri="{FF2B5EF4-FFF2-40B4-BE49-F238E27FC236}">
                <a16:creationId xmlns:a16="http://schemas.microsoft.com/office/drawing/2014/main" id="{18DCDDDA-B6A4-492B-BE10-55354FCA25AB}"/>
              </a:ext>
            </a:extLst>
          </p:cNvPr>
          <p:cNvGrpSpPr/>
          <p:nvPr/>
        </p:nvGrpSpPr>
        <p:grpSpPr>
          <a:xfrm>
            <a:off x="9332858" y="4603096"/>
            <a:ext cx="822960" cy="1182903"/>
            <a:chOff x="8748275" y="4135651"/>
            <a:chExt cx="822960" cy="1182903"/>
          </a:xfrm>
        </p:grpSpPr>
        <p:sp>
          <p:nvSpPr>
            <p:cNvPr id="118" name="Rectangle: Rounded Corners 117">
              <a:extLst>
                <a:ext uri="{FF2B5EF4-FFF2-40B4-BE49-F238E27FC236}">
                  <a16:creationId xmlns:a16="http://schemas.microsoft.com/office/drawing/2014/main" id="{4EDFF5DB-1421-4155-ADB2-1E70C0586D5A}"/>
                </a:ext>
              </a:extLst>
            </p:cNvPr>
            <p:cNvSpPr/>
            <p:nvPr/>
          </p:nvSpPr>
          <p:spPr bwMode="auto">
            <a:xfrm>
              <a:off x="8748275" y="449559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1" name="Title 1">
              <a:extLst>
                <a:ext uri="{FF2B5EF4-FFF2-40B4-BE49-F238E27FC236}">
                  <a16:creationId xmlns:a16="http://schemas.microsoft.com/office/drawing/2014/main" id="{ECDFB6C9-D5DF-41FB-8A11-83C2BBA1684F}"/>
                </a:ext>
              </a:extLst>
            </p:cNvPr>
            <p:cNvSpPr txBox="1">
              <a:spLocks/>
            </p:cNvSpPr>
            <p:nvPr/>
          </p:nvSpPr>
          <p:spPr>
            <a:xfrm>
              <a:off x="8748275" y="4135651"/>
              <a:ext cx="7153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Worker</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nodes</a:t>
              </a:r>
            </a:p>
          </p:txBody>
        </p:sp>
        <p:grpSp>
          <p:nvGrpSpPr>
            <p:cNvPr id="97" name="Group 96">
              <a:extLst>
                <a:ext uri="{FF2B5EF4-FFF2-40B4-BE49-F238E27FC236}">
                  <a16:creationId xmlns:a16="http://schemas.microsoft.com/office/drawing/2014/main" id="{D9DC64C9-9E4A-438A-96A3-60B71D7F837D}"/>
                </a:ext>
              </a:extLst>
            </p:cNvPr>
            <p:cNvGrpSpPr/>
            <p:nvPr/>
          </p:nvGrpSpPr>
          <p:grpSpPr>
            <a:xfrm>
              <a:off x="8872820" y="4610683"/>
              <a:ext cx="573870" cy="592782"/>
              <a:chOff x="7976177" y="4906451"/>
              <a:chExt cx="652465" cy="673967"/>
            </a:xfrm>
          </p:grpSpPr>
          <p:sp>
            <p:nvSpPr>
              <p:cNvPr id="98" name="Freeform: Shape 97">
                <a:extLst>
                  <a:ext uri="{FF2B5EF4-FFF2-40B4-BE49-F238E27FC236}">
                    <a16:creationId xmlns:a16="http://schemas.microsoft.com/office/drawing/2014/main" id="{F34EBBBC-4A14-4CBB-AD1F-7A8C11C56168}"/>
                  </a:ext>
                </a:extLst>
              </p:cNvPr>
              <p:cNvSpPr/>
              <p:nvPr/>
            </p:nvSpPr>
            <p:spPr>
              <a:xfrm>
                <a:off x="7976177"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7C1EAF1D-D7C0-43FB-B888-398061A7100C}"/>
                  </a:ext>
                </a:extLst>
              </p:cNvPr>
              <p:cNvSpPr/>
              <p:nvPr/>
            </p:nvSpPr>
            <p:spPr>
              <a:xfrm>
                <a:off x="8346160" y="490645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9F75B68F-757D-4CF6-AF03-847EF7EB1188}"/>
                  </a:ext>
                </a:extLst>
              </p:cNvPr>
              <p:cNvSpPr/>
              <p:nvPr/>
            </p:nvSpPr>
            <p:spPr>
              <a:xfrm>
                <a:off x="7976177"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467C973F-E6D9-4580-8895-259A2DD25AF4}"/>
                  </a:ext>
                </a:extLst>
              </p:cNvPr>
              <p:cNvSpPr/>
              <p:nvPr/>
            </p:nvSpPr>
            <p:spPr>
              <a:xfrm>
                <a:off x="8346160" y="5270841"/>
                <a:ext cx="282482" cy="309577"/>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nvGrpSpPr>
          <p:cNvPr id="108" name="Group 107">
            <a:extLst>
              <a:ext uri="{FF2B5EF4-FFF2-40B4-BE49-F238E27FC236}">
                <a16:creationId xmlns:a16="http://schemas.microsoft.com/office/drawing/2014/main" id="{ADE6F992-C9C7-46C7-B90D-8F2CDA5820E5}"/>
              </a:ext>
            </a:extLst>
          </p:cNvPr>
          <p:cNvGrpSpPr/>
          <p:nvPr/>
        </p:nvGrpSpPr>
        <p:grpSpPr>
          <a:xfrm>
            <a:off x="4757677" y="3887214"/>
            <a:ext cx="822960" cy="1178401"/>
            <a:chOff x="4598410" y="4856960"/>
            <a:chExt cx="822960" cy="1178401"/>
          </a:xfrm>
        </p:grpSpPr>
        <p:sp>
          <p:nvSpPr>
            <p:cNvPr id="92" name="Rectangle: Rounded Corners 91">
              <a:extLst>
                <a:ext uri="{FF2B5EF4-FFF2-40B4-BE49-F238E27FC236}">
                  <a16:creationId xmlns:a16="http://schemas.microsoft.com/office/drawing/2014/main" id="{C6DBD51B-3657-42A2-A01B-F80D3B00E490}"/>
                </a:ext>
              </a:extLst>
            </p:cNvPr>
            <p:cNvSpPr/>
            <p:nvPr/>
          </p:nvSpPr>
          <p:spPr bwMode="auto">
            <a:xfrm>
              <a:off x="4598410" y="521240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9" name="Title 1">
              <a:extLst>
                <a:ext uri="{FF2B5EF4-FFF2-40B4-BE49-F238E27FC236}">
                  <a16:creationId xmlns:a16="http://schemas.microsoft.com/office/drawing/2014/main" id="{C813D8AC-BE32-43AE-8FF6-A3E3DD5D5C0A}"/>
                </a:ext>
              </a:extLst>
            </p:cNvPr>
            <p:cNvSpPr txBox="1">
              <a:spLocks/>
            </p:cNvSpPr>
            <p:nvPr/>
          </p:nvSpPr>
          <p:spPr>
            <a:xfrm>
              <a:off x="4669725" y="4856960"/>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r>
                <a:rPr lang="en-US">
                  <a:solidFill>
                    <a:srgbClr val="000000"/>
                  </a:solidFill>
                </a:rPr>
                <a:t>Data scientist</a:t>
              </a:r>
            </a:p>
          </p:txBody>
        </p:sp>
        <p:sp>
          <p:nvSpPr>
            <p:cNvPr id="103" name="people_4" title="Icon of a person">
              <a:extLst>
                <a:ext uri="{FF2B5EF4-FFF2-40B4-BE49-F238E27FC236}">
                  <a16:creationId xmlns:a16="http://schemas.microsoft.com/office/drawing/2014/main" id="{0B4D38B2-D3CC-4E4E-ABB8-F4B508FDEC74}"/>
                </a:ext>
              </a:extLst>
            </p:cNvPr>
            <p:cNvSpPr>
              <a:spLocks noChangeAspect="1" noEditPoints="1"/>
            </p:cNvSpPr>
            <p:nvPr/>
          </p:nvSpPr>
          <p:spPr bwMode="auto">
            <a:xfrm>
              <a:off x="4750774" y="5309027"/>
              <a:ext cx="518233" cy="579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Beaker_F196" title="Icon of a scientific flask with liquid in it">
              <a:extLst>
                <a:ext uri="{FF2B5EF4-FFF2-40B4-BE49-F238E27FC236}">
                  <a16:creationId xmlns:a16="http://schemas.microsoft.com/office/drawing/2014/main" id="{EC16DF93-159D-49C1-A0DE-996026B83E95}"/>
                </a:ext>
              </a:extLst>
            </p:cNvPr>
            <p:cNvSpPr>
              <a:spLocks noChangeAspect="1" noEditPoints="1"/>
            </p:cNvSpPr>
            <p:nvPr/>
          </p:nvSpPr>
          <p:spPr bwMode="auto">
            <a:xfrm>
              <a:off x="4906314" y="5710405"/>
              <a:ext cx="207152" cy="23935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2" name="Group 101">
            <a:extLst>
              <a:ext uri="{FF2B5EF4-FFF2-40B4-BE49-F238E27FC236}">
                <a16:creationId xmlns:a16="http://schemas.microsoft.com/office/drawing/2014/main" id="{F4146D0C-95AC-4303-B49B-336074010B9D}"/>
              </a:ext>
            </a:extLst>
          </p:cNvPr>
          <p:cNvGrpSpPr/>
          <p:nvPr/>
        </p:nvGrpSpPr>
        <p:grpSpPr>
          <a:xfrm>
            <a:off x="9330503" y="1277822"/>
            <a:ext cx="822960" cy="1174880"/>
            <a:chOff x="10971961" y="2467750"/>
            <a:chExt cx="822960" cy="1174880"/>
          </a:xfrm>
        </p:grpSpPr>
        <p:sp>
          <p:nvSpPr>
            <p:cNvPr id="68" name="Title 1">
              <a:extLst>
                <a:ext uri="{FF2B5EF4-FFF2-40B4-BE49-F238E27FC236}">
                  <a16:creationId xmlns:a16="http://schemas.microsoft.com/office/drawing/2014/main" id="{218B8D0F-2B25-4B3B-B891-2936686CC110}"/>
                </a:ext>
              </a:extLst>
            </p:cNvPr>
            <p:cNvSpPr txBox="1">
              <a:spLocks/>
            </p:cNvSpPr>
            <p:nvPr/>
          </p:nvSpPr>
          <p:spPr>
            <a:xfrm>
              <a:off x="10974316" y="2467750"/>
              <a:ext cx="818250" cy="307777"/>
            </a:xfrm>
            <a:prstGeom prst="rect">
              <a:avLst/>
            </a:prstGeom>
            <a:solidFill>
              <a:schemeClr val="bg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App developer</a:t>
              </a:r>
            </a:p>
          </p:txBody>
        </p:sp>
        <p:sp>
          <p:nvSpPr>
            <p:cNvPr id="69" name="Rectangle: Rounded Corners 68">
              <a:extLst>
                <a:ext uri="{FF2B5EF4-FFF2-40B4-BE49-F238E27FC236}">
                  <a16:creationId xmlns:a16="http://schemas.microsoft.com/office/drawing/2014/main" id="{7563FF36-1590-4D3C-ABA5-30486B88776E}"/>
                </a:ext>
              </a:extLst>
            </p:cNvPr>
            <p:cNvSpPr/>
            <p:nvPr/>
          </p:nvSpPr>
          <p:spPr bwMode="auto">
            <a:xfrm>
              <a:off x="10971961" y="2819670"/>
              <a:ext cx="822960" cy="822960"/>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4" name="people_4" title="Icon of a person">
              <a:extLst>
                <a:ext uri="{FF2B5EF4-FFF2-40B4-BE49-F238E27FC236}">
                  <a16:creationId xmlns:a16="http://schemas.microsoft.com/office/drawing/2014/main" id="{86003A22-5EA5-4BA2-A71E-40203EB7085B}"/>
                </a:ext>
              </a:extLst>
            </p:cNvPr>
            <p:cNvSpPr>
              <a:spLocks noChangeAspect="1" noEditPoints="1"/>
            </p:cNvSpPr>
            <p:nvPr/>
          </p:nvSpPr>
          <p:spPr bwMode="auto">
            <a:xfrm>
              <a:off x="11124325" y="2916296"/>
              <a:ext cx="518233" cy="5793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monitor" title="Icon of a monitor">
              <a:extLst>
                <a:ext uri="{FF2B5EF4-FFF2-40B4-BE49-F238E27FC236}">
                  <a16:creationId xmlns:a16="http://schemas.microsoft.com/office/drawing/2014/main" id="{9065ED51-5A12-458A-BDDD-3EAD20144039}"/>
                </a:ext>
              </a:extLst>
            </p:cNvPr>
            <p:cNvSpPr>
              <a:spLocks noChangeAspect="1" noEditPoints="1"/>
            </p:cNvSpPr>
            <p:nvPr/>
          </p:nvSpPr>
          <p:spPr bwMode="auto">
            <a:xfrm>
              <a:off x="11264185" y="3369876"/>
              <a:ext cx="238512" cy="18279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32" name="Connector: Elbow 131">
            <a:extLst>
              <a:ext uri="{FF2B5EF4-FFF2-40B4-BE49-F238E27FC236}">
                <a16:creationId xmlns:a16="http://schemas.microsoft.com/office/drawing/2014/main" id="{FE5BD2E1-2C52-4812-B22B-DF746507EE25}"/>
              </a:ext>
            </a:extLst>
          </p:cNvPr>
          <p:cNvCxnSpPr>
            <a:cxnSpLocks/>
          </p:cNvCxnSpPr>
          <p:nvPr/>
        </p:nvCxnSpPr>
        <p:spPr>
          <a:xfrm rot="10800000" flipV="1">
            <a:off x="6467988" y="3421756"/>
            <a:ext cx="2864870" cy="277088"/>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342554"/>
            <a:ext cx="3520440"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a:defRPr/>
            </a:pPr>
            <a:r>
              <a:rPr lang="en-US" sz="1500" b="0" spc="0">
                <a:solidFill>
                  <a:srgbClr val="0078D4"/>
                </a:solidFill>
                <a:latin typeface="Segoe UI" panose="020B0502040204020203" pitchFamily="34" charset="0"/>
              </a:rPr>
              <a:t>Package ML model into a container and publish to ACR</a:t>
            </a:r>
          </a:p>
        </p:txBody>
      </p:sp>
      <p:sp>
        <p:nvSpPr>
          <p:cNvPr id="120" name="Title 16">
            <a:extLst>
              <a:ext uri="{FF2B5EF4-FFF2-40B4-BE49-F238E27FC236}">
                <a16:creationId xmlns:a16="http://schemas.microsoft.com/office/drawing/2014/main" id="{FC7FE9FD-1EB0-47EB-A96E-078AC117B85B}"/>
              </a:ext>
            </a:extLst>
          </p:cNvPr>
          <p:cNvSpPr txBox="1">
            <a:spLocks/>
          </p:cNvSpPr>
          <p:nvPr/>
        </p:nvSpPr>
        <p:spPr>
          <a:xfrm>
            <a:off x="588263" y="2996027"/>
            <a:ext cx="3520440"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2"/>
              <a:defRPr/>
            </a:pPr>
            <a:r>
              <a:rPr lang="en-US" sz="1500" b="0" spc="0">
                <a:solidFill>
                  <a:srgbClr val="0078D4"/>
                </a:solidFill>
                <a:latin typeface="Segoe UI" panose="020B0502040204020203" pitchFamily="34" charset="0"/>
              </a:rPr>
              <a:t>Azure Blob storage hosts training data sets and trained model </a:t>
            </a:r>
          </a:p>
        </p:txBody>
      </p:sp>
      <p:sp>
        <p:nvSpPr>
          <p:cNvPr id="122" name="Title 16">
            <a:extLst>
              <a:ext uri="{FF2B5EF4-FFF2-40B4-BE49-F238E27FC236}">
                <a16:creationId xmlns:a16="http://schemas.microsoft.com/office/drawing/2014/main" id="{3A1B0A31-5F55-462E-BDC2-8F97A3006E43}"/>
              </a:ext>
            </a:extLst>
          </p:cNvPr>
          <p:cNvSpPr txBox="1">
            <a:spLocks/>
          </p:cNvSpPr>
          <p:nvPr/>
        </p:nvSpPr>
        <p:spPr>
          <a:xfrm>
            <a:off x="588263" y="3649500"/>
            <a:ext cx="352044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3"/>
              <a:defRPr/>
            </a:pPr>
            <a:r>
              <a:rPr lang="en-US" sz="1500" b="0" spc="0">
                <a:solidFill>
                  <a:srgbClr val="0078D4"/>
                </a:solidFill>
                <a:latin typeface="Segoe UI" panose="020B0502040204020203" pitchFamily="34" charset="0"/>
              </a:rPr>
              <a:t>Use </a:t>
            </a:r>
            <a:r>
              <a:rPr lang="en-US" sz="1500" b="0" spc="0" err="1">
                <a:solidFill>
                  <a:srgbClr val="0078D4"/>
                </a:solidFill>
                <a:latin typeface="Segoe UI" panose="020B0502040204020203" pitchFamily="34" charset="0"/>
              </a:rPr>
              <a:t>Kubeflow</a:t>
            </a:r>
            <a:r>
              <a:rPr lang="en-US" sz="1500" b="0" spc="0">
                <a:solidFill>
                  <a:srgbClr val="0078D4"/>
                </a:solidFill>
                <a:latin typeface="Segoe UI" panose="020B0502040204020203" pitchFamily="34" charset="0"/>
              </a:rPr>
              <a:t> to deploy training job to AKS, distributed training job to AKS includes Parameter servers and Worker nodes…</a:t>
            </a:r>
          </a:p>
        </p:txBody>
      </p:sp>
      <p:sp>
        <p:nvSpPr>
          <p:cNvPr id="130" name="Title 16">
            <a:extLst>
              <a:ext uri="{FF2B5EF4-FFF2-40B4-BE49-F238E27FC236}">
                <a16:creationId xmlns:a16="http://schemas.microsoft.com/office/drawing/2014/main" id="{8B2C174F-37F3-4F9A-8802-810AD81C331B}"/>
              </a:ext>
            </a:extLst>
          </p:cNvPr>
          <p:cNvSpPr txBox="1">
            <a:spLocks/>
          </p:cNvSpPr>
          <p:nvPr/>
        </p:nvSpPr>
        <p:spPr>
          <a:xfrm>
            <a:off x="588262" y="4764638"/>
            <a:ext cx="3719875" cy="6924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4"/>
              <a:defRPr/>
            </a:pPr>
            <a:r>
              <a:rPr lang="en-US" sz="1500" b="0" spc="0">
                <a:solidFill>
                  <a:srgbClr val="0078D4"/>
                </a:solidFill>
                <a:latin typeface="Segoe UI" panose="020B0502040204020203" pitchFamily="34" charset="0"/>
              </a:rPr>
              <a:t>Serve production model using </a:t>
            </a:r>
            <a:r>
              <a:rPr lang="en-US" sz="1500" b="0" spc="0" err="1">
                <a:solidFill>
                  <a:srgbClr val="0078D4"/>
                </a:solidFill>
                <a:latin typeface="Segoe UI" panose="020B0502040204020203" pitchFamily="34" charset="0"/>
              </a:rPr>
              <a:t>Kubeflow</a:t>
            </a:r>
            <a:r>
              <a:rPr lang="en-US" sz="1500" b="0" spc="0">
                <a:solidFill>
                  <a:srgbClr val="0078D4"/>
                </a:solidFill>
                <a:latin typeface="Segoe UI" panose="020B0502040204020203" pitchFamily="34" charset="0"/>
              </a:rPr>
              <a:t>, promoting a consistent environment across test, control and production</a:t>
            </a:r>
          </a:p>
        </p:txBody>
      </p:sp>
      <p:sp>
        <p:nvSpPr>
          <p:cNvPr id="131" name="Title 16">
            <a:extLst>
              <a:ext uri="{FF2B5EF4-FFF2-40B4-BE49-F238E27FC236}">
                <a16:creationId xmlns:a16="http://schemas.microsoft.com/office/drawing/2014/main" id="{DF0BAC75-B4F8-4FDA-A1F4-820F26DFF547}"/>
              </a:ext>
            </a:extLst>
          </p:cNvPr>
          <p:cNvSpPr txBox="1">
            <a:spLocks/>
          </p:cNvSpPr>
          <p:nvPr/>
        </p:nvSpPr>
        <p:spPr>
          <a:xfrm>
            <a:off x="588263" y="5648942"/>
            <a:ext cx="3520440" cy="2308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mj-lt"/>
              <a:buAutoNum type="arabicPeriod" startAt="5"/>
              <a:defRPr/>
            </a:pPr>
            <a:r>
              <a:rPr lang="en-US" sz="1500" b="0" spc="0">
                <a:solidFill>
                  <a:srgbClr val="0078D4"/>
                </a:solidFill>
                <a:latin typeface="Segoe UI" panose="020B0502040204020203" pitchFamily="34" charset="0"/>
              </a:rPr>
              <a:t>AKS supports GPU enabled VM </a:t>
            </a:r>
          </a:p>
        </p:txBody>
      </p:sp>
      <p:sp>
        <p:nvSpPr>
          <p:cNvPr id="133" name="Oval 132">
            <a:extLst>
              <a:ext uri="{FF2B5EF4-FFF2-40B4-BE49-F238E27FC236}">
                <a16:creationId xmlns:a16="http://schemas.microsoft.com/office/drawing/2014/main" id="{A9ECC584-502E-4300-A0BB-56B58AAA478B}"/>
              </a:ext>
            </a:extLst>
          </p:cNvPr>
          <p:cNvSpPr/>
          <p:nvPr/>
        </p:nvSpPr>
        <p:spPr bwMode="auto">
          <a:xfrm>
            <a:off x="8958361" y="356143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135" name="Oval 134">
            <a:extLst>
              <a:ext uri="{FF2B5EF4-FFF2-40B4-BE49-F238E27FC236}">
                <a16:creationId xmlns:a16="http://schemas.microsoft.com/office/drawing/2014/main" id="{E0E61181-CCAB-483A-9153-634D1B031C73}"/>
              </a:ext>
            </a:extLst>
          </p:cNvPr>
          <p:cNvSpPr/>
          <p:nvPr/>
        </p:nvSpPr>
        <p:spPr bwMode="auto">
          <a:xfrm>
            <a:off x="6994578" y="476757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cxnSp>
        <p:nvCxnSpPr>
          <p:cNvPr id="136" name="Connector: Elbow 135">
            <a:extLst>
              <a:ext uri="{FF2B5EF4-FFF2-40B4-BE49-F238E27FC236}">
                <a16:creationId xmlns:a16="http://schemas.microsoft.com/office/drawing/2014/main" id="{906992EE-1ECA-4E65-9992-BC7C091298FB}"/>
              </a:ext>
            </a:extLst>
          </p:cNvPr>
          <p:cNvCxnSpPr>
            <a:cxnSpLocks/>
            <a:stCxn id="65" idx="3"/>
            <a:endCxn id="113" idx="0"/>
          </p:cNvCxnSpPr>
          <p:nvPr/>
        </p:nvCxnSpPr>
        <p:spPr>
          <a:xfrm>
            <a:off x="6879468" y="4653209"/>
            <a:ext cx="462036" cy="67119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23099247-EE5D-4108-B3E9-3658DC8B09BD}"/>
              </a:ext>
            </a:extLst>
          </p:cNvPr>
          <p:cNvSpPr/>
          <p:nvPr/>
        </p:nvSpPr>
        <p:spPr bwMode="auto">
          <a:xfrm>
            <a:off x="7329007" y="408395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143" name="Oval 142">
            <a:extLst>
              <a:ext uri="{FF2B5EF4-FFF2-40B4-BE49-F238E27FC236}">
                <a16:creationId xmlns:a16="http://schemas.microsoft.com/office/drawing/2014/main" id="{51A0713E-BD95-4D71-9A21-D740616560C5}"/>
              </a:ext>
            </a:extLst>
          </p:cNvPr>
          <p:cNvSpPr/>
          <p:nvPr/>
        </p:nvSpPr>
        <p:spPr bwMode="auto">
          <a:xfrm>
            <a:off x="9363310" y="422081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144" name="Oval 143">
            <a:extLst>
              <a:ext uri="{FF2B5EF4-FFF2-40B4-BE49-F238E27FC236}">
                <a16:creationId xmlns:a16="http://schemas.microsoft.com/office/drawing/2014/main" id="{43AE9297-97B1-412D-B0FF-5A96E4444014}"/>
              </a:ext>
            </a:extLst>
          </p:cNvPr>
          <p:cNvSpPr/>
          <p:nvPr/>
        </p:nvSpPr>
        <p:spPr bwMode="auto">
          <a:xfrm>
            <a:off x="11597059" y="523735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106" name="Title 16">
            <a:extLst>
              <a:ext uri="{FF2B5EF4-FFF2-40B4-BE49-F238E27FC236}">
                <a16:creationId xmlns:a16="http://schemas.microsoft.com/office/drawing/2014/main" id="{EB615DE7-699D-4842-BC62-582C85DA83FD}"/>
              </a:ext>
            </a:extLst>
          </p:cNvPr>
          <p:cNvSpPr txBox="1">
            <a:spLocks/>
          </p:cNvSpPr>
          <p:nvPr/>
        </p:nvSpPr>
        <p:spPr>
          <a:xfrm>
            <a:off x="588262" y="6071584"/>
            <a:ext cx="3762065" cy="461665"/>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spcAft>
                <a:spcPts val="2400"/>
              </a:spcAft>
              <a:buFont typeface="+mj-lt"/>
              <a:buAutoNum type="arabicPeriod" startAt="5"/>
              <a:defRPr sz="1500" b="0" cap="none" spc="0" baseline="0">
                <a:ln w="3175">
                  <a:noFill/>
                </a:ln>
                <a:solidFill>
                  <a:srgbClr val="0078D4"/>
                </a:solidFill>
                <a:effectLst/>
                <a:latin typeface="Segoe UI" panose="020B0502040204020203" pitchFamily="34" charset="0"/>
                <a:cs typeface="Segoe UI" pitchFamily="34" charset="0"/>
              </a:defRPr>
            </a:lvl1pPr>
          </a:lstStyle>
          <a:p>
            <a:pPr>
              <a:buFont typeface="+mj-lt"/>
              <a:buAutoNum type="arabicPeriod" startAt="6"/>
            </a:pPr>
            <a:r>
              <a:rPr lang="en-US"/>
              <a:t>Developer can build features querying the model running in AKS cluster</a:t>
            </a:r>
          </a:p>
        </p:txBody>
      </p:sp>
      <p:sp>
        <p:nvSpPr>
          <p:cNvPr id="109" name="Oval 108">
            <a:extLst>
              <a:ext uri="{FF2B5EF4-FFF2-40B4-BE49-F238E27FC236}">
                <a16:creationId xmlns:a16="http://schemas.microsoft.com/office/drawing/2014/main" id="{3AAAEF5B-94A0-48F6-B477-706FB77945AE}"/>
              </a:ext>
            </a:extLst>
          </p:cNvPr>
          <p:cNvSpPr/>
          <p:nvPr/>
        </p:nvSpPr>
        <p:spPr bwMode="auto">
          <a:xfrm>
            <a:off x="9416218" y="2496845"/>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6</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20470708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Graphic 108">
            <a:extLst>
              <a:ext uri="{FF2B5EF4-FFF2-40B4-BE49-F238E27FC236}">
                <a16:creationId xmlns:a16="http://schemas.microsoft.com/office/drawing/2014/main" id="{D387DCDE-E84B-4E53-A136-0079AE438E7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262317" y="3715539"/>
            <a:ext cx="2588830" cy="1828800"/>
          </a:xfrm>
          <a:prstGeom prst="rect">
            <a:avLst/>
          </a:prstGeom>
        </p:spPr>
      </p:pic>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5544649"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algn="ctr" defTabSz="914192"/>
            <a:r>
              <a:rPr lang="en-US" sz="1000">
                <a:solidFill>
                  <a:srgbClr val="D2D2D2"/>
                </a:solidFill>
                <a:latin typeface="Segoe UI"/>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2397" y="759692"/>
            <a:ext cx="372484"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Scalable Internet of Things solutions</a:t>
            </a:r>
          </a:p>
        </p:txBody>
      </p:sp>
      <p:sp>
        <p:nvSpPr>
          <p:cNvPr id="78" name="Title 16">
            <a:extLst>
              <a:ext uri="{FF2B5EF4-FFF2-40B4-BE49-F238E27FC236}">
                <a16:creationId xmlns:a16="http://schemas.microsoft.com/office/drawing/2014/main" id="{C3E60A06-D90A-48FF-AF33-7B6BA0B00ACD}"/>
              </a:ext>
            </a:extLst>
          </p:cNvPr>
          <p:cNvSpPr txBox="1">
            <a:spLocks/>
          </p:cNvSpPr>
          <p:nvPr/>
        </p:nvSpPr>
        <p:spPr>
          <a:xfrm>
            <a:off x="588263" y="2589889"/>
            <a:ext cx="308258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Portable code, runs anywhere</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Elastic scalability and manageability</a:t>
            </a:r>
          </a:p>
          <a:p>
            <a:pPr marL="274320" lvl="0" indent="-274320">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Quick deployment and high availability</a:t>
            </a:r>
          </a:p>
        </p:txBody>
      </p:sp>
      <p:grpSp>
        <p:nvGrpSpPr>
          <p:cNvPr id="51" name="Group 50">
            <a:extLst>
              <a:ext uri="{FF2B5EF4-FFF2-40B4-BE49-F238E27FC236}">
                <a16:creationId xmlns:a16="http://schemas.microsoft.com/office/drawing/2014/main" id="{94699C29-81C5-4649-B17B-C9749780E413}"/>
              </a:ext>
            </a:extLst>
          </p:cNvPr>
          <p:cNvGrpSpPr/>
          <p:nvPr/>
        </p:nvGrpSpPr>
        <p:grpSpPr>
          <a:xfrm>
            <a:off x="5599948" y="3818917"/>
            <a:ext cx="1146159" cy="1374749"/>
            <a:chOff x="5599948" y="3818917"/>
            <a:chExt cx="1146159" cy="1374749"/>
          </a:xfrm>
        </p:grpSpPr>
        <p:sp>
          <p:nvSpPr>
            <p:cNvPr id="62" name="Title 1">
              <a:extLst>
                <a:ext uri="{FF2B5EF4-FFF2-40B4-BE49-F238E27FC236}">
                  <a16:creationId xmlns:a16="http://schemas.microsoft.com/office/drawing/2014/main" id="{50006E56-9FC5-43F5-B3D7-704F5830772D}"/>
                </a:ext>
              </a:extLst>
            </p:cNvPr>
            <p:cNvSpPr txBox="1">
              <a:spLocks/>
            </p:cNvSpPr>
            <p:nvPr/>
          </p:nvSpPr>
          <p:spPr>
            <a:xfrm>
              <a:off x="5814237" y="3818917"/>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200" spc="0">
                  <a:solidFill>
                    <a:srgbClr val="000000"/>
                  </a:solidFill>
                  <a:latin typeface="Segoe UI Semibold" panose="020B0702040204020203" pitchFamily="34" charset="0"/>
                  <a:cs typeface="Segoe UI Semibold" panose="020B0702040204020203" pitchFamily="34" charset="0"/>
                </a:rPr>
                <a:t>AKS</a:t>
              </a:r>
            </a:p>
          </p:txBody>
        </p:sp>
        <p:grpSp>
          <p:nvGrpSpPr>
            <p:cNvPr id="67" name="Group 66">
              <a:extLst>
                <a:ext uri="{FF2B5EF4-FFF2-40B4-BE49-F238E27FC236}">
                  <a16:creationId xmlns:a16="http://schemas.microsoft.com/office/drawing/2014/main" id="{197527B5-6383-4D70-8E81-5AB4C3BC282B}"/>
                </a:ext>
              </a:extLst>
            </p:cNvPr>
            <p:cNvGrpSpPr/>
            <p:nvPr/>
          </p:nvGrpSpPr>
          <p:grpSpPr>
            <a:xfrm>
              <a:off x="5599948" y="4047507"/>
              <a:ext cx="1146159" cy="1146159"/>
              <a:chOff x="8075203" y="3952298"/>
              <a:chExt cx="530352" cy="530352"/>
            </a:xfrm>
          </p:grpSpPr>
          <p:sp>
            <p:nvSpPr>
              <p:cNvPr id="68" name="Rectangle: Rounded Corners 67">
                <a:extLst>
                  <a:ext uri="{FF2B5EF4-FFF2-40B4-BE49-F238E27FC236}">
                    <a16:creationId xmlns:a16="http://schemas.microsoft.com/office/drawing/2014/main" id="{9535D61A-FF50-4D6A-BBBF-2361C53BAD50}"/>
                  </a:ext>
                </a:extLst>
              </p:cNvPr>
              <p:cNvSpPr/>
              <p:nvPr/>
            </p:nvSpPr>
            <p:spPr bwMode="auto">
              <a:xfrm>
                <a:off x="8075203" y="3952298"/>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9" name="Group 68">
                <a:extLst>
                  <a:ext uri="{FF2B5EF4-FFF2-40B4-BE49-F238E27FC236}">
                    <a16:creationId xmlns:a16="http://schemas.microsoft.com/office/drawing/2014/main" id="{36DC3BC0-1325-4F90-A3DC-789A3357765E}"/>
                  </a:ext>
                </a:extLst>
              </p:cNvPr>
              <p:cNvGrpSpPr/>
              <p:nvPr/>
            </p:nvGrpSpPr>
            <p:grpSpPr>
              <a:xfrm>
                <a:off x="8151402" y="4038938"/>
                <a:ext cx="377955" cy="357073"/>
                <a:chOff x="3172902" y="4132385"/>
                <a:chExt cx="355417" cy="335781"/>
              </a:xfrm>
            </p:grpSpPr>
            <p:grpSp>
              <p:nvGrpSpPr>
                <p:cNvPr id="70" name="Group 69">
                  <a:extLst>
                    <a:ext uri="{FF2B5EF4-FFF2-40B4-BE49-F238E27FC236}">
                      <a16:creationId xmlns:a16="http://schemas.microsoft.com/office/drawing/2014/main" id="{B9A00392-0329-4F6F-93CE-CB73FEEE833E}"/>
                    </a:ext>
                  </a:extLst>
                </p:cNvPr>
                <p:cNvGrpSpPr/>
                <p:nvPr/>
              </p:nvGrpSpPr>
              <p:grpSpPr>
                <a:xfrm>
                  <a:off x="3234030" y="4132385"/>
                  <a:ext cx="233160" cy="110531"/>
                  <a:chOff x="3234867" y="4132385"/>
                  <a:chExt cx="233160" cy="110531"/>
                </a:xfrm>
              </p:grpSpPr>
              <p:sp>
                <p:nvSpPr>
                  <p:cNvPr id="82" name="Freeform: Shape 81">
                    <a:extLst>
                      <a:ext uri="{FF2B5EF4-FFF2-40B4-BE49-F238E27FC236}">
                        <a16:creationId xmlns:a16="http://schemas.microsoft.com/office/drawing/2014/main" id="{8C099D1D-C473-4527-9FA1-93C2F0E09FC6}"/>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0B3445AA-8800-4843-88E4-09AB4689F55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72" name="Group 71">
                  <a:extLst>
                    <a:ext uri="{FF2B5EF4-FFF2-40B4-BE49-F238E27FC236}">
                      <a16:creationId xmlns:a16="http://schemas.microsoft.com/office/drawing/2014/main" id="{B30DBCDE-89D2-467D-B44E-8C82FE38AB3D}"/>
                    </a:ext>
                  </a:extLst>
                </p:cNvPr>
                <p:cNvGrpSpPr/>
                <p:nvPr/>
              </p:nvGrpSpPr>
              <p:grpSpPr>
                <a:xfrm>
                  <a:off x="3172902" y="4245010"/>
                  <a:ext cx="355417" cy="110531"/>
                  <a:chOff x="3172902" y="4244590"/>
                  <a:chExt cx="355417" cy="110531"/>
                </a:xfrm>
              </p:grpSpPr>
              <p:sp>
                <p:nvSpPr>
                  <p:cNvPr id="79" name="Freeform: Shape 78">
                    <a:extLst>
                      <a:ext uri="{FF2B5EF4-FFF2-40B4-BE49-F238E27FC236}">
                        <a16:creationId xmlns:a16="http://schemas.microsoft.com/office/drawing/2014/main" id="{433B5C85-C749-4F60-90F9-6119CE23CAF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0" name="Freeform: Shape 79">
                    <a:extLst>
                      <a:ext uri="{FF2B5EF4-FFF2-40B4-BE49-F238E27FC236}">
                        <a16:creationId xmlns:a16="http://schemas.microsoft.com/office/drawing/2014/main" id="{0AD3B3A2-9A2D-41A2-8769-69C4B81C165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81" name="Freeform: Shape 80">
                    <a:extLst>
                      <a:ext uri="{FF2B5EF4-FFF2-40B4-BE49-F238E27FC236}">
                        <a16:creationId xmlns:a16="http://schemas.microsoft.com/office/drawing/2014/main" id="{C5F7C086-45E6-4679-A093-0D0C49A9275A}"/>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nvGrpSpPr>
                <p:cNvPr id="75" name="Group 74">
                  <a:extLst>
                    <a:ext uri="{FF2B5EF4-FFF2-40B4-BE49-F238E27FC236}">
                      <a16:creationId xmlns:a16="http://schemas.microsoft.com/office/drawing/2014/main" id="{4F25826F-54A5-4884-82D8-E890DC1D7EA8}"/>
                    </a:ext>
                  </a:extLst>
                </p:cNvPr>
                <p:cNvGrpSpPr/>
                <p:nvPr/>
              </p:nvGrpSpPr>
              <p:grpSpPr>
                <a:xfrm>
                  <a:off x="3234030" y="4357635"/>
                  <a:ext cx="233160" cy="110531"/>
                  <a:chOff x="3234867" y="4132385"/>
                  <a:chExt cx="233160" cy="110531"/>
                </a:xfrm>
              </p:grpSpPr>
              <p:sp>
                <p:nvSpPr>
                  <p:cNvPr id="76" name="Freeform: Shape 75">
                    <a:extLst>
                      <a:ext uri="{FF2B5EF4-FFF2-40B4-BE49-F238E27FC236}">
                        <a16:creationId xmlns:a16="http://schemas.microsoft.com/office/drawing/2014/main" id="{2968B7F1-D251-4937-8870-AB43567B2257}"/>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6AC2BF97-8438-4C79-975B-7B63D8A70367}"/>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grpSp>
          </p:grpSp>
        </p:grpSp>
      </p:grpSp>
      <p:grpSp>
        <p:nvGrpSpPr>
          <p:cNvPr id="84" name="Group 83">
            <a:extLst>
              <a:ext uri="{FF2B5EF4-FFF2-40B4-BE49-F238E27FC236}">
                <a16:creationId xmlns:a16="http://schemas.microsoft.com/office/drawing/2014/main" id="{2B3406E3-65D1-4D99-9828-27F54399E816}"/>
              </a:ext>
            </a:extLst>
          </p:cNvPr>
          <p:cNvGrpSpPr/>
          <p:nvPr/>
        </p:nvGrpSpPr>
        <p:grpSpPr>
          <a:xfrm>
            <a:off x="6832577" y="5507863"/>
            <a:ext cx="717581" cy="882019"/>
            <a:chOff x="10350876" y="4254671"/>
            <a:chExt cx="717581" cy="882019"/>
          </a:xfrm>
        </p:grpSpPr>
        <p:sp>
          <p:nvSpPr>
            <p:cNvPr id="85" name="Title 1">
              <a:extLst>
                <a:ext uri="{FF2B5EF4-FFF2-40B4-BE49-F238E27FC236}">
                  <a16:creationId xmlns:a16="http://schemas.microsoft.com/office/drawing/2014/main" id="{19D968E3-9BB7-4152-8FB1-208C23C33D34}"/>
                </a:ext>
              </a:extLst>
            </p:cNvPr>
            <p:cNvSpPr txBox="1">
              <a:spLocks/>
            </p:cNvSpPr>
            <p:nvPr/>
          </p:nvSpPr>
          <p:spPr>
            <a:xfrm>
              <a:off x="10350876" y="425467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Database for MySQL</a:t>
              </a:r>
            </a:p>
          </p:txBody>
        </p:sp>
        <p:grpSp>
          <p:nvGrpSpPr>
            <p:cNvPr id="88" name="Group 87">
              <a:extLst>
                <a:ext uri="{FF2B5EF4-FFF2-40B4-BE49-F238E27FC236}">
                  <a16:creationId xmlns:a16="http://schemas.microsoft.com/office/drawing/2014/main" id="{1F85FF7E-B1B5-4DCF-8050-6D8E704F3CDB}"/>
                </a:ext>
              </a:extLst>
            </p:cNvPr>
            <p:cNvGrpSpPr/>
            <p:nvPr/>
          </p:nvGrpSpPr>
          <p:grpSpPr>
            <a:xfrm>
              <a:off x="10444490" y="4606338"/>
              <a:ext cx="530352" cy="530352"/>
              <a:chOff x="9134176" y="3945754"/>
              <a:chExt cx="530352" cy="530352"/>
            </a:xfrm>
          </p:grpSpPr>
          <p:sp>
            <p:nvSpPr>
              <p:cNvPr id="90" name="Rectangle: Rounded Corners 89">
                <a:extLst>
                  <a:ext uri="{FF2B5EF4-FFF2-40B4-BE49-F238E27FC236}">
                    <a16:creationId xmlns:a16="http://schemas.microsoft.com/office/drawing/2014/main" id="{9832DB05-8534-4754-BB07-0731DD06450A}"/>
                  </a:ext>
                </a:extLst>
              </p:cNvPr>
              <p:cNvSpPr/>
              <p:nvPr/>
            </p:nvSpPr>
            <p:spPr bwMode="auto">
              <a:xfrm>
                <a:off x="9134176" y="3945754"/>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3" name="Freeform: Shape 92">
                <a:extLst>
                  <a:ext uri="{FF2B5EF4-FFF2-40B4-BE49-F238E27FC236}">
                    <a16:creationId xmlns:a16="http://schemas.microsoft.com/office/drawing/2014/main" id="{B1D22527-9B08-4371-8634-DEBEAF6AA282}"/>
                  </a:ext>
                </a:extLst>
              </p:cNvPr>
              <p:cNvSpPr/>
              <p:nvPr/>
            </p:nvSpPr>
            <p:spPr>
              <a:xfrm>
                <a:off x="9255557" y="4013877"/>
                <a:ext cx="287591" cy="394106"/>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4"/>
              </a:solidFill>
              <a:ln w="9525" cap="flat">
                <a:noFill/>
                <a:prstDash val="solid"/>
                <a:miter/>
              </a:ln>
            </p:spPr>
            <p:txBody>
              <a:bodyPr rtlCol="0" anchor="ctr"/>
              <a:lstStyle/>
              <a:p>
                <a:endParaRPr lang="en-US"/>
              </a:p>
            </p:txBody>
          </p:sp>
        </p:grpSp>
      </p:grpSp>
      <p:grpSp>
        <p:nvGrpSpPr>
          <p:cNvPr id="5" name="Group 4">
            <a:extLst>
              <a:ext uri="{FF2B5EF4-FFF2-40B4-BE49-F238E27FC236}">
                <a16:creationId xmlns:a16="http://schemas.microsoft.com/office/drawing/2014/main" id="{7D2678DB-7AA4-49AE-BF19-823F2F9C0D26}"/>
              </a:ext>
            </a:extLst>
          </p:cNvPr>
          <p:cNvGrpSpPr/>
          <p:nvPr/>
        </p:nvGrpSpPr>
        <p:grpSpPr>
          <a:xfrm>
            <a:off x="5814237" y="5517650"/>
            <a:ext cx="717581" cy="882019"/>
            <a:chOff x="6295722" y="5107235"/>
            <a:chExt cx="717581" cy="882019"/>
          </a:xfrm>
        </p:grpSpPr>
        <p:sp>
          <p:nvSpPr>
            <p:cNvPr id="95" name="Title 1">
              <a:extLst>
                <a:ext uri="{FF2B5EF4-FFF2-40B4-BE49-F238E27FC236}">
                  <a16:creationId xmlns:a16="http://schemas.microsoft.com/office/drawing/2014/main" id="{74612373-991C-4FA3-B1DB-3073EF782368}"/>
                </a:ext>
              </a:extLst>
            </p:cNvPr>
            <p:cNvSpPr txBox="1">
              <a:spLocks/>
            </p:cNvSpPr>
            <p:nvPr/>
          </p:nvSpPr>
          <p:spPr>
            <a:xfrm>
              <a:off x="6295722" y="510723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Cosmos DB</a:t>
              </a:r>
            </a:p>
          </p:txBody>
        </p:sp>
        <p:sp>
          <p:nvSpPr>
            <p:cNvPr id="97" name="Rectangle: Rounded Corners 96">
              <a:extLst>
                <a:ext uri="{FF2B5EF4-FFF2-40B4-BE49-F238E27FC236}">
                  <a16:creationId xmlns:a16="http://schemas.microsoft.com/office/drawing/2014/main" id="{00D8A087-5B42-4E4E-8082-E8ACF8FC1B47}"/>
                </a:ext>
              </a:extLst>
            </p:cNvPr>
            <p:cNvSpPr/>
            <p:nvPr/>
          </p:nvSpPr>
          <p:spPr bwMode="auto">
            <a:xfrm>
              <a:off x="6389336" y="5458902"/>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4" name="Graphic 3">
              <a:extLst>
                <a:ext uri="{FF2B5EF4-FFF2-40B4-BE49-F238E27FC236}">
                  <a16:creationId xmlns:a16="http://schemas.microsoft.com/office/drawing/2014/main" id="{3A297D23-3D3F-4C26-B972-C05713DE2B4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07879" y="5577445"/>
              <a:ext cx="293266" cy="293266"/>
            </a:xfrm>
            <a:prstGeom prst="rect">
              <a:avLst/>
            </a:prstGeom>
          </p:spPr>
        </p:pic>
      </p:grpSp>
      <p:grpSp>
        <p:nvGrpSpPr>
          <p:cNvPr id="8" name="Group 7">
            <a:extLst>
              <a:ext uri="{FF2B5EF4-FFF2-40B4-BE49-F238E27FC236}">
                <a16:creationId xmlns:a16="http://schemas.microsoft.com/office/drawing/2014/main" id="{05CE439D-C756-451B-AA9D-89D0F260C1F8}"/>
              </a:ext>
            </a:extLst>
          </p:cNvPr>
          <p:cNvGrpSpPr/>
          <p:nvPr/>
        </p:nvGrpSpPr>
        <p:grpSpPr>
          <a:xfrm>
            <a:off x="4795896" y="5527437"/>
            <a:ext cx="717581" cy="882019"/>
            <a:chOff x="5277381" y="5117022"/>
            <a:chExt cx="717581" cy="882019"/>
          </a:xfrm>
        </p:grpSpPr>
        <p:sp>
          <p:nvSpPr>
            <p:cNvPr id="100" name="Title 1">
              <a:extLst>
                <a:ext uri="{FF2B5EF4-FFF2-40B4-BE49-F238E27FC236}">
                  <a16:creationId xmlns:a16="http://schemas.microsoft.com/office/drawing/2014/main" id="{106F3904-2386-4261-AD49-BF19056020AD}"/>
                </a:ext>
              </a:extLst>
            </p:cNvPr>
            <p:cNvSpPr txBox="1">
              <a:spLocks/>
            </p:cNvSpPr>
            <p:nvPr/>
          </p:nvSpPr>
          <p:spPr>
            <a:xfrm>
              <a:off x="5277381" y="5117022"/>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SQL Database</a:t>
              </a:r>
            </a:p>
          </p:txBody>
        </p:sp>
        <p:sp>
          <p:nvSpPr>
            <p:cNvPr id="102" name="Rectangle: Rounded Corners 101">
              <a:extLst>
                <a:ext uri="{FF2B5EF4-FFF2-40B4-BE49-F238E27FC236}">
                  <a16:creationId xmlns:a16="http://schemas.microsoft.com/office/drawing/2014/main" id="{FE999ECA-3D65-4A98-B798-D36518B0D5E4}"/>
                </a:ext>
              </a:extLst>
            </p:cNvPr>
            <p:cNvSpPr/>
            <p:nvPr/>
          </p:nvSpPr>
          <p:spPr bwMode="auto">
            <a:xfrm>
              <a:off x="5370995" y="5468689"/>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7" name="Picture 6" descr="A close up of a sign&#10;&#10;Description generated with high confidence">
              <a:extLst>
                <a:ext uri="{FF2B5EF4-FFF2-40B4-BE49-F238E27FC236}">
                  <a16:creationId xmlns:a16="http://schemas.microsoft.com/office/drawing/2014/main" id="{0CD963C2-1C1C-4B99-9EBB-7CF4110171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48089" y="5545783"/>
              <a:ext cx="376165" cy="376165"/>
            </a:xfrm>
            <a:prstGeom prst="rect">
              <a:avLst/>
            </a:prstGeom>
          </p:spPr>
        </p:pic>
      </p:grpSp>
      <p:cxnSp>
        <p:nvCxnSpPr>
          <p:cNvPr id="10" name="Connector: Elbow 9">
            <a:extLst>
              <a:ext uri="{FF2B5EF4-FFF2-40B4-BE49-F238E27FC236}">
                <a16:creationId xmlns:a16="http://schemas.microsoft.com/office/drawing/2014/main" id="{0B77BAB6-17F0-4ADF-9855-EA8B022A9DDB}"/>
              </a:ext>
            </a:extLst>
          </p:cNvPr>
          <p:cNvCxnSpPr/>
          <p:nvPr/>
        </p:nvCxnSpPr>
        <p:spPr>
          <a:xfrm rot="10800000" flipV="1">
            <a:off x="5154688" y="4969009"/>
            <a:ext cx="445261" cy="548640"/>
          </a:xfrm>
          <a:prstGeom prst="bentConnector2">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2DFF6186-31BC-4081-8D82-B7F0CBCE55E9}"/>
              </a:ext>
            </a:extLst>
          </p:cNvPr>
          <p:cNvCxnSpPr>
            <a:cxnSpLocks/>
          </p:cNvCxnSpPr>
          <p:nvPr/>
        </p:nvCxnSpPr>
        <p:spPr>
          <a:xfrm>
            <a:off x="6746107" y="4969010"/>
            <a:ext cx="445261" cy="548640"/>
          </a:xfrm>
          <a:prstGeom prst="bentConnector2">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DCC7F3-A8F4-4495-9927-BCC2AEB2F267}"/>
              </a:ext>
            </a:extLst>
          </p:cNvPr>
          <p:cNvCxnSpPr/>
          <p:nvPr/>
        </p:nvCxnSpPr>
        <p:spPr>
          <a:xfrm>
            <a:off x="6173028" y="5193666"/>
            <a:ext cx="0" cy="323984"/>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Page2_E7C3" title="Icon of a document">
            <a:extLst>
              <a:ext uri="{FF2B5EF4-FFF2-40B4-BE49-F238E27FC236}">
                <a16:creationId xmlns:a16="http://schemas.microsoft.com/office/drawing/2014/main" id="{7512DDB5-15D4-4EAB-8639-530E94ADEC50}"/>
              </a:ext>
            </a:extLst>
          </p:cNvPr>
          <p:cNvSpPr>
            <a:spLocks noChangeAspect="1" noEditPoints="1"/>
          </p:cNvSpPr>
          <p:nvPr/>
        </p:nvSpPr>
        <p:spPr bwMode="auto">
          <a:xfrm>
            <a:off x="6026670" y="296994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9050"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41" name="Straight Arrow Connector 40">
            <a:extLst>
              <a:ext uri="{FF2B5EF4-FFF2-40B4-BE49-F238E27FC236}">
                <a16:creationId xmlns:a16="http://schemas.microsoft.com/office/drawing/2014/main" id="{B7E5BA5D-D321-4E54-9AE9-4514DCEF884C}"/>
              </a:ext>
            </a:extLst>
          </p:cNvPr>
          <p:cNvCxnSpPr>
            <a:cxnSpLocks/>
          </p:cNvCxnSpPr>
          <p:nvPr/>
        </p:nvCxnSpPr>
        <p:spPr>
          <a:xfrm flipH="1">
            <a:off x="6170985" y="3346562"/>
            <a:ext cx="2043" cy="43879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E4523C2-BC43-45B4-B9E2-7CF0EE8DB387}"/>
              </a:ext>
            </a:extLst>
          </p:cNvPr>
          <p:cNvGrpSpPr/>
          <p:nvPr/>
        </p:nvGrpSpPr>
        <p:grpSpPr>
          <a:xfrm>
            <a:off x="8229806" y="4155098"/>
            <a:ext cx="717581" cy="730664"/>
            <a:chOff x="8101691" y="3811795"/>
            <a:chExt cx="717581" cy="730664"/>
          </a:xfrm>
        </p:grpSpPr>
        <p:sp>
          <p:nvSpPr>
            <p:cNvPr id="155" name="Title 1">
              <a:extLst>
                <a:ext uri="{FF2B5EF4-FFF2-40B4-BE49-F238E27FC236}">
                  <a16:creationId xmlns:a16="http://schemas.microsoft.com/office/drawing/2014/main" id="{359AD1C3-893A-483C-90D1-2A6E1B9A48DC}"/>
                </a:ext>
              </a:extLst>
            </p:cNvPr>
            <p:cNvSpPr txBox="1">
              <a:spLocks/>
            </p:cNvSpPr>
            <p:nvPr/>
          </p:nvSpPr>
          <p:spPr>
            <a:xfrm>
              <a:off x="8101691" y="3811795"/>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Hub</a:t>
              </a:r>
            </a:p>
          </p:txBody>
        </p:sp>
        <p:grpSp>
          <p:nvGrpSpPr>
            <p:cNvPr id="13" name="Group 12">
              <a:extLst>
                <a:ext uri="{FF2B5EF4-FFF2-40B4-BE49-F238E27FC236}">
                  <a16:creationId xmlns:a16="http://schemas.microsoft.com/office/drawing/2014/main" id="{41911E9C-85EE-40FC-A82E-E7AB13194C90}"/>
                </a:ext>
              </a:extLst>
            </p:cNvPr>
            <p:cNvGrpSpPr/>
            <p:nvPr/>
          </p:nvGrpSpPr>
          <p:grpSpPr>
            <a:xfrm>
              <a:off x="8195305" y="4012107"/>
              <a:ext cx="530352" cy="530352"/>
              <a:chOff x="8195305" y="4005763"/>
              <a:chExt cx="530352" cy="530352"/>
            </a:xfrm>
          </p:grpSpPr>
          <p:sp>
            <p:nvSpPr>
              <p:cNvPr id="157" name="Rectangle: Rounded Corners 156">
                <a:extLst>
                  <a:ext uri="{FF2B5EF4-FFF2-40B4-BE49-F238E27FC236}">
                    <a16:creationId xmlns:a16="http://schemas.microsoft.com/office/drawing/2014/main" id="{0E61E107-9F65-41F9-9B9F-FDEC79DDC6C6}"/>
                  </a:ext>
                </a:extLst>
              </p:cNvPr>
              <p:cNvSpPr/>
              <p:nvPr/>
            </p:nvSpPr>
            <p:spPr bwMode="auto">
              <a:xfrm>
                <a:off x="8195305" y="4005763"/>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92" name="Graphic 191">
                <a:extLst>
                  <a:ext uri="{FF2B5EF4-FFF2-40B4-BE49-F238E27FC236}">
                    <a16:creationId xmlns:a16="http://schemas.microsoft.com/office/drawing/2014/main" id="{6E7664AA-8C20-4DB2-9007-7BAA93AAD2D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89031" y="4099489"/>
                <a:ext cx="342900" cy="342900"/>
              </a:xfrm>
              <a:prstGeom prst="rect">
                <a:avLst/>
              </a:prstGeom>
            </p:spPr>
          </p:pic>
        </p:grpSp>
      </p:grpSp>
      <p:grpSp>
        <p:nvGrpSpPr>
          <p:cNvPr id="31" name="Group 30">
            <a:extLst>
              <a:ext uri="{FF2B5EF4-FFF2-40B4-BE49-F238E27FC236}">
                <a16:creationId xmlns:a16="http://schemas.microsoft.com/office/drawing/2014/main" id="{3860A90E-F8D8-4AFA-B035-97E901251C48}"/>
              </a:ext>
            </a:extLst>
          </p:cNvPr>
          <p:cNvGrpSpPr/>
          <p:nvPr/>
        </p:nvGrpSpPr>
        <p:grpSpPr>
          <a:xfrm>
            <a:off x="10198982" y="1885226"/>
            <a:ext cx="717581" cy="884354"/>
            <a:chOff x="10900356" y="3651745"/>
            <a:chExt cx="717581" cy="884354"/>
          </a:xfrm>
        </p:grpSpPr>
        <p:sp>
          <p:nvSpPr>
            <p:cNvPr id="160" name="Title 1">
              <a:extLst>
                <a:ext uri="{FF2B5EF4-FFF2-40B4-BE49-F238E27FC236}">
                  <a16:creationId xmlns:a16="http://schemas.microsoft.com/office/drawing/2014/main" id="{972E7425-3D90-4F6B-96C0-D230D05E4278}"/>
                </a:ext>
              </a:extLst>
            </p:cNvPr>
            <p:cNvSpPr txBox="1">
              <a:spLocks/>
            </p:cNvSpPr>
            <p:nvPr/>
          </p:nvSpPr>
          <p:spPr>
            <a:xfrm>
              <a:off x="10900356" y="365174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Edge devices</a:t>
              </a:r>
            </a:p>
          </p:txBody>
        </p:sp>
        <p:sp>
          <p:nvSpPr>
            <p:cNvPr id="162" name="Rectangle: Rounded Corners 161">
              <a:extLst>
                <a:ext uri="{FF2B5EF4-FFF2-40B4-BE49-F238E27FC236}">
                  <a16:creationId xmlns:a16="http://schemas.microsoft.com/office/drawing/2014/main" id="{490983DF-98D0-4CAA-A2BA-E8D440986CD7}"/>
                </a:ext>
              </a:extLst>
            </p:cNvPr>
            <p:cNvSpPr/>
            <p:nvPr/>
          </p:nvSpPr>
          <p:spPr bwMode="auto">
            <a:xfrm>
              <a:off x="10993970" y="4005747"/>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5" name="cloud" title="Icon of a cloud">
              <a:extLst>
                <a:ext uri="{FF2B5EF4-FFF2-40B4-BE49-F238E27FC236}">
                  <a16:creationId xmlns:a16="http://schemas.microsoft.com/office/drawing/2014/main" id="{AF38AD07-F274-4909-9895-A9C2408B6442}"/>
                </a:ext>
              </a:extLst>
            </p:cNvPr>
            <p:cNvSpPr>
              <a:spLocks noChangeAspect="1"/>
            </p:cNvSpPr>
            <p:nvPr/>
          </p:nvSpPr>
          <p:spPr bwMode="auto">
            <a:xfrm>
              <a:off x="11074565" y="4154123"/>
              <a:ext cx="369163" cy="23360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4"/>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3517D922-97C6-4491-8BC2-D216531A6F1A}"/>
              </a:ext>
            </a:extLst>
          </p:cNvPr>
          <p:cNvGrpSpPr/>
          <p:nvPr/>
        </p:nvGrpSpPr>
        <p:grpSpPr>
          <a:xfrm>
            <a:off x="10173547" y="3220101"/>
            <a:ext cx="354936" cy="354936"/>
            <a:chOff x="10760477" y="5495900"/>
            <a:chExt cx="354936" cy="354936"/>
          </a:xfrm>
        </p:grpSpPr>
        <p:sp>
          <p:nvSpPr>
            <p:cNvPr id="87" name="Rectangle: Rounded Corners 86">
              <a:extLst>
                <a:ext uri="{FF2B5EF4-FFF2-40B4-BE49-F238E27FC236}">
                  <a16:creationId xmlns:a16="http://schemas.microsoft.com/office/drawing/2014/main" id="{DCF89EED-E20B-4699-9D9B-CA6CABDF88D1}"/>
                </a:ext>
              </a:extLst>
            </p:cNvPr>
            <p:cNvSpPr/>
            <p:nvPr/>
          </p:nvSpPr>
          <p:spPr bwMode="auto">
            <a:xfrm>
              <a:off x="10760477" y="5495900"/>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6" name="Manufacturing_E99C" title="Icon of a robotic arm">
              <a:extLst>
                <a:ext uri="{FF2B5EF4-FFF2-40B4-BE49-F238E27FC236}">
                  <a16:creationId xmlns:a16="http://schemas.microsoft.com/office/drawing/2014/main" id="{515BB05C-4BD2-4FDF-876E-1C95E1F95B94}"/>
                </a:ext>
              </a:extLst>
            </p:cNvPr>
            <p:cNvSpPr>
              <a:spLocks noChangeAspect="1" noEditPoints="1"/>
            </p:cNvSpPr>
            <p:nvPr/>
          </p:nvSpPr>
          <p:spPr bwMode="auto">
            <a:xfrm>
              <a:off x="10832551" y="5570341"/>
              <a:ext cx="210788" cy="206054"/>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685E1AE8-E80D-43CC-B6F6-6F9E5C5F35A0}"/>
              </a:ext>
            </a:extLst>
          </p:cNvPr>
          <p:cNvGrpSpPr/>
          <p:nvPr/>
        </p:nvGrpSpPr>
        <p:grpSpPr>
          <a:xfrm>
            <a:off x="10582753" y="3220101"/>
            <a:ext cx="354936" cy="354936"/>
            <a:chOff x="11349104" y="5178516"/>
            <a:chExt cx="354936" cy="354936"/>
          </a:xfrm>
        </p:grpSpPr>
        <p:sp>
          <p:nvSpPr>
            <p:cNvPr id="89" name="Rectangle: Rounded Corners 88">
              <a:extLst>
                <a:ext uri="{FF2B5EF4-FFF2-40B4-BE49-F238E27FC236}">
                  <a16:creationId xmlns:a16="http://schemas.microsoft.com/office/drawing/2014/main" id="{2CB9CA18-5B63-44AA-AF6D-F0F9FB12F612}"/>
                </a:ext>
              </a:extLst>
            </p:cNvPr>
            <p:cNvSpPr/>
            <p:nvPr/>
          </p:nvSpPr>
          <p:spPr bwMode="auto">
            <a:xfrm>
              <a:off x="11349104" y="5178516"/>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2" name="factory_3" title="Icon of a factory">
              <a:extLst>
                <a:ext uri="{FF2B5EF4-FFF2-40B4-BE49-F238E27FC236}">
                  <a16:creationId xmlns:a16="http://schemas.microsoft.com/office/drawing/2014/main" id="{7EEA4BBC-7970-49D5-92C1-2F1DE76B7985}"/>
                </a:ext>
              </a:extLst>
            </p:cNvPr>
            <p:cNvSpPr>
              <a:spLocks noChangeAspect="1" noEditPoints="1"/>
            </p:cNvSpPr>
            <p:nvPr/>
          </p:nvSpPr>
          <p:spPr bwMode="auto">
            <a:xfrm>
              <a:off x="11409091" y="5283230"/>
              <a:ext cx="234962" cy="145509"/>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7239FC78-9D9D-405D-A0C2-691FF0433DD4}"/>
              </a:ext>
            </a:extLst>
          </p:cNvPr>
          <p:cNvGrpSpPr/>
          <p:nvPr/>
        </p:nvGrpSpPr>
        <p:grpSpPr>
          <a:xfrm>
            <a:off x="10991959" y="2968730"/>
            <a:ext cx="354936" cy="354936"/>
            <a:chOff x="9285413" y="5673467"/>
            <a:chExt cx="354936" cy="354936"/>
          </a:xfrm>
        </p:grpSpPr>
        <p:sp>
          <p:nvSpPr>
            <p:cNvPr id="94" name="Rectangle: Rounded Corners 93">
              <a:extLst>
                <a:ext uri="{FF2B5EF4-FFF2-40B4-BE49-F238E27FC236}">
                  <a16:creationId xmlns:a16="http://schemas.microsoft.com/office/drawing/2014/main" id="{50201A20-C076-4544-AB9D-2A1AF79E7211}"/>
                </a:ext>
              </a:extLst>
            </p:cNvPr>
            <p:cNvSpPr/>
            <p:nvPr/>
          </p:nvSpPr>
          <p:spPr bwMode="auto">
            <a:xfrm>
              <a:off x="9285413" y="5673467"/>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6" name="speedometer_2" title="Icon of a spedometer showing fast speed">
              <a:extLst>
                <a:ext uri="{FF2B5EF4-FFF2-40B4-BE49-F238E27FC236}">
                  <a16:creationId xmlns:a16="http://schemas.microsoft.com/office/drawing/2014/main" id="{DF0E36D2-D511-4F8C-B96E-51ED323A9B98}"/>
                </a:ext>
              </a:extLst>
            </p:cNvPr>
            <p:cNvSpPr>
              <a:spLocks noChangeAspect="1" noEditPoints="1"/>
            </p:cNvSpPr>
            <p:nvPr/>
          </p:nvSpPr>
          <p:spPr bwMode="auto">
            <a:xfrm>
              <a:off x="9361056" y="5749110"/>
              <a:ext cx="203651" cy="20365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36039D71-F2AB-4BA1-99A2-6C2FC7F22838}"/>
              </a:ext>
            </a:extLst>
          </p:cNvPr>
          <p:cNvGrpSpPr/>
          <p:nvPr/>
        </p:nvGrpSpPr>
        <p:grpSpPr>
          <a:xfrm>
            <a:off x="9764341" y="2968730"/>
            <a:ext cx="354936" cy="354936"/>
            <a:chOff x="10015255" y="5212072"/>
            <a:chExt cx="354936" cy="354936"/>
          </a:xfrm>
        </p:grpSpPr>
        <p:sp>
          <p:nvSpPr>
            <p:cNvPr id="98" name="Rectangle: Rounded Corners 97">
              <a:extLst>
                <a:ext uri="{FF2B5EF4-FFF2-40B4-BE49-F238E27FC236}">
                  <a16:creationId xmlns:a16="http://schemas.microsoft.com/office/drawing/2014/main" id="{A5DC5FA7-A3E7-4BEA-BFB8-770498A5E40C}"/>
                </a:ext>
              </a:extLst>
            </p:cNvPr>
            <p:cNvSpPr/>
            <p:nvPr/>
          </p:nvSpPr>
          <p:spPr bwMode="auto">
            <a:xfrm>
              <a:off x="10015255" y="5212072"/>
              <a:ext cx="354936" cy="35493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9" name="GenericApp_EB3B" title="Icon of an app window">
              <a:extLst>
                <a:ext uri="{FF2B5EF4-FFF2-40B4-BE49-F238E27FC236}">
                  <a16:creationId xmlns:a16="http://schemas.microsoft.com/office/drawing/2014/main" id="{A72A3E42-805E-4143-9912-44BAC8E25A00}"/>
                </a:ext>
              </a:extLst>
            </p:cNvPr>
            <p:cNvSpPr>
              <a:spLocks noChangeAspect="1" noEditPoints="1"/>
            </p:cNvSpPr>
            <p:nvPr/>
          </p:nvSpPr>
          <p:spPr bwMode="auto">
            <a:xfrm>
              <a:off x="10078963" y="5298496"/>
              <a:ext cx="227520" cy="18208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10" name="Straight Arrow Connector 109">
            <a:extLst>
              <a:ext uri="{FF2B5EF4-FFF2-40B4-BE49-F238E27FC236}">
                <a16:creationId xmlns:a16="http://schemas.microsoft.com/office/drawing/2014/main" id="{AB376BBB-6534-44E2-9C6C-D4C19EF639A7}"/>
              </a:ext>
            </a:extLst>
          </p:cNvPr>
          <p:cNvCxnSpPr>
            <a:cxnSpLocks/>
          </p:cNvCxnSpPr>
          <p:nvPr/>
        </p:nvCxnSpPr>
        <p:spPr>
          <a:xfrm flipV="1">
            <a:off x="9970436" y="2734351"/>
            <a:ext cx="285750" cy="19812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CFD66E3-159F-4A74-BCD8-C22359E9B166}"/>
              </a:ext>
            </a:extLst>
          </p:cNvPr>
          <p:cNvCxnSpPr>
            <a:cxnSpLocks/>
          </p:cNvCxnSpPr>
          <p:nvPr/>
        </p:nvCxnSpPr>
        <p:spPr>
          <a:xfrm flipH="1" flipV="1">
            <a:off x="10861976" y="2734351"/>
            <a:ext cx="285750" cy="19812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E1FD0710-C91D-4EAF-81E9-F657E6C660A8}"/>
              </a:ext>
            </a:extLst>
          </p:cNvPr>
          <p:cNvCxnSpPr>
            <a:cxnSpLocks/>
          </p:cNvCxnSpPr>
          <p:nvPr/>
        </p:nvCxnSpPr>
        <p:spPr>
          <a:xfrm flipV="1">
            <a:off x="10351436" y="2799121"/>
            <a:ext cx="95250" cy="39243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A82E577-9272-4079-96F9-0115BD11CD5F}"/>
              </a:ext>
            </a:extLst>
          </p:cNvPr>
          <p:cNvCxnSpPr>
            <a:cxnSpLocks/>
          </p:cNvCxnSpPr>
          <p:nvPr/>
        </p:nvCxnSpPr>
        <p:spPr>
          <a:xfrm flipH="1" flipV="1">
            <a:off x="10660046" y="2799121"/>
            <a:ext cx="95250" cy="39243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6EFEE35-F70E-4A90-8A72-C052801B833A}"/>
              </a:ext>
            </a:extLst>
          </p:cNvPr>
          <p:cNvGrpSpPr/>
          <p:nvPr/>
        </p:nvGrpSpPr>
        <p:grpSpPr>
          <a:xfrm>
            <a:off x="7328984" y="4003743"/>
            <a:ext cx="717581" cy="882019"/>
            <a:chOff x="7511865" y="3786018"/>
            <a:chExt cx="717581" cy="882019"/>
          </a:xfrm>
        </p:grpSpPr>
        <p:sp>
          <p:nvSpPr>
            <p:cNvPr id="150" name="Title 1">
              <a:extLst>
                <a:ext uri="{FF2B5EF4-FFF2-40B4-BE49-F238E27FC236}">
                  <a16:creationId xmlns:a16="http://schemas.microsoft.com/office/drawing/2014/main" id="{A51E7101-8E12-4264-9400-4B22FC692BDA}"/>
                </a:ext>
              </a:extLst>
            </p:cNvPr>
            <p:cNvSpPr txBox="1">
              <a:spLocks/>
            </p:cNvSpPr>
            <p:nvPr/>
          </p:nvSpPr>
          <p:spPr>
            <a:xfrm>
              <a:off x="7511865" y="3786018"/>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IoT Edge Connector</a:t>
              </a:r>
            </a:p>
          </p:txBody>
        </p:sp>
        <p:sp>
          <p:nvSpPr>
            <p:cNvPr id="152" name="Rectangle: Rounded Corners 151">
              <a:extLst>
                <a:ext uri="{FF2B5EF4-FFF2-40B4-BE49-F238E27FC236}">
                  <a16:creationId xmlns:a16="http://schemas.microsoft.com/office/drawing/2014/main" id="{E511BF79-CF67-4D84-AECB-7AEA12B73D19}"/>
                </a:ext>
              </a:extLst>
            </p:cNvPr>
            <p:cNvSpPr/>
            <p:nvPr/>
          </p:nvSpPr>
          <p:spPr bwMode="auto">
            <a:xfrm>
              <a:off x="7605479" y="4137685"/>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6" name="Graphic 105">
              <a:extLst>
                <a:ext uri="{FF2B5EF4-FFF2-40B4-BE49-F238E27FC236}">
                  <a16:creationId xmlns:a16="http://schemas.microsoft.com/office/drawing/2014/main" id="{3C380E04-51D8-4B31-AEBB-A6367BCCD1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8291" y="4238104"/>
              <a:ext cx="404729" cy="329514"/>
            </a:xfrm>
            <a:prstGeom prst="rect">
              <a:avLst/>
            </a:prstGeom>
          </p:spPr>
        </p:pic>
      </p:grpSp>
      <p:cxnSp>
        <p:nvCxnSpPr>
          <p:cNvPr id="111" name="Straight Arrow Connector 110">
            <a:extLst>
              <a:ext uri="{FF2B5EF4-FFF2-40B4-BE49-F238E27FC236}">
                <a16:creationId xmlns:a16="http://schemas.microsoft.com/office/drawing/2014/main" id="{BAF8036E-6F80-40F1-8CC6-859488742C00}"/>
              </a:ext>
            </a:extLst>
          </p:cNvPr>
          <p:cNvCxnSpPr>
            <a:cxnSpLocks/>
            <a:stCxn id="68" idx="3"/>
            <a:endCxn id="152" idx="1"/>
          </p:cNvCxnSpPr>
          <p:nvPr/>
        </p:nvCxnSpPr>
        <p:spPr>
          <a:xfrm flipV="1">
            <a:off x="6746107" y="4620586"/>
            <a:ext cx="676491"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C2B14920-E37F-4C7D-987D-5CF909E938DD}"/>
              </a:ext>
            </a:extLst>
          </p:cNvPr>
          <p:cNvCxnSpPr>
            <a:cxnSpLocks/>
            <a:stCxn id="152" idx="3"/>
            <a:endCxn id="157" idx="1"/>
          </p:cNvCxnSpPr>
          <p:nvPr/>
        </p:nvCxnSpPr>
        <p:spPr>
          <a:xfrm>
            <a:off x="7952950" y="4620586"/>
            <a:ext cx="37047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CE920B8-11FF-4384-8FF5-D1EB5A6A8C18}"/>
              </a:ext>
            </a:extLst>
          </p:cNvPr>
          <p:cNvSpPr/>
          <p:nvPr/>
        </p:nvSpPr>
        <p:spPr bwMode="auto">
          <a:xfrm>
            <a:off x="9605551" y="4040788"/>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28BD9B1B-5C9C-4F5B-BFD6-064FB1E9CA4A}"/>
              </a:ext>
            </a:extLst>
          </p:cNvPr>
          <p:cNvSpPr/>
          <p:nvPr/>
        </p:nvSpPr>
        <p:spPr bwMode="auto">
          <a:xfrm>
            <a:off x="10593976" y="4341234"/>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C978A952-C0F8-4CD0-AD6C-0BD99CA8737E}"/>
              </a:ext>
            </a:extLst>
          </p:cNvPr>
          <p:cNvSpPr/>
          <p:nvPr/>
        </p:nvSpPr>
        <p:spPr bwMode="auto">
          <a:xfrm>
            <a:off x="11355977" y="5103233"/>
            <a:ext cx="148046" cy="148046"/>
          </a:xfrm>
          <a:prstGeom prst="ellipse">
            <a:avLst/>
          </a:prstGeom>
          <a:solidFill>
            <a:srgbClr val="0078D4">
              <a:alpha val="1000"/>
            </a:srgbClr>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9F27E39C-E569-4018-AC06-A162905C573E}"/>
              </a:ext>
            </a:extLst>
          </p:cNvPr>
          <p:cNvCxnSpPr>
            <a:cxnSpLocks/>
            <a:stCxn id="157" idx="3"/>
            <a:endCxn id="25" idx="2"/>
          </p:cNvCxnSpPr>
          <p:nvPr/>
        </p:nvCxnSpPr>
        <p:spPr>
          <a:xfrm flipV="1">
            <a:off x="8853772" y="4114811"/>
            <a:ext cx="751779" cy="50577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8ECA4BE-D14D-42F4-8342-37D531DA5D68}"/>
              </a:ext>
            </a:extLst>
          </p:cNvPr>
          <p:cNvCxnSpPr>
            <a:cxnSpLocks/>
            <a:stCxn id="157" idx="3"/>
            <a:endCxn id="114" idx="2"/>
          </p:cNvCxnSpPr>
          <p:nvPr/>
        </p:nvCxnSpPr>
        <p:spPr>
          <a:xfrm flipV="1">
            <a:off x="8853772" y="4415257"/>
            <a:ext cx="1740204" cy="20532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98E7C66-C833-4138-B395-F8BE953E1F3A}"/>
              </a:ext>
            </a:extLst>
          </p:cNvPr>
          <p:cNvCxnSpPr>
            <a:cxnSpLocks/>
            <a:stCxn id="157" idx="3"/>
            <a:endCxn id="115" idx="2"/>
          </p:cNvCxnSpPr>
          <p:nvPr/>
        </p:nvCxnSpPr>
        <p:spPr>
          <a:xfrm>
            <a:off x="8853772" y="4620586"/>
            <a:ext cx="2502205" cy="55667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78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up)">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500"/>
                                        <p:tgtEl>
                                          <p:spTgt spid="8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nodeType="with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500"/>
                                        <p:tgtEl>
                                          <p:spTgt spid="104"/>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wipe(left)">
                                      <p:cBhvr>
                                        <p:cTn id="41" dur="500"/>
                                        <p:tgtEl>
                                          <p:spTgt spid="111"/>
                                        </p:tgtEl>
                                      </p:cBhvr>
                                    </p:animEffect>
                                  </p:childTnLst>
                                </p:cTn>
                              </p:par>
                              <p:par>
                                <p:cTn id="42" presetID="10" presetClass="entr" presetSubtype="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113"/>
                                        </p:tgtEl>
                                        <p:attrNameLst>
                                          <p:attrName>style.visibility</p:attrName>
                                        </p:attrNameLst>
                                      </p:cBhvr>
                                      <p:to>
                                        <p:strVal val="visible"/>
                                      </p:to>
                                    </p:set>
                                    <p:animEffect transition="in" filter="wipe(left)">
                                      <p:cBhvr>
                                        <p:cTn id="48" dur="500"/>
                                        <p:tgtEl>
                                          <p:spTgt spid="113"/>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5000"/>
                            </p:stCondLst>
                            <p:childTnLst>
                              <p:par>
                                <p:cTn id="54" presetID="22" presetClass="entr" presetSubtype="8" fill="hold" nodeType="after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wipe(left)">
                                      <p:cBhvr>
                                        <p:cTn id="56" dur="500"/>
                                        <p:tgtEl>
                                          <p:spTgt spid="116"/>
                                        </p:tgtEl>
                                      </p:cBhvr>
                                    </p:animEffect>
                                  </p:childTnLst>
                                </p:cTn>
                              </p:par>
                              <p:par>
                                <p:cTn id="57" presetID="10" presetClass="entr" presetSubtype="0" fill="hold"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 calcmode="lin" valueType="num">
                                      <p:cBhvr>
                                        <p:cTn id="62" dur="500" fill="hold"/>
                                        <p:tgtEl>
                                          <p:spTgt spid="25"/>
                                        </p:tgtEl>
                                        <p:attrNameLst>
                                          <p:attrName>ppt_w</p:attrName>
                                        </p:attrNameLst>
                                      </p:cBhvr>
                                      <p:tavLst>
                                        <p:tav tm="0">
                                          <p:val>
                                            <p:fltVal val="0"/>
                                          </p:val>
                                        </p:tav>
                                        <p:tav tm="100000">
                                          <p:val>
                                            <p:strVal val="#ppt_w"/>
                                          </p:val>
                                        </p:tav>
                                      </p:tavLst>
                                    </p:anim>
                                    <p:anim calcmode="lin" valueType="num">
                                      <p:cBhvr>
                                        <p:cTn id="63" dur="500" fill="hold"/>
                                        <p:tgtEl>
                                          <p:spTgt spid="25"/>
                                        </p:tgtEl>
                                        <p:attrNameLst>
                                          <p:attrName>ppt_h</p:attrName>
                                        </p:attrNameLst>
                                      </p:cBhvr>
                                      <p:tavLst>
                                        <p:tav tm="0">
                                          <p:val>
                                            <p:fltVal val="0"/>
                                          </p:val>
                                        </p:tav>
                                        <p:tav tm="100000">
                                          <p:val>
                                            <p:strVal val="#ppt_h"/>
                                          </p:val>
                                        </p:tav>
                                      </p:tavLst>
                                    </p:anim>
                                    <p:animEffect transition="in" filter="fade">
                                      <p:cBhvr>
                                        <p:cTn id="64" dur="500"/>
                                        <p:tgtEl>
                                          <p:spTgt spid="25"/>
                                        </p:tgtEl>
                                      </p:cBhvr>
                                    </p:animEffect>
                                  </p:childTnLst>
                                </p:cTn>
                              </p:par>
                              <p:par>
                                <p:cTn id="65" presetID="22" presetClass="entr" presetSubtype="8" fill="hold" nodeType="withEffect">
                                  <p:stCondLst>
                                    <p:cond delay="500"/>
                                  </p:stCondLst>
                                  <p:childTnLst>
                                    <p:set>
                                      <p:cBhvr>
                                        <p:cTn id="66" dur="1" fill="hold">
                                          <p:stCondLst>
                                            <p:cond delay="0"/>
                                          </p:stCondLst>
                                        </p:cTn>
                                        <p:tgtEl>
                                          <p:spTgt spid="122"/>
                                        </p:tgtEl>
                                        <p:attrNameLst>
                                          <p:attrName>style.visibility</p:attrName>
                                        </p:attrNameLst>
                                      </p:cBhvr>
                                      <p:to>
                                        <p:strVal val="visible"/>
                                      </p:to>
                                    </p:set>
                                    <p:animEffect transition="in" filter="wipe(left)">
                                      <p:cBhvr>
                                        <p:cTn id="67" dur="500"/>
                                        <p:tgtEl>
                                          <p:spTgt spid="122"/>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114"/>
                                        </p:tgtEl>
                                        <p:attrNameLst>
                                          <p:attrName>style.visibility</p:attrName>
                                        </p:attrNameLst>
                                      </p:cBhvr>
                                      <p:to>
                                        <p:strVal val="visible"/>
                                      </p:to>
                                    </p:set>
                                    <p:anim calcmode="lin" valueType="num">
                                      <p:cBhvr>
                                        <p:cTn id="70" dur="500" fill="hold"/>
                                        <p:tgtEl>
                                          <p:spTgt spid="114"/>
                                        </p:tgtEl>
                                        <p:attrNameLst>
                                          <p:attrName>ppt_w</p:attrName>
                                        </p:attrNameLst>
                                      </p:cBhvr>
                                      <p:tavLst>
                                        <p:tav tm="0">
                                          <p:val>
                                            <p:fltVal val="0"/>
                                          </p:val>
                                        </p:tav>
                                        <p:tav tm="100000">
                                          <p:val>
                                            <p:strVal val="#ppt_w"/>
                                          </p:val>
                                        </p:tav>
                                      </p:tavLst>
                                    </p:anim>
                                    <p:anim calcmode="lin" valueType="num">
                                      <p:cBhvr>
                                        <p:cTn id="71" dur="500" fill="hold"/>
                                        <p:tgtEl>
                                          <p:spTgt spid="114"/>
                                        </p:tgtEl>
                                        <p:attrNameLst>
                                          <p:attrName>ppt_h</p:attrName>
                                        </p:attrNameLst>
                                      </p:cBhvr>
                                      <p:tavLst>
                                        <p:tav tm="0">
                                          <p:val>
                                            <p:fltVal val="0"/>
                                          </p:val>
                                        </p:tav>
                                        <p:tav tm="100000">
                                          <p:val>
                                            <p:strVal val="#ppt_h"/>
                                          </p:val>
                                        </p:tav>
                                      </p:tavLst>
                                    </p:anim>
                                    <p:animEffect transition="in" filter="fade">
                                      <p:cBhvr>
                                        <p:cTn id="72" dur="500"/>
                                        <p:tgtEl>
                                          <p:spTgt spid="114"/>
                                        </p:tgtEl>
                                      </p:cBhvr>
                                    </p:animEffect>
                                  </p:childTnLst>
                                </p:cTn>
                              </p:par>
                              <p:par>
                                <p:cTn id="73" presetID="22" presetClass="entr" presetSubtype="8" fill="hold" nodeType="withEffect">
                                  <p:stCondLst>
                                    <p:cond delay="250"/>
                                  </p:stCondLst>
                                  <p:childTnLst>
                                    <p:set>
                                      <p:cBhvr>
                                        <p:cTn id="74" dur="1" fill="hold">
                                          <p:stCondLst>
                                            <p:cond delay="0"/>
                                          </p:stCondLst>
                                        </p:cTn>
                                        <p:tgtEl>
                                          <p:spTgt spid="119"/>
                                        </p:tgtEl>
                                        <p:attrNameLst>
                                          <p:attrName>style.visibility</p:attrName>
                                        </p:attrNameLst>
                                      </p:cBhvr>
                                      <p:to>
                                        <p:strVal val="visible"/>
                                      </p:to>
                                    </p:set>
                                    <p:animEffect transition="in" filter="wipe(left)">
                                      <p:cBhvr>
                                        <p:cTn id="75" dur="500"/>
                                        <p:tgtEl>
                                          <p:spTgt spid="119"/>
                                        </p:tgtEl>
                                      </p:cBhvr>
                                    </p:animEffect>
                                  </p:childTnLst>
                                </p:cTn>
                              </p:par>
                              <p:par>
                                <p:cTn id="76" presetID="53" presetClass="entr" presetSubtype="16" fill="hold" grpId="0" nodeType="withEffect">
                                  <p:stCondLst>
                                    <p:cond delay="250"/>
                                  </p:stCondLst>
                                  <p:childTnLst>
                                    <p:set>
                                      <p:cBhvr>
                                        <p:cTn id="77" dur="1" fill="hold">
                                          <p:stCondLst>
                                            <p:cond delay="0"/>
                                          </p:stCondLst>
                                        </p:cTn>
                                        <p:tgtEl>
                                          <p:spTgt spid="115"/>
                                        </p:tgtEl>
                                        <p:attrNameLst>
                                          <p:attrName>style.visibility</p:attrName>
                                        </p:attrNameLst>
                                      </p:cBhvr>
                                      <p:to>
                                        <p:strVal val="visible"/>
                                      </p:to>
                                    </p:set>
                                    <p:anim calcmode="lin" valueType="num">
                                      <p:cBhvr>
                                        <p:cTn id="78" dur="500" fill="hold"/>
                                        <p:tgtEl>
                                          <p:spTgt spid="115"/>
                                        </p:tgtEl>
                                        <p:attrNameLst>
                                          <p:attrName>ppt_w</p:attrName>
                                        </p:attrNameLst>
                                      </p:cBhvr>
                                      <p:tavLst>
                                        <p:tav tm="0">
                                          <p:val>
                                            <p:fltVal val="0"/>
                                          </p:val>
                                        </p:tav>
                                        <p:tav tm="100000">
                                          <p:val>
                                            <p:strVal val="#ppt_w"/>
                                          </p:val>
                                        </p:tav>
                                      </p:tavLst>
                                    </p:anim>
                                    <p:anim calcmode="lin" valueType="num">
                                      <p:cBhvr>
                                        <p:cTn id="79" dur="500" fill="hold"/>
                                        <p:tgtEl>
                                          <p:spTgt spid="115"/>
                                        </p:tgtEl>
                                        <p:attrNameLst>
                                          <p:attrName>ppt_h</p:attrName>
                                        </p:attrNameLst>
                                      </p:cBhvr>
                                      <p:tavLst>
                                        <p:tav tm="0">
                                          <p:val>
                                            <p:fltVal val="0"/>
                                          </p:val>
                                        </p:tav>
                                        <p:tav tm="100000">
                                          <p:val>
                                            <p:strVal val="#ppt_h"/>
                                          </p:val>
                                        </p:tav>
                                      </p:tavLst>
                                    </p:anim>
                                    <p:animEffect transition="in" filter="fade">
                                      <p:cBhvr>
                                        <p:cTn id="80" dur="500"/>
                                        <p:tgtEl>
                                          <p:spTgt spid="115"/>
                                        </p:tgtEl>
                                      </p:cBhvr>
                                    </p:animEffect>
                                  </p:childTnLst>
                                </p:cTn>
                              </p:par>
                              <p:par>
                                <p:cTn id="81" presetID="10" presetClass="entr" presetSubtype="0" fill="hold" nodeType="withEffect">
                                  <p:stCondLst>
                                    <p:cond delay="50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6000"/>
                            </p:stCondLst>
                            <p:childTnLst>
                              <p:par>
                                <p:cTn id="85" presetID="10" presetClass="entr" presetSubtype="0" fill="hold" nodeType="afterEffect">
                                  <p:stCondLst>
                                    <p:cond delay="250"/>
                                  </p:stCondLst>
                                  <p:childTnLst>
                                    <p:set>
                                      <p:cBhvr>
                                        <p:cTn id="86" dur="1" fill="hold">
                                          <p:stCondLst>
                                            <p:cond delay="0"/>
                                          </p:stCondLst>
                                        </p:cTn>
                                        <p:tgtEl>
                                          <p:spTgt spid="110"/>
                                        </p:tgtEl>
                                        <p:attrNameLst>
                                          <p:attrName>style.visibility</p:attrName>
                                        </p:attrNameLst>
                                      </p:cBhvr>
                                      <p:to>
                                        <p:strVal val="visible"/>
                                      </p:to>
                                    </p:set>
                                    <p:animEffect transition="in" filter="fade">
                                      <p:cBhvr>
                                        <p:cTn id="87" dur="500"/>
                                        <p:tgtEl>
                                          <p:spTgt spid="110"/>
                                        </p:tgtEl>
                                      </p:cBhvr>
                                    </p:animEffect>
                                  </p:childTnLst>
                                </p:cTn>
                              </p:par>
                              <p:par>
                                <p:cTn id="88" presetID="10" presetClass="entr" presetSubtype="0" fill="hold" nodeType="withEffect">
                                  <p:stCondLst>
                                    <p:cond delay="25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childTnLst>
                                </p:cTn>
                              </p:par>
                              <p:par>
                                <p:cTn id="91" presetID="10"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animEffect transition="in" filter="fade">
                                      <p:cBhvr>
                                        <p:cTn id="93" dur="500"/>
                                        <p:tgtEl>
                                          <p:spTgt spid="118"/>
                                        </p:tgtEl>
                                      </p:cBhvr>
                                    </p:animEffect>
                                  </p:childTnLst>
                                </p:cTn>
                              </p:par>
                              <p:par>
                                <p:cTn id="94" presetID="10" presetClass="entr" presetSubtype="0" fill="hold" nodeType="withEffect">
                                  <p:stCondLst>
                                    <p:cond delay="0"/>
                                  </p:stCondLst>
                                  <p:childTnLst>
                                    <p:set>
                                      <p:cBhvr>
                                        <p:cTn id="95" dur="1" fill="hold">
                                          <p:stCondLst>
                                            <p:cond delay="0"/>
                                          </p:stCondLst>
                                        </p:cTn>
                                        <p:tgtEl>
                                          <p:spTgt spid="9"/>
                                        </p:tgtEl>
                                        <p:attrNameLst>
                                          <p:attrName>style.visibility</p:attrName>
                                        </p:attrNameLst>
                                      </p:cBhvr>
                                      <p:to>
                                        <p:strVal val="visible"/>
                                      </p:to>
                                    </p:set>
                                    <p:animEffect transition="in" filter="fade">
                                      <p:cBhvr>
                                        <p:cTn id="96" dur="500"/>
                                        <p:tgtEl>
                                          <p:spTgt spid="9"/>
                                        </p:tgtEl>
                                      </p:cBhvr>
                                    </p:animEffect>
                                  </p:childTnLst>
                                </p:cTn>
                              </p:par>
                              <p:par>
                                <p:cTn id="97" presetID="10" presetClass="entr" presetSubtype="0" fill="hold" nodeType="withEffect">
                                  <p:stCondLst>
                                    <p:cond delay="500"/>
                                  </p:stCondLst>
                                  <p:childTnLst>
                                    <p:set>
                                      <p:cBhvr>
                                        <p:cTn id="98" dur="1" fill="hold">
                                          <p:stCondLst>
                                            <p:cond delay="0"/>
                                          </p:stCondLst>
                                        </p:cTn>
                                        <p:tgtEl>
                                          <p:spTgt spid="121"/>
                                        </p:tgtEl>
                                        <p:attrNameLst>
                                          <p:attrName>style.visibility</p:attrName>
                                        </p:attrNameLst>
                                      </p:cBhvr>
                                      <p:to>
                                        <p:strVal val="visible"/>
                                      </p:to>
                                    </p:set>
                                    <p:animEffect transition="in" filter="fade">
                                      <p:cBhvr>
                                        <p:cTn id="99" dur="500"/>
                                        <p:tgtEl>
                                          <p:spTgt spid="121"/>
                                        </p:tgtEl>
                                      </p:cBhvr>
                                    </p:animEffect>
                                  </p:childTnLst>
                                </p:cTn>
                              </p:par>
                              <p:par>
                                <p:cTn id="100" presetID="10" presetClass="entr" presetSubtype="0" fill="hold" nodeType="withEffect">
                                  <p:stCondLst>
                                    <p:cond delay="500"/>
                                  </p:stCondLst>
                                  <p:childTnLst>
                                    <p:set>
                                      <p:cBhvr>
                                        <p:cTn id="101" dur="1" fill="hold">
                                          <p:stCondLst>
                                            <p:cond delay="0"/>
                                          </p:stCondLst>
                                        </p:cTn>
                                        <p:tgtEl>
                                          <p:spTgt spid="3"/>
                                        </p:tgtEl>
                                        <p:attrNameLst>
                                          <p:attrName>style.visibility</p:attrName>
                                        </p:attrNameLst>
                                      </p:cBhvr>
                                      <p:to>
                                        <p:strVal val="visible"/>
                                      </p:to>
                                    </p:set>
                                    <p:animEffect transition="in" filter="fade">
                                      <p:cBhvr>
                                        <p:cTn id="102" dur="500"/>
                                        <p:tgtEl>
                                          <p:spTgt spid="3"/>
                                        </p:tgtEl>
                                      </p:cBhvr>
                                    </p:animEffect>
                                  </p:childTnLst>
                                </p:cTn>
                              </p:par>
                              <p:par>
                                <p:cTn id="103" presetID="10" presetClass="entr" presetSubtype="0" fill="hold" nodeType="withEffect">
                                  <p:stCondLst>
                                    <p:cond delay="0"/>
                                  </p:stCondLst>
                                  <p:childTnLst>
                                    <p:set>
                                      <p:cBhvr>
                                        <p:cTn id="104" dur="1" fill="hold">
                                          <p:stCondLst>
                                            <p:cond delay="0"/>
                                          </p:stCondLst>
                                        </p:cTn>
                                        <p:tgtEl>
                                          <p:spTgt spid="117"/>
                                        </p:tgtEl>
                                        <p:attrNameLst>
                                          <p:attrName>style.visibility</p:attrName>
                                        </p:attrNameLst>
                                      </p:cBhvr>
                                      <p:to>
                                        <p:strVal val="visible"/>
                                      </p:to>
                                    </p:set>
                                    <p:animEffect transition="in" filter="fade">
                                      <p:cBhvr>
                                        <p:cTn id="105" dur="500"/>
                                        <p:tgtEl>
                                          <p:spTgt spid="117"/>
                                        </p:tgtEl>
                                      </p:cBhvr>
                                    </p:animEffect>
                                  </p:childTnLst>
                                </p:cTn>
                              </p:par>
                              <p:par>
                                <p:cTn id="106" presetID="10" presetClass="entr" presetSubtype="0" fill="hold" nodeType="withEffect">
                                  <p:stCondLst>
                                    <p:cond delay="0"/>
                                  </p:stCondLst>
                                  <p:childTnLst>
                                    <p:set>
                                      <p:cBhvr>
                                        <p:cTn id="107" dur="1" fill="hold">
                                          <p:stCondLst>
                                            <p:cond delay="0"/>
                                          </p:stCondLst>
                                        </p:cTn>
                                        <p:tgtEl>
                                          <p:spTgt spid="6"/>
                                        </p:tgtEl>
                                        <p:attrNameLst>
                                          <p:attrName>style.visibility</p:attrName>
                                        </p:attrNameLst>
                                      </p:cBhvr>
                                      <p:to>
                                        <p:strVal val="visible"/>
                                      </p:to>
                                    </p:set>
                                    <p:animEffect transition="in" filter="fade">
                                      <p:cBhvr>
                                        <p:cTn id="10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25" grpId="0" animBg="1"/>
      <p:bldP spid="114" grpId="0" animBg="1"/>
      <p:bldP spid="1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3510B3-0195-4E2B-952B-14BA638BA87B}"/>
              </a:ext>
            </a:extLst>
          </p:cNvPr>
          <p:cNvGrpSpPr/>
          <p:nvPr/>
        </p:nvGrpSpPr>
        <p:grpSpPr>
          <a:xfrm>
            <a:off x="10180002" y="2585589"/>
            <a:ext cx="1328086" cy="3075949"/>
            <a:chOff x="10180002" y="2585589"/>
            <a:chExt cx="1328086" cy="3075949"/>
          </a:xfrm>
        </p:grpSpPr>
        <p:sp>
          <p:nvSpPr>
            <p:cNvPr id="185" name="Rectangle: Rounded Corners 184">
              <a:extLst>
                <a:ext uri="{FF2B5EF4-FFF2-40B4-BE49-F238E27FC236}">
                  <a16:creationId xmlns:a16="http://schemas.microsoft.com/office/drawing/2014/main" id="{F273FCC4-CA13-4606-ABB8-0DC4E3CC0AA5}"/>
                </a:ext>
              </a:extLst>
            </p:cNvPr>
            <p:cNvSpPr/>
            <p:nvPr/>
          </p:nvSpPr>
          <p:spPr bwMode="auto">
            <a:xfrm>
              <a:off x="10180002" y="3487275"/>
              <a:ext cx="1328086" cy="2174263"/>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7" name="Title 1">
              <a:extLst>
                <a:ext uri="{FF2B5EF4-FFF2-40B4-BE49-F238E27FC236}">
                  <a16:creationId xmlns:a16="http://schemas.microsoft.com/office/drawing/2014/main" id="{18EAF943-364A-4FF5-8D61-87C583A2DA69}"/>
                </a:ext>
              </a:extLst>
            </p:cNvPr>
            <p:cNvSpPr txBox="1">
              <a:spLocks/>
            </p:cNvSpPr>
            <p:nvPr/>
          </p:nvSpPr>
          <p:spPr>
            <a:xfrm>
              <a:off x="10322472" y="3312236"/>
              <a:ext cx="1043146"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Azure IoT Edge</a:t>
              </a:r>
            </a:p>
          </p:txBody>
        </p:sp>
        <p:grpSp>
          <p:nvGrpSpPr>
            <p:cNvPr id="59" name="Group 58">
              <a:extLst>
                <a:ext uri="{FF2B5EF4-FFF2-40B4-BE49-F238E27FC236}">
                  <a16:creationId xmlns:a16="http://schemas.microsoft.com/office/drawing/2014/main" id="{FB363FEC-D4CE-47A3-A50B-E39665B3A810}"/>
                </a:ext>
              </a:extLst>
            </p:cNvPr>
            <p:cNvGrpSpPr/>
            <p:nvPr/>
          </p:nvGrpSpPr>
          <p:grpSpPr>
            <a:xfrm>
              <a:off x="10699165" y="3557821"/>
              <a:ext cx="289760" cy="291840"/>
              <a:chOff x="10164372" y="4029740"/>
              <a:chExt cx="281358" cy="291840"/>
            </a:xfrm>
          </p:grpSpPr>
          <p:sp>
            <p:nvSpPr>
              <p:cNvPr id="42" name="Freeform: Shape 41">
                <a:extLst>
                  <a:ext uri="{FF2B5EF4-FFF2-40B4-BE49-F238E27FC236}">
                    <a16:creationId xmlns:a16="http://schemas.microsoft.com/office/drawing/2014/main" id="{E1DFA603-3FAD-47B6-B9B0-D30BD93E55AA}"/>
                  </a:ext>
                </a:extLst>
              </p:cNvPr>
              <p:cNvSpPr/>
              <p:nvPr/>
            </p:nvSpPr>
            <p:spPr>
              <a:xfrm>
                <a:off x="10164372" y="4222277"/>
                <a:ext cx="281358" cy="99303"/>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112C3EE-F951-4939-94DC-FE2F8E86B1DC}"/>
                  </a:ext>
                </a:extLst>
              </p:cNvPr>
              <p:cNvSpPr/>
              <p:nvPr/>
            </p:nvSpPr>
            <p:spPr>
              <a:xfrm>
                <a:off x="10390562" y="423882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05FAFB8-0E94-4F83-A2DB-48F273C7E1CD}"/>
                  </a:ext>
                </a:extLst>
              </p:cNvPr>
              <p:cNvSpPr/>
              <p:nvPr/>
            </p:nvSpPr>
            <p:spPr>
              <a:xfrm>
                <a:off x="10390562" y="427192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945680B0-C2AB-46DF-8AB1-F43A4CA14704}"/>
                  </a:ext>
                </a:extLst>
              </p:cNvPr>
              <p:cNvSpPr/>
              <p:nvPr/>
            </p:nvSpPr>
            <p:spPr>
              <a:xfrm>
                <a:off x="10164924" y="4029740"/>
                <a:ext cx="275841" cy="198606"/>
              </a:xfrm>
              <a:custGeom>
                <a:avLst/>
                <a:gdLst>
                  <a:gd name="connsiteX0" fmla="*/ 873470 w 1016087"/>
                  <a:gd name="connsiteY0" fmla="*/ 331793 h 731583"/>
                  <a:gd name="connsiteX1" fmla="*/ 885277 w 1016087"/>
                  <a:gd name="connsiteY1" fmla="*/ 260220 h 731583"/>
                  <a:gd name="connsiteX2" fmla="*/ 654097 w 1016087"/>
                  <a:gd name="connsiteY2" fmla="*/ 32312 h 731583"/>
                  <a:gd name="connsiteX3" fmla="*/ 440494 w 1016087"/>
                  <a:gd name="connsiteY3" fmla="*/ 173629 h 731583"/>
                  <a:gd name="connsiteX4" fmla="*/ 317609 w 1016087"/>
                  <a:gd name="connsiteY4" fmla="*/ 121544 h 731583"/>
                  <a:gd name="connsiteX5" fmla="*/ 150198 w 1016087"/>
                  <a:gd name="connsiteY5" fmla="*/ 286618 h 731583"/>
                  <a:gd name="connsiteX6" fmla="*/ 157047 w 1016087"/>
                  <a:gd name="connsiteY6" fmla="*/ 334069 h 731583"/>
                  <a:gd name="connsiteX7" fmla="*/ 32312 w 1016087"/>
                  <a:gd name="connsiteY7" fmla="*/ 511133 h 731583"/>
                  <a:gd name="connsiteX8" fmla="*/ 223316 w 1016087"/>
                  <a:gd name="connsiteY8" fmla="*/ 700898 h 731583"/>
                  <a:gd name="connsiteX9" fmla="*/ 812647 w 1016087"/>
                  <a:gd name="connsiteY9" fmla="*/ 700898 h 731583"/>
                  <a:gd name="connsiteX10" fmla="*/ 1003712 w 1016087"/>
                  <a:gd name="connsiteY10" fmla="*/ 511133 h 731583"/>
                  <a:gd name="connsiteX11" fmla="*/ 873470 w 1016087"/>
                  <a:gd name="connsiteY11" fmla="*/ 331793 h 73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6087" h="731583">
                    <a:moveTo>
                      <a:pt x="873470" y="331793"/>
                    </a:moveTo>
                    <a:cubicBezTo>
                      <a:pt x="881030" y="309257"/>
                      <a:pt x="885277" y="285236"/>
                      <a:pt x="885277" y="260220"/>
                    </a:cubicBezTo>
                    <a:cubicBezTo>
                      <a:pt x="885277" y="134347"/>
                      <a:pt x="781778" y="32312"/>
                      <a:pt x="654097" y="32312"/>
                    </a:cubicBezTo>
                    <a:cubicBezTo>
                      <a:pt x="557568" y="32312"/>
                      <a:pt x="475102" y="90757"/>
                      <a:pt x="440494" y="173629"/>
                    </a:cubicBezTo>
                    <a:cubicBezTo>
                      <a:pt x="409809" y="141216"/>
                      <a:pt x="366137" y="121544"/>
                      <a:pt x="317609" y="121544"/>
                    </a:cubicBezTo>
                    <a:cubicBezTo>
                      <a:pt x="224799" y="121544"/>
                      <a:pt x="150198" y="195089"/>
                      <a:pt x="150198" y="286618"/>
                    </a:cubicBezTo>
                    <a:cubicBezTo>
                      <a:pt x="150198" y="302876"/>
                      <a:pt x="152616" y="319214"/>
                      <a:pt x="157047" y="334069"/>
                    </a:cubicBezTo>
                    <a:cubicBezTo>
                      <a:pt x="84701" y="361097"/>
                      <a:pt x="32312" y="429866"/>
                      <a:pt x="32312" y="511133"/>
                    </a:cubicBezTo>
                    <a:cubicBezTo>
                      <a:pt x="32312" y="615790"/>
                      <a:pt x="117765" y="700898"/>
                      <a:pt x="223316" y="700898"/>
                    </a:cubicBezTo>
                    <a:lnTo>
                      <a:pt x="812647" y="700898"/>
                    </a:lnTo>
                    <a:cubicBezTo>
                      <a:pt x="918483" y="700898"/>
                      <a:pt x="1003712" y="615912"/>
                      <a:pt x="1003712" y="511133"/>
                    </a:cubicBezTo>
                    <a:cubicBezTo>
                      <a:pt x="1003936" y="427590"/>
                      <a:pt x="949372" y="356891"/>
                      <a:pt x="873470" y="331793"/>
                    </a:cubicBezTo>
                    <a:close/>
                  </a:path>
                </a:pathLst>
              </a:custGeom>
              <a:solidFill>
                <a:srgbClr val="0078D4"/>
              </a:solidFill>
              <a:ln w="2019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6D9579B-C295-4086-BB91-621C1C8D3AC9}"/>
                  </a:ext>
                </a:extLst>
              </p:cNvPr>
              <p:cNvSpPr/>
              <p:nvPr/>
            </p:nvSpPr>
            <p:spPr>
              <a:xfrm>
                <a:off x="10164924" y="4029740"/>
                <a:ext cx="242740" cy="176538"/>
              </a:xfrm>
              <a:custGeom>
                <a:avLst/>
                <a:gdLst>
                  <a:gd name="connsiteX0" fmla="*/ 97849 w 894157"/>
                  <a:gd name="connsiteY0" fmla="*/ 617416 h 650296"/>
                  <a:gd name="connsiteX1" fmla="*/ 228640 w 894157"/>
                  <a:gd name="connsiteY1" fmla="*/ 437385 h 650296"/>
                  <a:gd name="connsiteX2" fmla="*/ 221467 w 894157"/>
                  <a:gd name="connsiteY2" fmla="*/ 389141 h 650296"/>
                  <a:gd name="connsiteX3" fmla="*/ 397026 w 894157"/>
                  <a:gd name="connsiteY3" fmla="*/ 221304 h 650296"/>
                  <a:gd name="connsiteX4" fmla="*/ 525887 w 894157"/>
                  <a:gd name="connsiteY4" fmla="*/ 274262 h 650296"/>
                  <a:gd name="connsiteX5" fmla="*/ 749873 w 894157"/>
                  <a:gd name="connsiteY5" fmla="*/ 130588 h 650296"/>
                  <a:gd name="connsiteX6" fmla="*/ 862232 w 894157"/>
                  <a:gd name="connsiteY6" fmla="*/ 156986 h 650296"/>
                  <a:gd name="connsiteX7" fmla="*/ 654097 w 894157"/>
                  <a:gd name="connsiteY7" fmla="*/ 32312 h 650296"/>
                  <a:gd name="connsiteX8" fmla="*/ 440494 w 894157"/>
                  <a:gd name="connsiteY8" fmla="*/ 169321 h 650296"/>
                  <a:gd name="connsiteX9" fmla="*/ 317609 w 894157"/>
                  <a:gd name="connsiteY9" fmla="*/ 118821 h 650296"/>
                  <a:gd name="connsiteX10" fmla="*/ 150198 w 894157"/>
                  <a:gd name="connsiteY10" fmla="*/ 278876 h 650296"/>
                  <a:gd name="connsiteX11" fmla="*/ 157047 w 894157"/>
                  <a:gd name="connsiteY11" fmla="*/ 324884 h 650296"/>
                  <a:gd name="connsiteX12" fmla="*/ 32312 w 894157"/>
                  <a:gd name="connsiteY12" fmla="*/ 496583 h 650296"/>
                  <a:gd name="connsiteX13" fmla="*/ 98784 w 894157"/>
                  <a:gd name="connsiteY13" fmla="*/ 636010 h 650296"/>
                  <a:gd name="connsiteX14" fmla="*/ 97849 w 894157"/>
                  <a:gd name="connsiteY14" fmla="*/ 617416 h 65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4157" h="650296">
                    <a:moveTo>
                      <a:pt x="97849" y="617416"/>
                    </a:moveTo>
                    <a:cubicBezTo>
                      <a:pt x="97849" y="534787"/>
                      <a:pt x="152779" y="464860"/>
                      <a:pt x="228640" y="437385"/>
                    </a:cubicBezTo>
                    <a:cubicBezTo>
                      <a:pt x="223986" y="422286"/>
                      <a:pt x="221467" y="405683"/>
                      <a:pt x="221467" y="389141"/>
                    </a:cubicBezTo>
                    <a:cubicBezTo>
                      <a:pt x="221467" y="296088"/>
                      <a:pt x="299685" y="221304"/>
                      <a:pt x="397026" y="221304"/>
                    </a:cubicBezTo>
                    <a:cubicBezTo>
                      <a:pt x="447892" y="221304"/>
                      <a:pt x="493717" y="241301"/>
                      <a:pt x="525887" y="274262"/>
                    </a:cubicBezTo>
                    <a:cubicBezTo>
                      <a:pt x="562161" y="190008"/>
                      <a:pt x="648630" y="130588"/>
                      <a:pt x="749873" y="130588"/>
                    </a:cubicBezTo>
                    <a:cubicBezTo>
                      <a:pt x="790435" y="130588"/>
                      <a:pt x="828640" y="140159"/>
                      <a:pt x="862232" y="156986"/>
                    </a:cubicBezTo>
                    <a:cubicBezTo>
                      <a:pt x="824759" y="83197"/>
                      <a:pt x="745646" y="32312"/>
                      <a:pt x="654097" y="32312"/>
                    </a:cubicBezTo>
                    <a:cubicBezTo>
                      <a:pt x="557568" y="32312"/>
                      <a:pt x="475102" y="88989"/>
                      <a:pt x="440494" y="169321"/>
                    </a:cubicBezTo>
                    <a:cubicBezTo>
                      <a:pt x="409809" y="137883"/>
                      <a:pt x="366137" y="118821"/>
                      <a:pt x="317609" y="118821"/>
                    </a:cubicBezTo>
                    <a:cubicBezTo>
                      <a:pt x="224799" y="118821"/>
                      <a:pt x="150198" y="190130"/>
                      <a:pt x="150198" y="278876"/>
                    </a:cubicBezTo>
                    <a:cubicBezTo>
                      <a:pt x="150198" y="294645"/>
                      <a:pt x="152616" y="310476"/>
                      <a:pt x="157047" y="324884"/>
                    </a:cubicBezTo>
                    <a:cubicBezTo>
                      <a:pt x="84681" y="351099"/>
                      <a:pt x="32312" y="417775"/>
                      <a:pt x="32312" y="496583"/>
                    </a:cubicBezTo>
                    <a:cubicBezTo>
                      <a:pt x="32312" y="552285"/>
                      <a:pt x="58100" y="602235"/>
                      <a:pt x="98784" y="636010"/>
                    </a:cubicBezTo>
                    <a:cubicBezTo>
                      <a:pt x="98174" y="629893"/>
                      <a:pt x="97849" y="623695"/>
                      <a:pt x="97849" y="617416"/>
                    </a:cubicBezTo>
                    <a:close/>
                  </a:path>
                </a:pathLst>
              </a:custGeom>
              <a:solidFill>
                <a:srgbClr val="0078D4">
                  <a:alpha val="20000"/>
                </a:srgbClr>
              </a:solidFill>
              <a:ln w="2019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C9DCA00-5712-4217-A915-7418D8E2D147}"/>
                  </a:ext>
                </a:extLst>
              </p:cNvPr>
              <p:cNvSpPr/>
              <p:nvPr/>
            </p:nvSpPr>
            <p:spPr>
              <a:xfrm>
                <a:off x="10234098" y="4074575"/>
                <a:ext cx="171022" cy="226190"/>
              </a:xfrm>
              <a:custGeom>
                <a:avLst/>
                <a:gdLst>
                  <a:gd name="connsiteX0" fmla="*/ 597141 w 629974"/>
                  <a:gd name="connsiteY0" fmla="*/ 375119 h 833192"/>
                  <a:gd name="connsiteX1" fmla="*/ 526563 w 629974"/>
                  <a:gd name="connsiteY1" fmla="*/ 326957 h 833192"/>
                  <a:gd name="connsiteX2" fmla="*/ 498987 w 629974"/>
                  <a:gd name="connsiteY2" fmla="*/ 332179 h 833192"/>
                  <a:gd name="connsiteX3" fmla="*/ 492138 w 629974"/>
                  <a:gd name="connsiteY3" fmla="*/ 335695 h 833192"/>
                  <a:gd name="connsiteX4" fmla="*/ 417192 w 629974"/>
                  <a:gd name="connsiteY4" fmla="*/ 263594 h 833192"/>
                  <a:gd name="connsiteX5" fmla="*/ 425767 w 629974"/>
                  <a:gd name="connsiteY5" fmla="*/ 220755 h 833192"/>
                  <a:gd name="connsiteX6" fmla="*/ 313998 w 629974"/>
                  <a:gd name="connsiteY6" fmla="*/ 108986 h 833192"/>
                  <a:gd name="connsiteX7" fmla="*/ 237039 w 629974"/>
                  <a:gd name="connsiteY7" fmla="*/ 139895 h 833192"/>
                  <a:gd name="connsiteX8" fmla="*/ 196355 w 629974"/>
                  <a:gd name="connsiteY8" fmla="*/ 114554 h 833192"/>
                  <a:gd name="connsiteX9" fmla="*/ 191701 w 629974"/>
                  <a:gd name="connsiteY9" fmla="*/ 80474 h 833192"/>
                  <a:gd name="connsiteX10" fmla="*/ 121144 w 629974"/>
                  <a:gd name="connsiteY10" fmla="*/ 32312 h 833192"/>
                  <a:gd name="connsiteX11" fmla="*/ 93568 w 629974"/>
                  <a:gd name="connsiteY11" fmla="*/ 37534 h 833192"/>
                  <a:gd name="connsiteX12" fmla="*/ 50628 w 629974"/>
                  <a:gd name="connsiteY12" fmla="*/ 135668 h 833192"/>
                  <a:gd name="connsiteX13" fmla="*/ 121185 w 629974"/>
                  <a:gd name="connsiteY13" fmla="*/ 183831 h 833192"/>
                  <a:gd name="connsiteX14" fmla="*/ 121205 w 629974"/>
                  <a:gd name="connsiteY14" fmla="*/ 183831 h 833192"/>
                  <a:gd name="connsiteX15" fmla="*/ 148782 w 629974"/>
                  <a:gd name="connsiteY15" fmla="*/ 178608 h 833192"/>
                  <a:gd name="connsiteX16" fmla="*/ 165405 w 629974"/>
                  <a:gd name="connsiteY16" fmla="*/ 169240 h 833192"/>
                  <a:gd name="connsiteX17" fmla="*/ 205540 w 629974"/>
                  <a:gd name="connsiteY17" fmla="*/ 194235 h 833192"/>
                  <a:gd name="connsiteX18" fmla="*/ 202228 w 629974"/>
                  <a:gd name="connsiteY18" fmla="*/ 220755 h 833192"/>
                  <a:gd name="connsiteX19" fmla="*/ 207837 w 629974"/>
                  <a:gd name="connsiteY19" fmla="*/ 255505 h 833192"/>
                  <a:gd name="connsiteX20" fmla="*/ 129496 w 629974"/>
                  <a:gd name="connsiteY20" fmla="*/ 304765 h 833192"/>
                  <a:gd name="connsiteX21" fmla="*/ 96961 w 629974"/>
                  <a:gd name="connsiteY21" fmla="*/ 295864 h 833192"/>
                  <a:gd name="connsiteX22" fmla="*/ 73408 w 629974"/>
                  <a:gd name="connsiteY22" fmla="*/ 300335 h 833192"/>
                  <a:gd name="connsiteX23" fmla="*/ 36748 w 629974"/>
                  <a:gd name="connsiteY23" fmla="*/ 384122 h 833192"/>
                  <a:gd name="connsiteX24" fmla="*/ 96961 w 629974"/>
                  <a:gd name="connsiteY24" fmla="*/ 425213 h 833192"/>
                  <a:gd name="connsiteX25" fmla="*/ 96982 w 629974"/>
                  <a:gd name="connsiteY25" fmla="*/ 425213 h 833192"/>
                  <a:gd name="connsiteX26" fmla="*/ 120534 w 629974"/>
                  <a:gd name="connsiteY26" fmla="*/ 420742 h 833192"/>
                  <a:gd name="connsiteX27" fmla="*/ 161361 w 629974"/>
                  <a:gd name="connsiteY27" fmla="*/ 358882 h 833192"/>
                  <a:gd name="connsiteX28" fmla="*/ 243420 w 629974"/>
                  <a:gd name="connsiteY28" fmla="*/ 307285 h 833192"/>
                  <a:gd name="connsiteX29" fmla="*/ 277866 w 629974"/>
                  <a:gd name="connsiteY29" fmla="*/ 326367 h 833192"/>
                  <a:gd name="connsiteX30" fmla="*/ 224907 w 629974"/>
                  <a:gd name="connsiteY30" fmla="*/ 642208 h 833192"/>
                  <a:gd name="connsiteX31" fmla="*/ 161584 w 629974"/>
                  <a:gd name="connsiteY31" fmla="*/ 728799 h 833192"/>
                  <a:gd name="connsiteX32" fmla="*/ 253032 w 629974"/>
                  <a:gd name="connsiteY32" fmla="*/ 820247 h 833192"/>
                  <a:gd name="connsiteX33" fmla="*/ 344480 w 629974"/>
                  <a:gd name="connsiteY33" fmla="*/ 728799 h 833192"/>
                  <a:gd name="connsiteX34" fmla="*/ 285710 w 629974"/>
                  <a:gd name="connsiteY34" fmla="*/ 643651 h 833192"/>
                  <a:gd name="connsiteX35" fmla="*/ 338465 w 629974"/>
                  <a:gd name="connsiteY35" fmla="*/ 329741 h 833192"/>
                  <a:gd name="connsiteX36" fmla="*/ 377605 w 629974"/>
                  <a:gd name="connsiteY36" fmla="*/ 312549 h 833192"/>
                  <a:gd name="connsiteX37" fmla="*/ 453039 w 629974"/>
                  <a:gd name="connsiteY37" fmla="*/ 385138 h 833192"/>
                  <a:gd name="connsiteX38" fmla="*/ 456047 w 629974"/>
                  <a:gd name="connsiteY38" fmla="*/ 430334 h 833192"/>
                  <a:gd name="connsiteX39" fmla="*/ 526604 w 629974"/>
                  <a:gd name="connsiteY39" fmla="*/ 478496 h 833192"/>
                  <a:gd name="connsiteX40" fmla="*/ 554181 w 629974"/>
                  <a:gd name="connsiteY40" fmla="*/ 473273 h 833192"/>
                  <a:gd name="connsiteX41" fmla="*/ 597141 w 629974"/>
                  <a:gd name="connsiteY41" fmla="*/ 375119 h 83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9974" h="833192">
                    <a:moveTo>
                      <a:pt x="597141" y="375119"/>
                    </a:moveTo>
                    <a:cubicBezTo>
                      <a:pt x="585700" y="345876"/>
                      <a:pt x="557981" y="326957"/>
                      <a:pt x="526563" y="326957"/>
                    </a:cubicBezTo>
                    <a:cubicBezTo>
                      <a:pt x="517114" y="326957"/>
                      <a:pt x="507827" y="328704"/>
                      <a:pt x="498987" y="332179"/>
                    </a:cubicBezTo>
                    <a:cubicBezTo>
                      <a:pt x="496548" y="333135"/>
                      <a:pt x="494435" y="334516"/>
                      <a:pt x="492138" y="335695"/>
                    </a:cubicBezTo>
                    <a:lnTo>
                      <a:pt x="417192" y="263594"/>
                    </a:lnTo>
                    <a:cubicBezTo>
                      <a:pt x="422699" y="250384"/>
                      <a:pt x="425767" y="235936"/>
                      <a:pt x="425767" y="220755"/>
                    </a:cubicBezTo>
                    <a:cubicBezTo>
                      <a:pt x="425767" y="159119"/>
                      <a:pt x="375613" y="108986"/>
                      <a:pt x="313998" y="108986"/>
                    </a:cubicBezTo>
                    <a:cubicBezTo>
                      <a:pt x="284186" y="108986"/>
                      <a:pt x="257117" y="120793"/>
                      <a:pt x="237039" y="139895"/>
                    </a:cubicBezTo>
                    <a:lnTo>
                      <a:pt x="196355" y="114554"/>
                    </a:lnTo>
                    <a:cubicBezTo>
                      <a:pt x="197351" y="103092"/>
                      <a:pt x="196030" y="91489"/>
                      <a:pt x="191701" y="80474"/>
                    </a:cubicBezTo>
                    <a:cubicBezTo>
                      <a:pt x="180260" y="51231"/>
                      <a:pt x="152562" y="32312"/>
                      <a:pt x="121144" y="32312"/>
                    </a:cubicBezTo>
                    <a:cubicBezTo>
                      <a:pt x="111695" y="32312"/>
                      <a:pt x="102407" y="34059"/>
                      <a:pt x="93568" y="37534"/>
                    </a:cubicBezTo>
                    <a:cubicBezTo>
                      <a:pt x="54672" y="52755"/>
                      <a:pt x="35427" y="96793"/>
                      <a:pt x="50628" y="135668"/>
                    </a:cubicBezTo>
                    <a:cubicBezTo>
                      <a:pt x="62069" y="164911"/>
                      <a:pt x="89788" y="183831"/>
                      <a:pt x="121185" y="183831"/>
                    </a:cubicBezTo>
                    <a:cubicBezTo>
                      <a:pt x="121205" y="183831"/>
                      <a:pt x="121205" y="183831"/>
                      <a:pt x="121205" y="183831"/>
                    </a:cubicBezTo>
                    <a:cubicBezTo>
                      <a:pt x="130655" y="183831"/>
                      <a:pt x="139942" y="182083"/>
                      <a:pt x="148782" y="178608"/>
                    </a:cubicBezTo>
                    <a:cubicBezTo>
                      <a:pt x="154838" y="176230"/>
                      <a:pt x="160284" y="172938"/>
                      <a:pt x="165405" y="169240"/>
                    </a:cubicBezTo>
                    <a:lnTo>
                      <a:pt x="205540" y="194235"/>
                    </a:lnTo>
                    <a:cubicBezTo>
                      <a:pt x="203447" y="202750"/>
                      <a:pt x="202228" y="211590"/>
                      <a:pt x="202228" y="220755"/>
                    </a:cubicBezTo>
                    <a:cubicBezTo>
                      <a:pt x="202228" y="232887"/>
                      <a:pt x="204240" y="244552"/>
                      <a:pt x="207837" y="255505"/>
                    </a:cubicBezTo>
                    <a:lnTo>
                      <a:pt x="129496" y="304765"/>
                    </a:lnTo>
                    <a:cubicBezTo>
                      <a:pt x="119844" y="299136"/>
                      <a:pt x="108748" y="295864"/>
                      <a:pt x="96961" y="295864"/>
                    </a:cubicBezTo>
                    <a:cubicBezTo>
                      <a:pt x="88894" y="295864"/>
                      <a:pt x="80968" y="297368"/>
                      <a:pt x="73408" y="300335"/>
                    </a:cubicBezTo>
                    <a:cubicBezTo>
                      <a:pt x="40203" y="313341"/>
                      <a:pt x="23783" y="350916"/>
                      <a:pt x="36748" y="384122"/>
                    </a:cubicBezTo>
                    <a:cubicBezTo>
                      <a:pt x="46523" y="409097"/>
                      <a:pt x="70177" y="425213"/>
                      <a:pt x="96961" y="425213"/>
                    </a:cubicBezTo>
                    <a:cubicBezTo>
                      <a:pt x="96961" y="425213"/>
                      <a:pt x="96961" y="425213"/>
                      <a:pt x="96982" y="425213"/>
                    </a:cubicBezTo>
                    <a:cubicBezTo>
                      <a:pt x="105029" y="425213"/>
                      <a:pt x="112975" y="423709"/>
                      <a:pt x="120534" y="420742"/>
                    </a:cubicBezTo>
                    <a:cubicBezTo>
                      <a:pt x="146526" y="410561"/>
                      <a:pt x="161991" y="385301"/>
                      <a:pt x="161361" y="358882"/>
                    </a:cubicBezTo>
                    <a:lnTo>
                      <a:pt x="243420" y="307285"/>
                    </a:lnTo>
                    <a:cubicBezTo>
                      <a:pt x="253561" y="315577"/>
                      <a:pt x="265225" y="322039"/>
                      <a:pt x="277866" y="326367"/>
                    </a:cubicBezTo>
                    <a:lnTo>
                      <a:pt x="224907" y="642208"/>
                    </a:lnTo>
                    <a:cubicBezTo>
                      <a:pt x="188287" y="654198"/>
                      <a:pt x="161584" y="688257"/>
                      <a:pt x="161584" y="728799"/>
                    </a:cubicBezTo>
                    <a:cubicBezTo>
                      <a:pt x="161584" y="779218"/>
                      <a:pt x="202614" y="820247"/>
                      <a:pt x="253032" y="820247"/>
                    </a:cubicBezTo>
                    <a:cubicBezTo>
                      <a:pt x="303451" y="820247"/>
                      <a:pt x="344480" y="779218"/>
                      <a:pt x="344480" y="728799"/>
                    </a:cubicBezTo>
                    <a:cubicBezTo>
                      <a:pt x="344480" y="689924"/>
                      <a:pt x="319993" y="656860"/>
                      <a:pt x="285710" y="643651"/>
                    </a:cubicBezTo>
                    <a:lnTo>
                      <a:pt x="338465" y="329741"/>
                    </a:lnTo>
                    <a:cubicBezTo>
                      <a:pt x="352731" y="326530"/>
                      <a:pt x="365960" y="320637"/>
                      <a:pt x="377605" y="312549"/>
                    </a:cubicBezTo>
                    <a:lnTo>
                      <a:pt x="453039" y="385138"/>
                    </a:lnTo>
                    <a:cubicBezTo>
                      <a:pt x="449544" y="399688"/>
                      <a:pt x="450194" y="415377"/>
                      <a:pt x="456047" y="430334"/>
                    </a:cubicBezTo>
                    <a:cubicBezTo>
                      <a:pt x="467488" y="459577"/>
                      <a:pt x="495207" y="478476"/>
                      <a:pt x="526604" y="478496"/>
                    </a:cubicBezTo>
                    <a:cubicBezTo>
                      <a:pt x="536054" y="478496"/>
                      <a:pt x="545341" y="476749"/>
                      <a:pt x="554181" y="473273"/>
                    </a:cubicBezTo>
                    <a:cubicBezTo>
                      <a:pt x="593076" y="458032"/>
                      <a:pt x="612341" y="414015"/>
                      <a:pt x="597141" y="375119"/>
                    </a:cubicBezTo>
                    <a:close/>
                  </a:path>
                </a:pathLst>
              </a:custGeom>
              <a:solidFill>
                <a:srgbClr val="00188F">
                  <a:alpha val="20000"/>
                </a:srgbClr>
              </a:solidFill>
              <a:ln w="2019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825D17D8-66CD-4349-8357-2DBF926FB90D}"/>
                  </a:ext>
                </a:extLst>
              </p:cNvPr>
              <p:cNvSpPr/>
              <p:nvPr/>
            </p:nvSpPr>
            <p:spPr>
              <a:xfrm>
                <a:off x="10239607" y="4080096"/>
                <a:ext cx="159988" cy="215156"/>
              </a:xfrm>
              <a:custGeom>
                <a:avLst/>
                <a:gdLst>
                  <a:gd name="connsiteX0" fmla="*/ 557906 w 589331"/>
                  <a:gd name="connsiteY0" fmla="*/ 362181 h 792548"/>
                  <a:gd name="connsiteX1" fmla="*/ 486089 w 589331"/>
                  <a:gd name="connsiteY1" fmla="*/ 330764 h 792548"/>
                  <a:gd name="connsiteX2" fmla="*/ 469324 w 589331"/>
                  <a:gd name="connsiteY2" fmla="*/ 341290 h 792548"/>
                  <a:gd name="connsiteX3" fmla="*/ 371860 w 589331"/>
                  <a:gd name="connsiteY3" fmla="*/ 247241 h 792548"/>
                  <a:gd name="connsiteX4" fmla="*/ 385151 w 589331"/>
                  <a:gd name="connsiteY4" fmla="*/ 200420 h 792548"/>
                  <a:gd name="connsiteX5" fmla="*/ 293703 w 589331"/>
                  <a:gd name="connsiteY5" fmla="*/ 108972 h 792548"/>
                  <a:gd name="connsiteX6" fmla="*/ 220646 w 589331"/>
                  <a:gd name="connsiteY6" fmla="*/ 145937 h 792548"/>
                  <a:gd name="connsiteX7" fmla="*/ 153564 w 589331"/>
                  <a:gd name="connsiteY7" fmla="*/ 104176 h 792548"/>
                  <a:gd name="connsiteX8" fmla="*/ 152507 w 589331"/>
                  <a:gd name="connsiteY8" fmla="*/ 67556 h 792548"/>
                  <a:gd name="connsiteX9" fmla="*/ 80690 w 589331"/>
                  <a:gd name="connsiteY9" fmla="*/ 36139 h 792548"/>
                  <a:gd name="connsiteX10" fmla="*/ 49273 w 589331"/>
                  <a:gd name="connsiteY10" fmla="*/ 107956 h 792548"/>
                  <a:gd name="connsiteX11" fmla="*/ 121090 w 589331"/>
                  <a:gd name="connsiteY11" fmla="*/ 139373 h 792548"/>
                  <a:gd name="connsiteX12" fmla="*/ 142875 w 589331"/>
                  <a:gd name="connsiteY12" fmla="*/ 123583 h 792548"/>
                  <a:gd name="connsiteX13" fmla="*/ 209408 w 589331"/>
                  <a:gd name="connsiteY13" fmla="*/ 165020 h 792548"/>
                  <a:gd name="connsiteX14" fmla="*/ 202255 w 589331"/>
                  <a:gd name="connsiteY14" fmla="*/ 200420 h 792548"/>
                  <a:gd name="connsiteX15" fmla="*/ 213249 w 589331"/>
                  <a:gd name="connsiteY15" fmla="*/ 243014 h 792548"/>
                  <a:gd name="connsiteX16" fmla="*/ 108206 w 589331"/>
                  <a:gd name="connsiteY16" fmla="*/ 309060 h 792548"/>
                  <a:gd name="connsiteX17" fmla="*/ 60511 w 589331"/>
                  <a:gd name="connsiteY17" fmla="*/ 298920 h 792548"/>
                  <a:gd name="connsiteX18" fmla="*/ 35373 w 589331"/>
                  <a:gd name="connsiteY18" fmla="*/ 356369 h 792548"/>
                  <a:gd name="connsiteX19" fmla="*/ 92822 w 589331"/>
                  <a:gd name="connsiteY19" fmla="*/ 381507 h 792548"/>
                  <a:gd name="connsiteX20" fmla="*/ 119159 w 589331"/>
                  <a:gd name="connsiteY20" fmla="*/ 328346 h 792548"/>
                  <a:gd name="connsiteX21" fmla="*/ 225889 w 589331"/>
                  <a:gd name="connsiteY21" fmla="*/ 261243 h 792548"/>
                  <a:gd name="connsiteX22" fmla="*/ 280717 w 589331"/>
                  <a:gd name="connsiteY22" fmla="*/ 290567 h 792548"/>
                  <a:gd name="connsiteX23" fmla="*/ 228612 w 589331"/>
                  <a:gd name="connsiteY23" fmla="*/ 637744 h 792548"/>
                  <a:gd name="connsiteX24" fmla="*/ 161612 w 589331"/>
                  <a:gd name="connsiteY24" fmla="*/ 708464 h 792548"/>
                  <a:gd name="connsiteX25" fmla="*/ 232738 w 589331"/>
                  <a:gd name="connsiteY25" fmla="*/ 779590 h 792548"/>
                  <a:gd name="connsiteX26" fmla="*/ 303864 w 589331"/>
                  <a:gd name="connsiteY26" fmla="*/ 708464 h 792548"/>
                  <a:gd name="connsiteX27" fmla="*/ 248711 w 589331"/>
                  <a:gd name="connsiteY27" fmla="*/ 639289 h 792548"/>
                  <a:gd name="connsiteX28" fmla="*/ 300938 w 589331"/>
                  <a:gd name="connsiteY28" fmla="*/ 291136 h 792548"/>
                  <a:gd name="connsiteX29" fmla="*/ 358468 w 589331"/>
                  <a:gd name="connsiteY29" fmla="*/ 264962 h 792548"/>
                  <a:gd name="connsiteX30" fmla="*/ 456074 w 589331"/>
                  <a:gd name="connsiteY30" fmla="*/ 359153 h 792548"/>
                  <a:gd name="connsiteX31" fmla="*/ 454692 w 589331"/>
                  <a:gd name="connsiteY31" fmla="*/ 402581 h 792548"/>
                  <a:gd name="connsiteX32" fmla="*/ 526509 w 589331"/>
                  <a:gd name="connsiteY32" fmla="*/ 433998 h 792548"/>
                  <a:gd name="connsiteX33" fmla="*/ 557906 w 589331"/>
                  <a:gd name="connsiteY33" fmla="*/ 362181 h 7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89331" h="792548">
                    <a:moveTo>
                      <a:pt x="557906" y="362181"/>
                    </a:moveTo>
                    <a:cubicBezTo>
                      <a:pt x="546750" y="333670"/>
                      <a:pt x="514601" y="319607"/>
                      <a:pt x="486089" y="330764"/>
                    </a:cubicBezTo>
                    <a:cubicBezTo>
                      <a:pt x="479688" y="333263"/>
                      <a:pt x="474140" y="336962"/>
                      <a:pt x="469324" y="341290"/>
                    </a:cubicBezTo>
                    <a:lnTo>
                      <a:pt x="371860" y="247241"/>
                    </a:lnTo>
                    <a:cubicBezTo>
                      <a:pt x="380111" y="233504"/>
                      <a:pt x="385151" y="217612"/>
                      <a:pt x="385151" y="200420"/>
                    </a:cubicBezTo>
                    <a:cubicBezTo>
                      <a:pt x="385151" y="149920"/>
                      <a:pt x="344203" y="108972"/>
                      <a:pt x="293703" y="108972"/>
                    </a:cubicBezTo>
                    <a:cubicBezTo>
                      <a:pt x="263708" y="108972"/>
                      <a:pt x="237310" y="123624"/>
                      <a:pt x="220646" y="145937"/>
                    </a:cubicBezTo>
                    <a:lnTo>
                      <a:pt x="153564" y="104176"/>
                    </a:lnTo>
                    <a:cubicBezTo>
                      <a:pt x="157202" y="92572"/>
                      <a:pt x="157283" y="79770"/>
                      <a:pt x="152507" y="67556"/>
                    </a:cubicBezTo>
                    <a:cubicBezTo>
                      <a:pt x="141351" y="39045"/>
                      <a:pt x="109202" y="24982"/>
                      <a:pt x="80690" y="36139"/>
                    </a:cubicBezTo>
                    <a:cubicBezTo>
                      <a:pt x="52179" y="47296"/>
                      <a:pt x="38116" y="79445"/>
                      <a:pt x="49273" y="107956"/>
                    </a:cubicBezTo>
                    <a:cubicBezTo>
                      <a:pt x="60429" y="136467"/>
                      <a:pt x="92579" y="150530"/>
                      <a:pt x="121090" y="139373"/>
                    </a:cubicBezTo>
                    <a:cubicBezTo>
                      <a:pt x="129910" y="135919"/>
                      <a:pt x="137124" y="130310"/>
                      <a:pt x="142875" y="123583"/>
                    </a:cubicBezTo>
                    <a:lnTo>
                      <a:pt x="209408" y="165020"/>
                    </a:lnTo>
                    <a:cubicBezTo>
                      <a:pt x="204795" y="175892"/>
                      <a:pt x="202255" y="187861"/>
                      <a:pt x="202255" y="200420"/>
                    </a:cubicBezTo>
                    <a:cubicBezTo>
                      <a:pt x="202255" y="215885"/>
                      <a:pt x="206462" y="230252"/>
                      <a:pt x="213249" y="243014"/>
                    </a:cubicBezTo>
                    <a:lnTo>
                      <a:pt x="108206" y="309060"/>
                    </a:lnTo>
                    <a:cubicBezTo>
                      <a:pt x="96135" y="296847"/>
                      <a:pt x="77520" y="292254"/>
                      <a:pt x="60511" y="298920"/>
                    </a:cubicBezTo>
                    <a:cubicBezTo>
                      <a:pt x="37689" y="307841"/>
                      <a:pt x="26452" y="333548"/>
                      <a:pt x="35373" y="356369"/>
                    </a:cubicBezTo>
                    <a:cubicBezTo>
                      <a:pt x="44294" y="379191"/>
                      <a:pt x="70001" y="390429"/>
                      <a:pt x="92822" y="381507"/>
                    </a:cubicBezTo>
                    <a:cubicBezTo>
                      <a:pt x="114221" y="373135"/>
                      <a:pt x="125215" y="350009"/>
                      <a:pt x="119159" y="328346"/>
                    </a:cubicBezTo>
                    <a:lnTo>
                      <a:pt x="225889" y="261243"/>
                    </a:lnTo>
                    <a:cubicBezTo>
                      <a:pt x="239871" y="276830"/>
                      <a:pt x="258993" y="287438"/>
                      <a:pt x="280717" y="290567"/>
                    </a:cubicBezTo>
                    <a:lnTo>
                      <a:pt x="228612" y="637744"/>
                    </a:lnTo>
                    <a:cubicBezTo>
                      <a:pt x="191281" y="639939"/>
                      <a:pt x="161612" y="670605"/>
                      <a:pt x="161612" y="708464"/>
                    </a:cubicBezTo>
                    <a:cubicBezTo>
                      <a:pt x="161612" y="747746"/>
                      <a:pt x="193456" y="779590"/>
                      <a:pt x="232738" y="779590"/>
                    </a:cubicBezTo>
                    <a:cubicBezTo>
                      <a:pt x="272020" y="779590"/>
                      <a:pt x="303864" y="747746"/>
                      <a:pt x="303864" y="708464"/>
                    </a:cubicBezTo>
                    <a:cubicBezTo>
                      <a:pt x="303864" y="674689"/>
                      <a:pt x="280270" y="646564"/>
                      <a:pt x="248711" y="639289"/>
                    </a:cubicBezTo>
                    <a:lnTo>
                      <a:pt x="300938" y="291136"/>
                    </a:lnTo>
                    <a:cubicBezTo>
                      <a:pt x="323312" y="289348"/>
                      <a:pt x="343532" y="279959"/>
                      <a:pt x="358468" y="264962"/>
                    </a:cubicBezTo>
                    <a:lnTo>
                      <a:pt x="456074" y="359153"/>
                    </a:lnTo>
                    <a:cubicBezTo>
                      <a:pt x="449957" y="372383"/>
                      <a:pt x="448961" y="387929"/>
                      <a:pt x="454692" y="402581"/>
                    </a:cubicBezTo>
                    <a:cubicBezTo>
                      <a:pt x="465849" y="431092"/>
                      <a:pt x="497998" y="445155"/>
                      <a:pt x="526509" y="433998"/>
                    </a:cubicBezTo>
                    <a:cubicBezTo>
                      <a:pt x="555021" y="422842"/>
                      <a:pt x="569063" y="390693"/>
                      <a:pt x="557906" y="362181"/>
                    </a:cubicBezTo>
                    <a:close/>
                  </a:path>
                </a:pathLst>
              </a:custGeom>
              <a:solidFill>
                <a:srgbClr val="FFFFFF"/>
              </a:solidFill>
              <a:ln w="20193" cap="flat">
                <a:noFill/>
                <a:prstDash val="solid"/>
                <a:miter/>
              </a:ln>
            </p:spPr>
            <p:txBody>
              <a:bodyPr rtlCol="0" anchor="ctr"/>
              <a:lstStyle/>
              <a:p>
                <a:endParaRPr lang="en-US"/>
              </a:p>
            </p:txBody>
          </p:sp>
        </p:grpSp>
        <p:grpSp>
          <p:nvGrpSpPr>
            <p:cNvPr id="211" name="Group 210">
              <a:extLst>
                <a:ext uri="{FF2B5EF4-FFF2-40B4-BE49-F238E27FC236}">
                  <a16:creationId xmlns:a16="http://schemas.microsoft.com/office/drawing/2014/main" id="{4D79C8F8-748C-4B2D-A58D-A807FFF8FACD}"/>
                </a:ext>
              </a:extLst>
            </p:cNvPr>
            <p:cNvGrpSpPr/>
            <p:nvPr/>
          </p:nvGrpSpPr>
          <p:grpSpPr>
            <a:xfrm>
              <a:off x="10363754" y="2585589"/>
              <a:ext cx="960582" cy="654227"/>
              <a:chOff x="10054632" y="2135150"/>
              <a:chExt cx="960582" cy="490604"/>
            </a:xfrm>
          </p:grpSpPr>
          <p:cxnSp>
            <p:nvCxnSpPr>
              <p:cNvPr id="207" name="Straight Connector 206">
                <a:extLst>
                  <a:ext uri="{FF2B5EF4-FFF2-40B4-BE49-F238E27FC236}">
                    <a16:creationId xmlns:a16="http://schemas.microsoft.com/office/drawing/2014/main" id="{5E4A3663-C57E-45E6-8DBF-1E5BDC3C80CE}"/>
                  </a:ext>
                </a:extLst>
              </p:cNvPr>
              <p:cNvCxnSpPr>
                <a:cxnSpLocks/>
              </p:cNvCxnSpPr>
              <p:nvPr/>
            </p:nvCxnSpPr>
            <p:spPr>
              <a:xfrm>
                <a:off x="10539945" y="2475345"/>
                <a:ext cx="0" cy="150409"/>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750A525A-B429-4382-BFEB-77FA86E81774}"/>
                  </a:ext>
                </a:extLst>
              </p:cNvPr>
              <p:cNvSpPr/>
              <p:nvPr/>
            </p:nvSpPr>
            <p:spPr>
              <a:xfrm>
                <a:off x="10054632" y="2135150"/>
                <a:ext cx="960582" cy="346202"/>
              </a:xfrm>
              <a:prstGeom prst="rect">
                <a:avLst/>
              </a:prstGeom>
            </p:spPr>
            <p:txBody>
              <a:bodyPr wrap="square">
                <a:spAutoFit/>
              </a:bodyPr>
              <a:lstStyle/>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Compress </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Encrypt</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Send to Cloud</a:t>
                </a:r>
              </a:p>
            </p:txBody>
          </p:sp>
        </p:grpSp>
      </p:grpSp>
      <p:grpSp>
        <p:nvGrpSpPr>
          <p:cNvPr id="60" name="Group 59">
            <a:extLst>
              <a:ext uri="{FF2B5EF4-FFF2-40B4-BE49-F238E27FC236}">
                <a16:creationId xmlns:a16="http://schemas.microsoft.com/office/drawing/2014/main" id="{AC1C2F6D-430B-489C-BE0A-955FDC83139C}"/>
              </a:ext>
            </a:extLst>
          </p:cNvPr>
          <p:cNvGrpSpPr/>
          <p:nvPr/>
        </p:nvGrpSpPr>
        <p:grpSpPr>
          <a:xfrm>
            <a:off x="5270650" y="3200721"/>
            <a:ext cx="4668177" cy="2457216"/>
            <a:chOff x="4794604" y="3666747"/>
            <a:chExt cx="4668177" cy="2457216"/>
          </a:xfrm>
        </p:grpSpPr>
        <p:sp>
          <p:nvSpPr>
            <p:cNvPr id="112" name="Rectangle: Rounded Corners 111">
              <a:extLst>
                <a:ext uri="{FF2B5EF4-FFF2-40B4-BE49-F238E27FC236}">
                  <a16:creationId xmlns:a16="http://schemas.microsoft.com/office/drawing/2014/main" id="{D9385E1F-B4B1-4AAE-A24A-B746B2F5A667}"/>
                </a:ext>
              </a:extLst>
            </p:cNvPr>
            <p:cNvSpPr/>
            <p:nvPr/>
          </p:nvSpPr>
          <p:spPr bwMode="auto">
            <a:xfrm>
              <a:off x="4794604" y="3949700"/>
              <a:ext cx="4668177" cy="2174263"/>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0" name="Title 1">
              <a:extLst>
                <a:ext uri="{FF2B5EF4-FFF2-40B4-BE49-F238E27FC236}">
                  <a16:creationId xmlns:a16="http://schemas.microsoft.com/office/drawing/2014/main" id="{85538C36-4C86-4F53-9DA1-F0130AA290DD}"/>
                </a:ext>
              </a:extLst>
            </p:cNvPr>
            <p:cNvSpPr txBox="1">
              <a:spLocks/>
            </p:cNvSpPr>
            <p:nvPr/>
          </p:nvSpPr>
          <p:spPr>
            <a:xfrm>
              <a:off x="4841879" y="375237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a:t>
              </a:r>
            </a:p>
          </p:txBody>
        </p:sp>
        <p:sp>
          <p:nvSpPr>
            <p:cNvPr id="123" name="cloud" title="Icon of a cloud">
              <a:extLst>
                <a:ext uri="{FF2B5EF4-FFF2-40B4-BE49-F238E27FC236}">
                  <a16:creationId xmlns:a16="http://schemas.microsoft.com/office/drawing/2014/main" id="{1B460483-4C27-4944-B38A-C4F9CC09D89E}"/>
                </a:ext>
              </a:extLst>
            </p:cNvPr>
            <p:cNvSpPr>
              <a:spLocks noChangeAspect="1"/>
            </p:cNvSpPr>
            <p:nvPr/>
          </p:nvSpPr>
          <p:spPr bwMode="auto">
            <a:xfrm>
              <a:off x="6808576" y="3666747"/>
              <a:ext cx="640232" cy="40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0078D4"/>
            </a:solidFill>
            <a:ln w="15875" cap="sq">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cxnSp>
        <p:nvCxnSpPr>
          <p:cNvPr id="18" name="Straight Connector 17">
            <a:extLst>
              <a:ext uri="{FF2B5EF4-FFF2-40B4-BE49-F238E27FC236}">
                <a16:creationId xmlns:a16="http://schemas.microsoft.com/office/drawing/2014/main" id="{CEEE00D1-10C1-477A-ACC1-F62467F67F45}"/>
              </a:ext>
            </a:extLst>
          </p:cNvPr>
          <p:cNvCxnSpPr>
            <a:cxnSpLocks/>
          </p:cNvCxnSpPr>
          <p:nvPr/>
        </p:nvCxnSpPr>
        <p:spPr>
          <a:xfrm>
            <a:off x="866" y="1239294"/>
            <a:ext cx="12190271" cy="0"/>
          </a:xfrm>
          <a:prstGeom prst="line">
            <a:avLst/>
          </a:prstGeom>
          <a:ln w="12700">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3F6C81FE-5030-449C-9B58-97ADCE4A9F20}"/>
              </a:ext>
            </a:extLst>
          </p:cNvPr>
          <p:cNvSpPr/>
          <p:nvPr/>
        </p:nvSpPr>
        <p:spPr bwMode="auto">
          <a:xfrm rot="10800000">
            <a:off x="5544649" y="1279050"/>
            <a:ext cx="247981" cy="149099"/>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04649C9-7641-4AC2-B5F0-6B91827A678D}"/>
              </a:ext>
            </a:extLst>
          </p:cNvPr>
          <p:cNvSpPr/>
          <p:nvPr/>
        </p:nvSpPr>
        <p:spPr>
          <a:xfrm>
            <a:off x="384750" y="759692"/>
            <a:ext cx="1334284" cy="400110"/>
          </a:xfrm>
          <a:prstGeom prst="rect">
            <a:avLst/>
          </a:prstGeom>
        </p:spPr>
        <p:txBody>
          <a:bodyPr wrap="square">
            <a:spAutoFit/>
          </a:bodyPr>
          <a:lstStyle/>
          <a:p>
            <a:pPr algn="ctr" defTabSz="914192">
              <a:defRPr/>
            </a:pPr>
            <a:r>
              <a:rPr lang="en-US" sz="1000">
                <a:solidFill>
                  <a:srgbClr val="D2D2D2"/>
                </a:solidFill>
                <a:cs typeface="Segoe UI Semibold" panose="020B0702040204020203" pitchFamily="34" charset="0"/>
              </a:rPr>
              <a:t>Lift and shift to containers</a:t>
            </a:r>
          </a:p>
        </p:txBody>
      </p:sp>
      <p:sp>
        <p:nvSpPr>
          <p:cNvPr id="21" name="Rectangle 20">
            <a:extLst>
              <a:ext uri="{FF2B5EF4-FFF2-40B4-BE49-F238E27FC236}">
                <a16:creationId xmlns:a16="http://schemas.microsoft.com/office/drawing/2014/main" id="{330F3ED4-D239-4EEF-86E3-E3E527232B14}"/>
              </a:ext>
            </a:extLst>
          </p:cNvPr>
          <p:cNvSpPr/>
          <p:nvPr/>
        </p:nvSpPr>
        <p:spPr>
          <a:xfrm>
            <a:off x="2248795" y="759694"/>
            <a:ext cx="948483" cy="246221"/>
          </a:xfrm>
          <a:prstGeom prst="rect">
            <a:avLst/>
          </a:prstGeom>
        </p:spPr>
        <p:txBody>
          <a:bodyPr wrap="square">
            <a:spAutoFit/>
          </a:bodyPr>
          <a:lstStyle/>
          <a:p>
            <a:pPr algn="ctr" defTabSz="914192">
              <a:defRPr/>
            </a:pPr>
            <a:r>
              <a:rPr lang="en-US" sz="1000">
                <a:solidFill>
                  <a:srgbClr val="D2D2D2"/>
                </a:solidFill>
                <a:latin typeface="Segoe UI"/>
                <a:cs typeface="Segoe UI" pitchFamily="34" charset="0"/>
              </a:rPr>
              <a:t>Microservices</a:t>
            </a:r>
          </a:p>
        </p:txBody>
      </p:sp>
      <p:sp>
        <p:nvSpPr>
          <p:cNvPr id="23" name="Rectangle 22">
            <a:extLst>
              <a:ext uri="{FF2B5EF4-FFF2-40B4-BE49-F238E27FC236}">
                <a16:creationId xmlns:a16="http://schemas.microsoft.com/office/drawing/2014/main" id="{2A5C686F-4783-4912-85E4-74A0ECF869B2}"/>
              </a:ext>
            </a:extLst>
          </p:cNvPr>
          <p:cNvSpPr/>
          <p:nvPr/>
        </p:nvSpPr>
        <p:spPr>
          <a:xfrm>
            <a:off x="3701871" y="759694"/>
            <a:ext cx="1197299" cy="246221"/>
          </a:xfrm>
          <a:prstGeom prst="rect">
            <a:avLst/>
          </a:prstGeom>
        </p:spPr>
        <p:txBody>
          <a:bodyPr wrap="square">
            <a:spAutoFit/>
          </a:bodyPr>
          <a:lstStyle/>
          <a:p>
            <a:pPr algn="ctr" defTabSz="914192"/>
            <a:r>
              <a:rPr lang="en-US" sz="1000">
                <a:solidFill>
                  <a:srgbClr val="D2D2D2"/>
                </a:solidFill>
                <a:latin typeface="Segoe UI"/>
                <a:cs typeface="Segoe UI" pitchFamily="34" charset="0"/>
              </a:rPr>
              <a:t>Machine learning</a:t>
            </a:r>
          </a:p>
        </p:txBody>
      </p:sp>
      <p:sp>
        <p:nvSpPr>
          <p:cNvPr id="24" name="Brain_3" title="Icon of a brain">
            <a:extLst>
              <a:ext uri="{FF2B5EF4-FFF2-40B4-BE49-F238E27FC236}">
                <a16:creationId xmlns:a16="http://schemas.microsoft.com/office/drawing/2014/main" id="{FBBFF2EC-BC64-4079-BF66-D36299AA80B3}"/>
              </a:ext>
            </a:extLst>
          </p:cNvPr>
          <p:cNvSpPr>
            <a:spLocks noChangeAspect="1" noEditPoints="1"/>
          </p:cNvSpPr>
          <p:nvPr/>
        </p:nvSpPr>
        <p:spPr bwMode="auto">
          <a:xfrm>
            <a:off x="4036398" y="114042"/>
            <a:ext cx="533088" cy="57321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5">
            <a:extLst>
              <a:ext uri="{FF2B5EF4-FFF2-40B4-BE49-F238E27FC236}">
                <a16:creationId xmlns:a16="http://schemas.microsoft.com/office/drawing/2014/main" id="{C836AB65-9CB7-4535-9A91-FCEFE71936BB}"/>
              </a:ext>
            </a:extLst>
          </p:cNvPr>
          <p:cNvSpPr/>
          <p:nvPr/>
        </p:nvSpPr>
        <p:spPr>
          <a:xfrm>
            <a:off x="5482397" y="759692"/>
            <a:ext cx="372484" cy="246221"/>
          </a:xfrm>
          <a:prstGeom prst="rect">
            <a:avLst/>
          </a:prstGeom>
        </p:spPr>
        <p:txBody>
          <a:bodyPr wrap="square">
            <a:spAutoFit/>
          </a:bodyPr>
          <a:lstStyle/>
          <a:p>
            <a:pPr algn="ctr" defTabSz="914192">
              <a:defRPr/>
            </a:pPr>
            <a:r>
              <a:rPr lang="en-US" sz="1000">
                <a:solidFill>
                  <a:srgbClr val="000000"/>
                </a:solidFill>
                <a:latin typeface="Segoe UI Semibold" panose="020B0702040204020203" pitchFamily="34" charset="0"/>
                <a:cs typeface="Segoe UI Semibold" panose="020B0702040204020203" pitchFamily="34" charset="0"/>
              </a:rPr>
              <a:t>IoT</a:t>
            </a:r>
          </a:p>
        </p:txBody>
      </p:sp>
      <p:sp>
        <p:nvSpPr>
          <p:cNvPr id="27" name="IoT" title="Icon of five circles that all connect to a center circle">
            <a:extLst>
              <a:ext uri="{FF2B5EF4-FFF2-40B4-BE49-F238E27FC236}">
                <a16:creationId xmlns:a16="http://schemas.microsoft.com/office/drawing/2014/main" id="{E757D148-E0C4-4F70-9886-3DC4451B3FA5}"/>
              </a:ext>
            </a:extLst>
          </p:cNvPr>
          <p:cNvSpPr>
            <a:spLocks noChangeAspect="1" noEditPoints="1"/>
          </p:cNvSpPr>
          <p:nvPr/>
        </p:nvSpPr>
        <p:spPr bwMode="auto">
          <a:xfrm>
            <a:off x="5408605" y="140197"/>
            <a:ext cx="520068" cy="52090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Relationship_F003" title="Icon of three boxes connected by lines">
            <a:extLst>
              <a:ext uri="{FF2B5EF4-FFF2-40B4-BE49-F238E27FC236}">
                <a16:creationId xmlns:a16="http://schemas.microsoft.com/office/drawing/2014/main" id="{7B94C35C-6550-4912-9C53-54133969342D}"/>
              </a:ext>
            </a:extLst>
          </p:cNvPr>
          <p:cNvSpPr>
            <a:spLocks noChangeAspect="1" noEditPoints="1"/>
          </p:cNvSpPr>
          <p:nvPr/>
        </p:nvSpPr>
        <p:spPr bwMode="auto">
          <a:xfrm>
            <a:off x="2414577" y="131656"/>
            <a:ext cx="590730" cy="552519"/>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lumMod val="9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nvGrpSpPr>
          <p:cNvPr id="32" name="Group 31">
            <a:extLst>
              <a:ext uri="{FF2B5EF4-FFF2-40B4-BE49-F238E27FC236}">
                <a16:creationId xmlns:a16="http://schemas.microsoft.com/office/drawing/2014/main" id="{1580768A-EC67-4340-B431-15A5E0062C70}"/>
              </a:ext>
            </a:extLst>
          </p:cNvPr>
          <p:cNvGrpSpPr/>
          <p:nvPr/>
        </p:nvGrpSpPr>
        <p:grpSpPr>
          <a:xfrm>
            <a:off x="605404" y="143970"/>
            <a:ext cx="842038" cy="526294"/>
            <a:chOff x="2473324" y="3092343"/>
            <a:chExt cx="1138048" cy="711307"/>
          </a:xfrm>
        </p:grpSpPr>
        <p:grpSp>
          <p:nvGrpSpPr>
            <p:cNvPr id="33" name="Group 32">
              <a:extLst>
                <a:ext uri="{FF2B5EF4-FFF2-40B4-BE49-F238E27FC236}">
                  <a16:creationId xmlns:a16="http://schemas.microsoft.com/office/drawing/2014/main" id="{0B18CADE-EEC2-4A01-AB8B-CEE589964DB0}"/>
                </a:ext>
              </a:extLst>
            </p:cNvPr>
            <p:cNvGrpSpPr/>
            <p:nvPr/>
          </p:nvGrpSpPr>
          <p:grpSpPr>
            <a:xfrm>
              <a:off x="2688643" y="3092343"/>
              <a:ext cx="922729" cy="200438"/>
              <a:chOff x="2688643" y="3092343"/>
              <a:chExt cx="922729" cy="200438"/>
            </a:xfrm>
          </p:grpSpPr>
          <p:sp>
            <p:nvSpPr>
              <p:cNvPr id="45" name="Freeform: Shape 44">
                <a:extLst>
                  <a:ext uri="{FF2B5EF4-FFF2-40B4-BE49-F238E27FC236}">
                    <a16:creationId xmlns:a16="http://schemas.microsoft.com/office/drawing/2014/main" id="{E43ADE17-0784-4BB6-A543-588ADB0E3C58}"/>
                  </a:ext>
                </a:extLst>
              </p:cNvPr>
              <p:cNvSpPr/>
              <p:nvPr/>
            </p:nvSpPr>
            <p:spPr>
              <a:xfrm>
                <a:off x="2688643"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6" name="Freeform: Shape 45">
                <a:extLst>
                  <a:ext uri="{FF2B5EF4-FFF2-40B4-BE49-F238E27FC236}">
                    <a16:creationId xmlns:a16="http://schemas.microsoft.com/office/drawing/2014/main" id="{6999FC15-7055-4E70-96F3-07204C375658}"/>
                  </a:ext>
                </a:extLst>
              </p:cNvPr>
              <p:cNvSpPr/>
              <p:nvPr/>
            </p:nvSpPr>
            <p:spPr>
              <a:xfrm>
                <a:off x="2935254"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7" name="Freeform: Shape 46">
                <a:extLst>
                  <a:ext uri="{FF2B5EF4-FFF2-40B4-BE49-F238E27FC236}">
                    <a16:creationId xmlns:a16="http://schemas.microsoft.com/office/drawing/2014/main" id="{A3B24F42-1404-4A3F-9575-03A53C9B96E9}"/>
                  </a:ext>
                </a:extLst>
              </p:cNvPr>
              <p:cNvSpPr/>
              <p:nvPr/>
            </p:nvSpPr>
            <p:spPr>
              <a:xfrm>
                <a:off x="318186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8" name="Freeform: Shape 47">
                <a:extLst>
                  <a:ext uri="{FF2B5EF4-FFF2-40B4-BE49-F238E27FC236}">
                    <a16:creationId xmlns:a16="http://schemas.microsoft.com/office/drawing/2014/main" id="{13624C9A-F9E6-45F1-AFE4-212ACE9114A6}"/>
                  </a:ext>
                </a:extLst>
              </p:cNvPr>
              <p:cNvSpPr/>
              <p:nvPr/>
            </p:nvSpPr>
            <p:spPr>
              <a:xfrm>
                <a:off x="3428475" y="3092343"/>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4" name="Freeform: Shape 33">
              <a:extLst>
                <a:ext uri="{FF2B5EF4-FFF2-40B4-BE49-F238E27FC236}">
                  <a16:creationId xmlns:a16="http://schemas.microsoft.com/office/drawing/2014/main" id="{3A1D991E-DE6A-40B9-873C-B8B43AE1A186}"/>
                </a:ext>
              </a:extLst>
            </p:cNvPr>
            <p:cNvSpPr/>
            <p:nvPr/>
          </p:nvSpPr>
          <p:spPr>
            <a:xfrm>
              <a:off x="3184629" y="3505207"/>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nvGrpSpPr>
            <p:cNvPr id="35" name="Group 34">
              <a:extLst>
                <a:ext uri="{FF2B5EF4-FFF2-40B4-BE49-F238E27FC236}">
                  <a16:creationId xmlns:a16="http://schemas.microsoft.com/office/drawing/2014/main" id="{F59AFE45-9C48-429D-87E6-7D2156DA6595}"/>
                </a:ext>
              </a:extLst>
            </p:cNvPr>
            <p:cNvGrpSpPr/>
            <p:nvPr/>
          </p:nvGrpSpPr>
          <p:grpSpPr>
            <a:xfrm>
              <a:off x="3062706" y="3298775"/>
              <a:ext cx="426743" cy="200438"/>
              <a:chOff x="3062706" y="3308474"/>
              <a:chExt cx="426743" cy="200438"/>
            </a:xfrm>
          </p:grpSpPr>
          <p:sp>
            <p:nvSpPr>
              <p:cNvPr id="43" name="Freeform: Shape 42">
                <a:extLst>
                  <a:ext uri="{FF2B5EF4-FFF2-40B4-BE49-F238E27FC236}">
                    <a16:creationId xmlns:a16="http://schemas.microsoft.com/office/drawing/2014/main" id="{93817CAE-7BA5-48E9-82AF-F086F4E579F0}"/>
                  </a:ext>
                </a:extLst>
              </p:cNvPr>
              <p:cNvSpPr/>
              <p:nvPr/>
            </p:nvSpPr>
            <p:spPr>
              <a:xfrm>
                <a:off x="3306552"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44" name="Freeform: Shape 43">
                <a:extLst>
                  <a:ext uri="{FF2B5EF4-FFF2-40B4-BE49-F238E27FC236}">
                    <a16:creationId xmlns:a16="http://schemas.microsoft.com/office/drawing/2014/main" id="{307E1E1D-BA2E-467D-B9F8-59B3D892340C}"/>
                  </a:ext>
                </a:extLst>
              </p:cNvPr>
              <p:cNvSpPr/>
              <p:nvPr/>
            </p:nvSpPr>
            <p:spPr>
              <a:xfrm>
                <a:off x="3062706" y="3308474"/>
                <a:ext cx="182897" cy="20043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grpSp>
        <p:sp>
          <p:nvSpPr>
            <p:cNvPr id="36" name="Freeform: Shape 35">
              <a:extLst>
                <a:ext uri="{FF2B5EF4-FFF2-40B4-BE49-F238E27FC236}">
                  <a16:creationId xmlns:a16="http://schemas.microsoft.com/office/drawing/2014/main" id="{533BF40F-E8C2-48E4-B3C6-42F9B52FA61A}"/>
                </a:ext>
              </a:extLst>
            </p:cNvPr>
            <p:cNvSpPr/>
            <p:nvPr/>
          </p:nvSpPr>
          <p:spPr>
            <a:xfrm>
              <a:off x="2554242" y="3498283"/>
              <a:ext cx="213896" cy="234410"/>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lumMod val="95000"/>
                </a:schemeClr>
              </a:solidFill>
              <a:prstDash val="solid"/>
              <a:round/>
            </a:ln>
          </p:spPr>
          <p:txBody>
            <a:bodyPr wrap="square">
              <a:noAutofit/>
            </a:bodyPr>
            <a:lstStyle/>
            <a:p>
              <a:pPr defTabSz="914367"/>
              <a:endParaRPr lang="en-US" sz="1765">
                <a:solidFill>
                  <a:srgbClr val="FFFFFF"/>
                </a:solidFill>
                <a:latin typeface="Segoe UI"/>
              </a:endParaRPr>
            </a:p>
          </p:txBody>
        </p:sp>
        <p:sp>
          <p:nvSpPr>
            <p:cNvPr id="37" name="Rectangle 36">
              <a:extLst>
                <a:ext uri="{FF2B5EF4-FFF2-40B4-BE49-F238E27FC236}">
                  <a16:creationId xmlns:a16="http://schemas.microsoft.com/office/drawing/2014/main" id="{B597FF1D-44B9-4706-8EF2-0A10554C032E}"/>
                </a:ext>
              </a:extLst>
            </p:cNvPr>
            <p:cNvSpPr/>
            <p:nvPr/>
          </p:nvSpPr>
          <p:spPr bwMode="auto">
            <a:xfrm>
              <a:off x="2473324" y="3368675"/>
              <a:ext cx="434975" cy="434975"/>
            </a:xfrm>
            <a:prstGeom prst="rect">
              <a:avLst/>
            </a:prstGeom>
            <a:noFill/>
            <a:ln w="127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21F7D72B-2E41-4ED5-9374-355763E8A598}"/>
                </a:ext>
              </a:extLst>
            </p:cNvPr>
            <p:cNvCxnSpPr>
              <a:cxnSpLocks/>
            </p:cNvCxnSpPr>
            <p:nvPr/>
          </p:nvCxnSpPr>
          <p:spPr>
            <a:xfrm flipV="1">
              <a:off x="2774950" y="3413125"/>
              <a:ext cx="98425" cy="95250"/>
            </a:xfrm>
            <a:prstGeom prst="straightConnector1">
              <a:avLst/>
            </a:prstGeom>
            <a:ln w="12700">
              <a:solidFill>
                <a:schemeClr val="bg1">
                  <a:lumMod val="9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73" name="Title 16">
            <a:extLst>
              <a:ext uri="{FF2B5EF4-FFF2-40B4-BE49-F238E27FC236}">
                <a16:creationId xmlns:a16="http://schemas.microsoft.com/office/drawing/2014/main" id="{C410DDC7-9390-4182-93C0-5E487E67EF5F}"/>
              </a:ext>
            </a:extLst>
          </p:cNvPr>
          <p:cNvSpPr txBox="1">
            <a:spLocks/>
          </p:cNvSpPr>
          <p:nvPr/>
        </p:nvSpPr>
        <p:spPr>
          <a:xfrm>
            <a:off x="588263" y="153195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Capabilities </a:t>
            </a:r>
          </a:p>
        </p:txBody>
      </p:sp>
      <p:sp>
        <p:nvSpPr>
          <p:cNvPr id="101" name="Title 16">
            <a:extLst>
              <a:ext uri="{FF2B5EF4-FFF2-40B4-BE49-F238E27FC236}">
                <a16:creationId xmlns:a16="http://schemas.microsoft.com/office/drawing/2014/main" id="{4A53F8C4-4E9C-4A5E-A1CD-219B14D5D8AA}"/>
              </a:ext>
            </a:extLst>
          </p:cNvPr>
          <p:cNvSpPr txBox="1">
            <a:spLocks/>
          </p:cNvSpPr>
          <p:nvPr/>
        </p:nvSpPr>
        <p:spPr>
          <a:xfrm>
            <a:off x="710647" y="3265462"/>
            <a:ext cx="352044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2"/>
              <a:defRPr/>
            </a:pPr>
            <a:r>
              <a:rPr lang="en-US" sz="1600" b="0" spc="0" dirty="0">
                <a:solidFill>
                  <a:srgbClr val="0078D4"/>
                </a:solidFill>
                <a:latin typeface="Segoe UI" panose="020B0502040204020203" pitchFamily="34" charset="0"/>
              </a:rPr>
              <a:t>Virtual node, an implementation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of Virtual </a:t>
            </a:r>
            <a:r>
              <a:rPr lang="en-US" sz="1600" b="0" spc="0" dirty="0" err="1">
                <a:solidFill>
                  <a:srgbClr val="0078D4"/>
                </a:solidFill>
                <a:latin typeface="Segoe UI" panose="020B0502040204020203" pitchFamily="34" charset="0"/>
              </a:rPr>
              <a:t>Kubelet</a:t>
            </a:r>
            <a:r>
              <a:rPr lang="en-US" sz="1600" b="0" spc="0" dirty="0">
                <a:solidFill>
                  <a:srgbClr val="0078D4"/>
                </a:solidFill>
                <a:latin typeface="Segoe UI" panose="020B0502040204020203" pitchFamily="34" charset="0"/>
              </a:rPr>
              <a:t>, serves as the translator between cloud and edge</a:t>
            </a:r>
          </a:p>
        </p:txBody>
      </p:sp>
      <p:sp>
        <p:nvSpPr>
          <p:cNvPr id="103" name="Title 16">
            <a:extLst>
              <a:ext uri="{FF2B5EF4-FFF2-40B4-BE49-F238E27FC236}">
                <a16:creationId xmlns:a16="http://schemas.microsoft.com/office/drawing/2014/main" id="{E38B0D46-2F9E-4EDD-A928-AD85E79ABFBF}"/>
              </a:ext>
            </a:extLst>
          </p:cNvPr>
          <p:cNvSpPr txBox="1">
            <a:spLocks/>
          </p:cNvSpPr>
          <p:nvPr/>
        </p:nvSpPr>
        <p:spPr>
          <a:xfrm>
            <a:off x="710647" y="4305626"/>
            <a:ext cx="3520440"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3"/>
              <a:defRPr/>
            </a:pPr>
            <a:r>
              <a:rPr lang="en-US" sz="1600" b="0" spc="0" dirty="0">
                <a:solidFill>
                  <a:srgbClr val="0078D4"/>
                </a:solidFill>
                <a:latin typeface="Segoe UI" panose="020B0502040204020203" pitchFamily="34" charset="0"/>
              </a:rPr>
              <a:t>IoT Edge Provider in virtual node redirects containers to IoT Edge and extend AKS cluster to target millions of Edge devices</a:t>
            </a:r>
          </a:p>
        </p:txBody>
      </p:sp>
      <p:sp>
        <p:nvSpPr>
          <p:cNvPr id="108" name="Title 16">
            <a:extLst>
              <a:ext uri="{FF2B5EF4-FFF2-40B4-BE49-F238E27FC236}">
                <a16:creationId xmlns:a16="http://schemas.microsoft.com/office/drawing/2014/main" id="{0F06D0CC-00F6-4C21-B2FA-ED399B4BF52E}"/>
              </a:ext>
            </a:extLst>
          </p:cNvPr>
          <p:cNvSpPr txBox="1">
            <a:spLocks/>
          </p:cNvSpPr>
          <p:nvPr/>
        </p:nvSpPr>
        <p:spPr>
          <a:xfrm>
            <a:off x="710647" y="5592012"/>
            <a:ext cx="352044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startAt="4"/>
              <a:defRPr/>
            </a:pPr>
            <a:r>
              <a:rPr lang="en-US" sz="1600" b="0" spc="0" dirty="0">
                <a:solidFill>
                  <a:srgbClr val="0078D4"/>
                </a:solidFill>
                <a:latin typeface="Segoe UI" panose="020B0502040204020203" pitchFamily="34" charset="0"/>
              </a:rPr>
              <a:t>Consistent update, manage, and monitoring as one unit in AKS using single pod definition</a:t>
            </a:r>
          </a:p>
        </p:txBody>
      </p:sp>
      <p:grpSp>
        <p:nvGrpSpPr>
          <p:cNvPr id="61" name="Group 60">
            <a:extLst>
              <a:ext uri="{FF2B5EF4-FFF2-40B4-BE49-F238E27FC236}">
                <a16:creationId xmlns:a16="http://schemas.microsoft.com/office/drawing/2014/main" id="{F7CD2830-8F20-4C2E-A721-0B7F2712ED7C}"/>
              </a:ext>
            </a:extLst>
          </p:cNvPr>
          <p:cNvGrpSpPr/>
          <p:nvPr/>
        </p:nvGrpSpPr>
        <p:grpSpPr>
          <a:xfrm>
            <a:off x="5416158" y="3739734"/>
            <a:ext cx="4377160" cy="1775940"/>
            <a:chOff x="4940112" y="4205760"/>
            <a:chExt cx="4377160" cy="1775940"/>
          </a:xfrm>
        </p:grpSpPr>
        <p:sp>
          <p:nvSpPr>
            <p:cNvPr id="136" name="Rectangle: Rounded Corners 135">
              <a:extLst>
                <a:ext uri="{FF2B5EF4-FFF2-40B4-BE49-F238E27FC236}">
                  <a16:creationId xmlns:a16="http://schemas.microsoft.com/office/drawing/2014/main" id="{C96B1540-34C5-43AE-8A4F-D32798A171F3}"/>
                </a:ext>
              </a:extLst>
            </p:cNvPr>
            <p:cNvSpPr/>
            <p:nvPr/>
          </p:nvSpPr>
          <p:spPr bwMode="auto">
            <a:xfrm>
              <a:off x="4940112" y="4403684"/>
              <a:ext cx="4377160"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8" name="Title 1">
              <a:extLst>
                <a:ext uri="{FF2B5EF4-FFF2-40B4-BE49-F238E27FC236}">
                  <a16:creationId xmlns:a16="http://schemas.microsoft.com/office/drawing/2014/main" id="{C63C1676-A578-4E2E-A3ED-43BD310E1874}"/>
                </a:ext>
              </a:extLst>
            </p:cNvPr>
            <p:cNvSpPr txBox="1">
              <a:spLocks/>
            </p:cNvSpPr>
            <p:nvPr/>
          </p:nvSpPr>
          <p:spPr>
            <a:xfrm>
              <a:off x="4940112" y="4205760"/>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Kubernetes cluster</a:t>
              </a:r>
            </a:p>
          </p:txBody>
        </p:sp>
      </p:grpSp>
      <p:sp>
        <p:nvSpPr>
          <p:cNvPr id="188" name="Rectangle: Rounded Corners 187">
            <a:extLst>
              <a:ext uri="{FF2B5EF4-FFF2-40B4-BE49-F238E27FC236}">
                <a16:creationId xmlns:a16="http://schemas.microsoft.com/office/drawing/2014/main" id="{171451D7-125B-445C-86DE-90D685596559}"/>
              </a:ext>
            </a:extLst>
          </p:cNvPr>
          <p:cNvSpPr/>
          <p:nvPr/>
        </p:nvSpPr>
        <p:spPr bwMode="auto">
          <a:xfrm>
            <a:off x="5416158" y="3937658"/>
            <a:ext cx="5988713" cy="1578016"/>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64" name="Group 63">
            <a:extLst>
              <a:ext uri="{FF2B5EF4-FFF2-40B4-BE49-F238E27FC236}">
                <a16:creationId xmlns:a16="http://schemas.microsoft.com/office/drawing/2014/main" id="{B3D1760A-B3F9-40AD-B3AB-BF6ACDD3093A}"/>
              </a:ext>
            </a:extLst>
          </p:cNvPr>
          <p:cNvGrpSpPr/>
          <p:nvPr/>
        </p:nvGrpSpPr>
        <p:grpSpPr>
          <a:xfrm>
            <a:off x="5568293" y="4214714"/>
            <a:ext cx="1249681" cy="1124430"/>
            <a:chOff x="5092247" y="4680740"/>
            <a:chExt cx="1249681" cy="1124430"/>
          </a:xfrm>
        </p:grpSpPr>
        <p:sp>
          <p:nvSpPr>
            <p:cNvPr id="137" name="Rectangle: Rounded Corners 136">
              <a:extLst>
                <a:ext uri="{FF2B5EF4-FFF2-40B4-BE49-F238E27FC236}">
                  <a16:creationId xmlns:a16="http://schemas.microsoft.com/office/drawing/2014/main" id="{DC116BEF-5BC8-49FD-AA2A-63F9C336473C}"/>
                </a:ext>
              </a:extLst>
            </p:cNvPr>
            <p:cNvSpPr/>
            <p:nvPr/>
          </p:nvSpPr>
          <p:spPr bwMode="auto">
            <a:xfrm>
              <a:off x="5092247"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39" name="Title 1">
              <a:extLst>
                <a:ext uri="{FF2B5EF4-FFF2-40B4-BE49-F238E27FC236}">
                  <a16:creationId xmlns:a16="http://schemas.microsoft.com/office/drawing/2014/main" id="{F2E22BA6-7C4F-4788-A538-FA2FD9AE010F}"/>
                </a:ext>
              </a:extLst>
            </p:cNvPr>
            <p:cNvSpPr txBox="1">
              <a:spLocks/>
            </p:cNvSpPr>
            <p:nvPr/>
          </p:nvSpPr>
          <p:spPr>
            <a:xfrm>
              <a:off x="5092247"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2" name="Group 11">
            <a:extLst>
              <a:ext uri="{FF2B5EF4-FFF2-40B4-BE49-F238E27FC236}">
                <a16:creationId xmlns:a16="http://schemas.microsoft.com/office/drawing/2014/main" id="{151C990D-0058-4D56-81B0-82C5A40B009D}"/>
              </a:ext>
            </a:extLst>
          </p:cNvPr>
          <p:cNvGrpSpPr/>
          <p:nvPr/>
        </p:nvGrpSpPr>
        <p:grpSpPr>
          <a:xfrm>
            <a:off x="5665720" y="4495741"/>
            <a:ext cx="506186" cy="724478"/>
            <a:chOff x="6302284" y="5191637"/>
            <a:chExt cx="506186" cy="724478"/>
          </a:xfrm>
        </p:grpSpPr>
        <p:sp>
          <p:nvSpPr>
            <p:cNvPr id="126" name="Rectangle: Rounded Corners 125">
              <a:extLst>
                <a:ext uri="{FF2B5EF4-FFF2-40B4-BE49-F238E27FC236}">
                  <a16:creationId xmlns:a16="http://schemas.microsoft.com/office/drawing/2014/main" id="{83A65291-2A45-4812-B0B1-91CDA2F06E45}"/>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0" name="Freeform: Shape 139">
              <a:extLst>
                <a:ext uri="{FF2B5EF4-FFF2-40B4-BE49-F238E27FC236}">
                  <a16:creationId xmlns:a16="http://schemas.microsoft.com/office/drawing/2014/main" id="{F35500B6-A6F2-47BD-803D-536750A70011}"/>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30" name="Title 1">
              <a:extLst>
                <a:ext uri="{FF2B5EF4-FFF2-40B4-BE49-F238E27FC236}">
                  <a16:creationId xmlns:a16="http://schemas.microsoft.com/office/drawing/2014/main" id="{1E0E09FD-EDDE-408D-934F-BE31F93C7DC6}"/>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42" name="Group 141">
            <a:extLst>
              <a:ext uri="{FF2B5EF4-FFF2-40B4-BE49-F238E27FC236}">
                <a16:creationId xmlns:a16="http://schemas.microsoft.com/office/drawing/2014/main" id="{F451D706-C257-49AF-A282-903E01FC9A55}"/>
              </a:ext>
            </a:extLst>
          </p:cNvPr>
          <p:cNvGrpSpPr/>
          <p:nvPr/>
        </p:nvGrpSpPr>
        <p:grpSpPr>
          <a:xfrm>
            <a:off x="6214360" y="4495741"/>
            <a:ext cx="506186" cy="724478"/>
            <a:chOff x="6302284" y="5191637"/>
            <a:chExt cx="506186" cy="724478"/>
          </a:xfrm>
        </p:grpSpPr>
        <p:sp>
          <p:nvSpPr>
            <p:cNvPr id="143" name="Rectangle: Rounded Corners 142">
              <a:extLst>
                <a:ext uri="{FF2B5EF4-FFF2-40B4-BE49-F238E27FC236}">
                  <a16:creationId xmlns:a16="http://schemas.microsoft.com/office/drawing/2014/main" id="{AD21844F-F0D5-4BFB-A1F9-EC0E0A75832D}"/>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4" name="Freeform: Shape 143">
              <a:extLst>
                <a:ext uri="{FF2B5EF4-FFF2-40B4-BE49-F238E27FC236}">
                  <a16:creationId xmlns:a16="http://schemas.microsoft.com/office/drawing/2014/main" id="{AE2DB722-2A48-4F24-9C46-22120CB246DB}"/>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45" name="Title 1">
              <a:extLst>
                <a:ext uri="{FF2B5EF4-FFF2-40B4-BE49-F238E27FC236}">
                  <a16:creationId xmlns:a16="http://schemas.microsoft.com/office/drawing/2014/main" id="{57F63348-1DD0-454E-9E4B-C9D5413661EE}"/>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65" name="Group 64">
            <a:extLst>
              <a:ext uri="{FF2B5EF4-FFF2-40B4-BE49-F238E27FC236}">
                <a16:creationId xmlns:a16="http://schemas.microsoft.com/office/drawing/2014/main" id="{5FEAF095-B5B1-4B22-B756-35664F461FAF}"/>
              </a:ext>
            </a:extLst>
          </p:cNvPr>
          <p:cNvGrpSpPr/>
          <p:nvPr/>
        </p:nvGrpSpPr>
        <p:grpSpPr>
          <a:xfrm>
            <a:off x="6979898" y="4214714"/>
            <a:ext cx="1249681" cy="1124430"/>
            <a:chOff x="6503852" y="4680740"/>
            <a:chExt cx="1249681" cy="1124430"/>
          </a:xfrm>
        </p:grpSpPr>
        <p:sp>
          <p:nvSpPr>
            <p:cNvPr id="147" name="Rectangle: Rounded Corners 146">
              <a:extLst>
                <a:ext uri="{FF2B5EF4-FFF2-40B4-BE49-F238E27FC236}">
                  <a16:creationId xmlns:a16="http://schemas.microsoft.com/office/drawing/2014/main" id="{0CB1C1EB-63F0-4500-A787-FF064B7679C5}"/>
                </a:ext>
              </a:extLst>
            </p:cNvPr>
            <p:cNvSpPr/>
            <p:nvPr/>
          </p:nvSpPr>
          <p:spPr bwMode="auto">
            <a:xfrm>
              <a:off x="6503852"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8" name="Title 1">
              <a:extLst>
                <a:ext uri="{FF2B5EF4-FFF2-40B4-BE49-F238E27FC236}">
                  <a16:creationId xmlns:a16="http://schemas.microsoft.com/office/drawing/2014/main" id="{74F3E628-58C0-4E08-A28A-503ABBDAA20F}"/>
                </a:ext>
              </a:extLst>
            </p:cNvPr>
            <p:cNvSpPr txBox="1">
              <a:spLocks/>
            </p:cNvSpPr>
            <p:nvPr/>
          </p:nvSpPr>
          <p:spPr>
            <a:xfrm>
              <a:off x="6503852" y="4680740"/>
              <a:ext cx="6019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Node</a:t>
              </a:r>
            </a:p>
          </p:txBody>
        </p:sp>
      </p:grpSp>
      <p:grpSp>
        <p:nvGrpSpPr>
          <p:cNvPr id="151" name="Group 150">
            <a:extLst>
              <a:ext uri="{FF2B5EF4-FFF2-40B4-BE49-F238E27FC236}">
                <a16:creationId xmlns:a16="http://schemas.microsoft.com/office/drawing/2014/main" id="{50D21E8E-E1EF-4672-9B92-8C8B447EA354}"/>
              </a:ext>
            </a:extLst>
          </p:cNvPr>
          <p:cNvGrpSpPr/>
          <p:nvPr/>
        </p:nvGrpSpPr>
        <p:grpSpPr>
          <a:xfrm>
            <a:off x="7077325" y="4495741"/>
            <a:ext cx="506186" cy="724478"/>
            <a:chOff x="6302284" y="5191637"/>
            <a:chExt cx="506186" cy="724478"/>
          </a:xfrm>
        </p:grpSpPr>
        <p:sp>
          <p:nvSpPr>
            <p:cNvPr id="159" name="Rectangle: Rounded Corners 158">
              <a:extLst>
                <a:ext uri="{FF2B5EF4-FFF2-40B4-BE49-F238E27FC236}">
                  <a16:creationId xmlns:a16="http://schemas.microsoft.com/office/drawing/2014/main" id="{9C8D5E36-7093-4789-A787-407AB284C9AC}"/>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1" name="Freeform: Shape 160">
              <a:extLst>
                <a:ext uri="{FF2B5EF4-FFF2-40B4-BE49-F238E27FC236}">
                  <a16:creationId xmlns:a16="http://schemas.microsoft.com/office/drawing/2014/main" id="{F4A2D8FC-4D6A-41AB-8776-41ABD9F38F30}"/>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63" name="Title 1">
              <a:extLst>
                <a:ext uri="{FF2B5EF4-FFF2-40B4-BE49-F238E27FC236}">
                  <a16:creationId xmlns:a16="http://schemas.microsoft.com/office/drawing/2014/main" id="{4E7F639B-8750-48F8-BAFD-96F2783D7F1B}"/>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153" name="Group 152">
            <a:extLst>
              <a:ext uri="{FF2B5EF4-FFF2-40B4-BE49-F238E27FC236}">
                <a16:creationId xmlns:a16="http://schemas.microsoft.com/office/drawing/2014/main" id="{92DB5D28-ED81-40A1-AE35-9D17ABFA0C9E}"/>
              </a:ext>
            </a:extLst>
          </p:cNvPr>
          <p:cNvGrpSpPr/>
          <p:nvPr/>
        </p:nvGrpSpPr>
        <p:grpSpPr>
          <a:xfrm>
            <a:off x="7625965" y="4495741"/>
            <a:ext cx="506186" cy="724478"/>
            <a:chOff x="6302284" y="5191637"/>
            <a:chExt cx="506186" cy="724478"/>
          </a:xfrm>
        </p:grpSpPr>
        <p:sp>
          <p:nvSpPr>
            <p:cNvPr id="154" name="Rectangle: Rounded Corners 153">
              <a:extLst>
                <a:ext uri="{FF2B5EF4-FFF2-40B4-BE49-F238E27FC236}">
                  <a16:creationId xmlns:a16="http://schemas.microsoft.com/office/drawing/2014/main" id="{B1AD80B1-6910-40EC-9467-575C1A889A97}"/>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6" name="Freeform: Shape 155">
              <a:extLst>
                <a:ext uri="{FF2B5EF4-FFF2-40B4-BE49-F238E27FC236}">
                  <a16:creationId xmlns:a16="http://schemas.microsoft.com/office/drawing/2014/main" id="{B86E40E7-CC68-4926-99D6-F19B21D9BBA1}"/>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58" name="Title 1">
              <a:extLst>
                <a:ext uri="{FF2B5EF4-FFF2-40B4-BE49-F238E27FC236}">
                  <a16:creationId xmlns:a16="http://schemas.microsoft.com/office/drawing/2014/main" id="{F6FFDC2A-5307-4600-A7FA-FAE048D77911}"/>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grpSp>
        <p:nvGrpSpPr>
          <p:cNvPr id="66" name="Group 65">
            <a:extLst>
              <a:ext uri="{FF2B5EF4-FFF2-40B4-BE49-F238E27FC236}">
                <a16:creationId xmlns:a16="http://schemas.microsoft.com/office/drawing/2014/main" id="{1AA37635-055E-466E-ADF4-4B8D3A6999C6}"/>
              </a:ext>
            </a:extLst>
          </p:cNvPr>
          <p:cNvGrpSpPr/>
          <p:nvPr/>
        </p:nvGrpSpPr>
        <p:grpSpPr>
          <a:xfrm>
            <a:off x="8391503" y="4214714"/>
            <a:ext cx="1249681" cy="1124430"/>
            <a:chOff x="7915457" y="4680740"/>
            <a:chExt cx="1249681" cy="1124430"/>
          </a:xfrm>
        </p:grpSpPr>
        <p:sp>
          <p:nvSpPr>
            <p:cNvPr id="165" name="Rectangle: Rounded Corners 164">
              <a:extLst>
                <a:ext uri="{FF2B5EF4-FFF2-40B4-BE49-F238E27FC236}">
                  <a16:creationId xmlns:a16="http://schemas.microsoft.com/office/drawing/2014/main" id="{B8D11015-2E86-45B4-8F9B-C71BDDE40CC1}"/>
                </a:ext>
              </a:extLst>
            </p:cNvPr>
            <p:cNvSpPr/>
            <p:nvPr/>
          </p:nvSpPr>
          <p:spPr bwMode="auto">
            <a:xfrm>
              <a:off x="7915457" y="4879340"/>
              <a:ext cx="1249681" cy="92583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6" name="Title 1">
              <a:extLst>
                <a:ext uri="{FF2B5EF4-FFF2-40B4-BE49-F238E27FC236}">
                  <a16:creationId xmlns:a16="http://schemas.microsoft.com/office/drawing/2014/main" id="{E017ED51-B8A1-424A-8F5E-C432271F10CA}"/>
                </a:ext>
              </a:extLst>
            </p:cNvPr>
            <p:cNvSpPr txBox="1">
              <a:spLocks/>
            </p:cNvSpPr>
            <p:nvPr/>
          </p:nvSpPr>
          <p:spPr>
            <a:xfrm>
              <a:off x="7915457" y="4680740"/>
              <a:ext cx="102870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Virtual node</a:t>
              </a:r>
            </a:p>
          </p:txBody>
        </p:sp>
      </p:grpSp>
      <p:grpSp>
        <p:nvGrpSpPr>
          <p:cNvPr id="189" name="Group 188">
            <a:extLst>
              <a:ext uri="{FF2B5EF4-FFF2-40B4-BE49-F238E27FC236}">
                <a16:creationId xmlns:a16="http://schemas.microsoft.com/office/drawing/2014/main" id="{FD5165FA-F672-438B-AC79-B5F4012C44DF}"/>
              </a:ext>
            </a:extLst>
          </p:cNvPr>
          <p:cNvGrpSpPr/>
          <p:nvPr/>
        </p:nvGrpSpPr>
        <p:grpSpPr>
          <a:xfrm>
            <a:off x="9037570" y="4495741"/>
            <a:ext cx="506186" cy="724478"/>
            <a:chOff x="8561524" y="4961767"/>
            <a:chExt cx="506186" cy="724478"/>
          </a:xfrm>
        </p:grpSpPr>
        <p:sp>
          <p:nvSpPr>
            <p:cNvPr id="170" name="Rectangle: Rounded Corners 169">
              <a:extLst>
                <a:ext uri="{FF2B5EF4-FFF2-40B4-BE49-F238E27FC236}">
                  <a16:creationId xmlns:a16="http://schemas.microsoft.com/office/drawing/2014/main" id="{47A8BBD1-1168-4BB9-A073-AB6CB2128DCF}"/>
                </a:ext>
              </a:extLst>
            </p:cNvPr>
            <p:cNvSpPr/>
            <p:nvPr/>
          </p:nvSpPr>
          <p:spPr bwMode="auto">
            <a:xfrm>
              <a:off x="8598152" y="525331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2" name="Title 1">
              <a:extLst>
                <a:ext uri="{FF2B5EF4-FFF2-40B4-BE49-F238E27FC236}">
                  <a16:creationId xmlns:a16="http://schemas.microsoft.com/office/drawing/2014/main" id="{B6D7016E-D773-4FD4-940C-2D0964564092}"/>
                </a:ext>
              </a:extLst>
            </p:cNvPr>
            <p:cNvSpPr txBox="1">
              <a:spLocks/>
            </p:cNvSpPr>
            <p:nvPr/>
          </p:nvSpPr>
          <p:spPr>
            <a:xfrm>
              <a:off x="8561524" y="496176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dirty="0">
                  <a:solidFill>
                    <a:srgbClr val="000000"/>
                  </a:solidFill>
                  <a:latin typeface="Segoe UI Semibold" panose="020B0702040204020203" pitchFamily="34" charset="0"/>
                  <a:cs typeface="Segoe UI Semibold" panose="020B0702040204020203" pitchFamily="34" charset="0"/>
                </a:rPr>
                <a:t>IoT Edge Provider</a:t>
              </a:r>
            </a:p>
          </p:txBody>
        </p:sp>
        <p:grpSp>
          <p:nvGrpSpPr>
            <p:cNvPr id="91" name="Group 90">
              <a:extLst>
                <a:ext uri="{FF2B5EF4-FFF2-40B4-BE49-F238E27FC236}">
                  <a16:creationId xmlns:a16="http://schemas.microsoft.com/office/drawing/2014/main" id="{8BE62574-801F-46B5-B6CB-F05EA63C617E}"/>
                </a:ext>
              </a:extLst>
            </p:cNvPr>
            <p:cNvGrpSpPr/>
            <p:nvPr/>
          </p:nvGrpSpPr>
          <p:grpSpPr>
            <a:xfrm>
              <a:off x="8629602" y="5404481"/>
              <a:ext cx="370031" cy="130599"/>
              <a:chOff x="10316772" y="4362927"/>
              <a:chExt cx="281358" cy="99303"/>
            </a:xfrm>
          </p:grpSpPr>
          <p:sp>
            <p:nvSpPr>
              <p:cNvPr id="191" name="Freeform: Shape 190">
                <a:extLst>
                  <a:ext uri="{FF2B5EF4-FFF2-40B4-BE49-F238E27FC236}">
                    <a16:creationId xmlns:a16="http://schemas.microsoft.com/office/drawing/2014/main" id="{3C7F73C0-403C-47E2-88BF-8CBA797AE33D}"/>
                  </a:ext>
                </a:extLst>
              </p:cNvPr>
              <p:cNvSpPr/>
              <p:nvPr/>
            </p:nvSpPr>
            <p:spPr>
              <a:xfrm>
                <a:off x="10316772" y="4362927"/>
                <a:ext cx="281358" cy="99303"/>
              </a:xfrm>
              <a:custGeom>
                <a:avLst/>
                <a:gdLst>
                  <a:gd name="connsiteX0" fmla="*/ 980870 w 1036409"/>
                  <a:gd name="connsiteY0" fmla="*/ 32312 h 365791"/>
                  <a:gd name="connsiteX1" fmla="*/ 59197 w 1036409"/>
                  <a:gd name="connsiteY1" fmla="*/ 32312 h 365791"/>
                  <a:gd name="connsiteX2" fmla="*/ 32312 w 1036409"/>
                  <a:gd name="connsiteY2" fmla="*/ 59197 h 365791"/>
                  <a:gd name="connsiteX3" fmla="*/ 32312 w 1036409"/>
                  <a:gd name="connsiteY3" fmla="*/ 310252 h 365791"/>
                  <a:gd name="connsiteX4" fmla="*/ 59197 w 1036409"/>
                  <a:gd name="connsiteY4" fmla="*/ 337138 h 365791"/>
                  <a:gd name="connsiteX5" fmla="*/ 980870 w 1036409"/>
                  <a:gd name="connsiteY5" fmla="*/ 337138 h 365791"/>
                  <a:gd name="connsiteX6" fmla="*/ 1007756 w 1036409"/>
                  <a:gd name="connsiteY6" fmla="*/ 310252 h 365791"/>
                  <a:gd name="connsiteX7" fmla="*/ 1007756 w 1036409"/>
                  <a:gd name="connsiteY7" fmla="*/ 59197 h 365791"/>
                  <a:gd name="connsiteX8" fmla="*/ 980870 w 1036409"/>
                  <a:gd name="connsiteY8" fmla="*/ 32312 h 36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6409" h="365791">
                    <a:moveTo>
                      <a:pt x="980870" y="32312"/>
                    </a:moveTo>
                    <a:lnTo>
                      <a:pt x="59197" y="32312"/>
                    </a:lnTo>
                    <a:cubicBezTo>
                      <a:pt x="44342" y="32312"/>
                      <a:pt x="32312" y="44342"/>
                      <a:pt x="32312" y="59197"/>
                    </a:cubicBezTo>
                    <a:lnTo>
                      <a:pt x="32312" y="310252"/>
                    </a:lnTo>
                    <a:cubicBezTo>
                      <a:pt x="32312" y="325108"/>
                      <a:pt x="44342" y="337138"/>
                      <a:pt x="59197" y="337138"/>
                    </a:cubicBezTo>
                    <a:lnTo>
                      <a:pt x="980870" y="337138"/>
                    </a:lnTo>
                    <a:cubicBezTo>
                      <a:pt x="995726" y="337138"/>
                      <a:pt x="1007756" y="325108"/>
                      <a:pt x="1007756" y="310252"/>
                    </a:cubicBezTo>
                    <a:lnTo>
                      <a:pt x="1007756" y="59197"/>
                    </a:lnTo>
                    <a:cubicBezTo>
                      <a:pt x="1007756" y="44403"/>
                      <a:pt x="995665" y="32312"/>
                      <a:pt x="980870" y="32312"/>
                    </a:cubicBezTo>
                    <a:close/>
                  </a:path>
                </a:pathLst>
              </a:custGeom>
              <a:solidFill>
                <a:srgbClr val="0078D4"/>
              </a:solidFill>
              <a:ln w="20193"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681274A-C4F0-4587-B8CC-28ADF55EDBE2}"/>
                  </a:ext>
                </a:extLst>
              </p:cNvPr>
              <p:cNvSpPr/>
              <p:nvPr/>
            </p:nvSpPr>
            <p:spPr>
              <a:xfrm>
                <a:off x="10542962" y="4379477"/>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BADCBCB-756C-453B-B632-5CB092F62BCC}"/>
                  </a:ext>
                </a:extLst>
              </p:cNvPr>
              <p:cNvSpPr/>
              <p:nvPr/>
            </p:nvSpPr>
            <p:spPr>
              <a:xfrm>
                <a:off x="10542962" y="4412579"/>
                <a:ext cx="33101" cy="33101"/>
              </a:xfrm>
              <a:custGeom>
                <a:avLst/>
                <a:gdLst>
                  <a:gd name="connsiteX0" fmla="*/ 32312 w 121930"/>
                  <a:gd name="connsiteY0" fmla="*/ 32312 h 121930"/>
                  <a:gd name="connsiteX1" fmla="*/ 93277 w 121930"/>
                  <a:gd name="connsiteY1" fmla="*/ 32312 h 121930"/>
                  <a:gd name="connsiteX2" fmla="*/ 93277 w 121930"/>
                  <a:gd name="connsiteY2" fmla="*/ 93277 h 121930"/>
                  <a:gd name="connsiteX3" fmla="*/ 32312 w 121930"/>
                  <a:gd name="connsiteY3" fmla="*/ 93277 h 121930"/>
                </a:gdLst>
                <a:ahLst/>
                <a:cxnLst>
                  <a:cxn ang="0">
                    <a:pos x="connsiteX0" y="connsiteY0"/>
                  </a:cxn>
                  <a:cxn ang="0">
                    <a:pos x="connsiteX1" y="connsiteY1"/>
                  </a:cxn>
                  <a:cxn ang="0">
                    <a:pos x="connsiteX2" y="connsiteY2"/>
                  </a:cxn>
                  <a:cxn ang="0">
                    <a:pos x="connsiteX3" y="connsiteY3"/>
                  </a:cxn>
                </a:cxnLst>
                <a:rect l="l" t="t" r="r" b="b"/>
                <a:pathLst>
                  <a:path w="121930" h="121930">
                    <a:moveTo>
                      <a:pt x="32312" y="32312"/>
                    </a:moveTo>
                    <a:lnTo>
                      <a:pt x="93277" y="32312"/>
                    </a:lnTo>
                    <a:lnTo>
                      <a:pt x="93277" y="93277"/>
                    </a:lnTo>
                    <a:lnTo>
                      <a:pt x="32312" y="93277"/>
                    </a:lnTo>
                    <a:close/>
                  </a:path>
                </a:pathLst>
              </a:custGeom>
              <a:solidFill>
                <a:schemeClr val="bg1"/>
              </a:solidFill>
              <a:ln w="20193" cap="flat">
                <a:noFill/>
                <a:prstDash val="solid"/>
                <a:miter/>
              </a:ln>
            </p:spPr>
            <p:txBody>
              <a:bodyPr rtlCol="0" anchor="ctr"/>
              <a:lstStyle/>
              <a:p>
                <a:endParaRPr lang="en-US"/>
              </a:p>
            </p:txBody>
          </p:sp>
        </p:grpSp>
      </p:grpSp>
      <p:grpSp>
        <p:nvGrpSpPr>
          <p:cNvPr id="196" name="Group 195">
            <a:extLst>
              <a:ext uri="{FF2B5EF4-FFF2-40B4-BE49-F238E27FC236}">
                <a16:creationId xmlns:a16="http://schemas.microsoft.com/office/drawing/2014/main" id="{B06CF51E-8F0C-4698-96A7-16F42D75FA82}"/>
              </a:ext>
            </a:extLst>
          </p:cNvPr>
          <p:cNvGrpSpPr/>
          <p:nvPr/>
        </p:nvGrpSpPr>
        <p:grpSpPr>
          <a:xfrm>
            <a:off x="8488930" y="4495741"/>
            <a:ext cx="506186" cy="724478"/>
            <a:chOff x="6302284" y="5191637"/>
            <a:chExt cx="506186" cy="724478"/>
          </a:xfrm>
        </p:grpSpPr>
        <p:sp>
          <p:nvSpPr>
            <p:cNvPr id="197" name="Rectangle: Rounded Corners 196">
              <a:extLst>
                <a:ext uri="{FF2B5EF4-FFF2-40B4-BE49-F238E27FC236}">
                  <a16:creationId xmlns:a16="http://schemas.microsoft.com/office/drawing/2014/main" id="{BDABAA29-B1FB-4032-AB9F-8C5C6FCA4D53}"/>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8" name="Freeform: Shape 197">
              <a:extLst>
                <a:ext uri="{FF2B5EF4-FFF2-40B4-BE49-F238E27FC236}">
                  <a16:creationId xmlns:a16="http://schemas.microsoft.com/office/drawing/2014/main" id="{0B7C10DF-9343-475B-A231-44821AFBE0A7}"/>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99" name="Title 1">
              <a:extLst>
                <a:ext uri="{FF2B5EF4-FFF2-40B4-BE49-F238E27FC236}">
                  <a16:creationId xmlns:a16="http://schemas.microsoft.com/office/drawing/2014/main" id="{BD2D115B-7FCC-4E2D-9BEF-0D577AA81CB6}"/>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a:t>
              </a:r>
            </a:p>
          </p:txBody>
        </p:sp>
      </p:grpSp>
      <p:sp>
        <p:nvSpPr>
          <p:cNvPr id="201" name="Rectangle 200">
            <a:extLst>
              <a:ext uri="{FF2B5EF4-FFF2-40B4-BE49-F238E27FC236}">
                <a16:creationId xmlns:a16="http://schemas.microsoft.com/office/drawing/2014/main" id="{32CEDF34-DBA8-4415-BA92-D924D9AA3F43}"/>
              </a:ext>
            </a:extLst>
          </p:cNvPr>
          <p:cNvSpPr/>
          <p:nvPr/>
        </p:nvSpPr>
        <p:spPr bwMode="auto">
          <a:xfrm>
            <a:off x="10513995" y="4413314"/>
            <a:ext cx="759011" cy="878541"/>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CC03C0F0-3226-43B8-B227-04AF42B3A973}"/>
              </a:ext>
            </a:extLst>
          </p:cNvPr>
          <p:cNvSpPr/>
          <p:nvPr/>
        </p:nvSpPr>
        <p:spPr bwMode="auto">
          <a:xfrm>
            <a:off x="8444389" y="4477763"/>
            <a:ext cx="592853" cy="79382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6C59FA8A-12BE-42F1-AA9B-C46A2C83AC23}"/>
              </a:ext>
            </a:extLst>
          </p:cNvPr>
          <p:cNvGrpSpPr/>
          <p:nvPr/>
        </p:nvGrpSpPr>
        <p:grpSpPr>
          <a:xfrm>
            <a:off x="8488930" y="4495741"/>
            <a:ext cx="506186" cy="724478"/>
            <a:chOff x="6302284" y="5191637"/>
            <a:chExt cx="506186" cy="724478"/>
          </a:xfrm>
        </p:grpSpPr>
        <p:sp>
          <p:nvSpPr>
            <p:cNvPr id="173" name="Rectangle: Rounded Corners 172">
              <a:extLst>
                <a:ext uri="{FF2B5EF4-FFF2-40B4-BE49-F238E27FC236}">
                  <a16:creationId xmlns:a16="http://schemas.microsoft.com/office/drawing/2014/main" id="{ED2EC0F9-33E4-43CC-A059-B60780566602}"/>
                </a:ext>
              </a:extLst>
            </p:cNvPr>
            <p:cNvSpPr/>
            <p:nvPr/>
          </p:nvSpPr>
          <p:spPr bwMode="auto">
            <a:xfrm>
              <a:off x="6338912" y="548318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74" name="Freeform: Shape 173">
              <a:extLst>
                <a:ext uri="{FF2B5EF4-FFF2-40B4-BE49-F238E27FC236}">
                  <a16:creationId xmlns:a16="http://schemas.microsoft.com/office/drawing/2014/main" id="{D24CB47D-A424-4CC2-A5D5-539878B89DBC}"/>
                </a:ext>
              </a:extLst>
            </p:cNvPr>
            <p:cNvSpPr/>
            <p:nvPr/>
          </p:nvSpPr>
          <p:spPr>
            <a:xfrm>
              <a:off x="6424960" y="5556724"/>
              <a:ext cx="260834" cy="28585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914367"/>
              <a:endParaRPr lang="en-US" sz="1765">
                <a:solidFill>
                  <a:srgbClr val="FFFFFF"/>
                </a:solidFill>
                <a:latin typeface="Segoe UI"/>
              </a:endParaRPr>
            </a:p>
          </p:txBody>
        </p:sp>
        <p:sp>
          <p:nvSpPr>
            <p:cNvPr id="175" name="Title 1">
              <a:extLst>
                <a:ext uri="{FF2B5EF4-FFF2-40B4-BE49-F238E27FC236}">
                  <a16:creationId xmlns:a16="http://schemas.microsoft.com/office/drawing/2014/main" id="{A2B611F8-6271-446F-8751-A7BAD1D437C1}"/>
                </a:ext>
              </a:extLst>
            </p:cNvPr>
            <p:cNvSpPr txBox="1">
              <a:spLocks/>
            </p:cNvSpPr>
            <p:nvPr/>
          </p:nvSpPr>
          <p:spPr>
            <a:xfrm>
              <a:off x="6302284" y="5191637"/>
              <a:ext cx="50618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Docker containers</a:t>
              </a:r>
            </a:p>
          </p:txBody>
        </p:sp>
      </p:grpSp>
      <p:cxnSp>
        <p:nvCxnSpPr>
          <p:cNvPr id="204" name="Straight Connector 203">
            <a:extLst>
              <a:ext uri="{FF2B5EF4-FFF2-40B4-BE49-F238E27FC236}">
                <a16:creationId xmlns:a16="http://schemas.microsoft.com/office/drawing/2014/main" id="{4E8FD274-6566-4F6C-A14A-380F1BA6D361}"/>
              </a:ext>
            </a:extLst>
          </p:cNvPr>
          <p:cNvCxnSpPr>
            <a:cxnSpLocks/>
          </p:cNvCxnSpPr>
          <p:nvPr/>
        </p:nvCxnSpPr>
        <p:spPr>
          <a:xfrm>
            <a:off x="7604738" y="2858980"/>
            <a:ext cx="0" cy="27551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A29625EE-4B18-4CED-88CD-243C5C30C102}"/>
              </a:ext>
            </a:extLst>
          </p:cNvPr>
          <p:cNvSpPr/>
          <p:nvPr/>
        </p:nvSpPr>
        <p:spPr>
          <a:xfrm>
            <a:off x="7122246" y="2399621"/>
            <a:ext cx="960582" cy="461665"/>
          </a:xfrm>
          <a:prstGeom prst="rect">
            <a:avLst/>
          </a:prstGeom>
        </p:spPr>
        <p:txBody>
          <a:bodyPr wrap="square">
            <a:spAutoFit/>
          </a:bodyPr>
          <a:lstStyle/>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Decrypt</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Decompress</a:t>
            </a:r>
          </a:p>
          <a:p>
            <a:pPr algn="ctr" defTabSz="914192">
              <a:spcBef>
                <a:spcPct val="0"/>
              </a:spcBef>
              <a:defRPr/>
            </a:pPr>
            <a:r>
              <a:rPr lang="en-US" sz="800" dirty="0">
                <a:ln w="3175">
                  <a:noFill/>
                </a:ln>
                <a:solidFill>
                  <a:srgbClr val="000000"/>
                </a:solidFill>
                <a:latin typeface="Segoe UI" panose="020B0502040204020203" pitchFamily="34" charset="0"/>
                <a:cs typeface="Segoe UI" pitchFamily="34" charset="0"/>
              </a:rPr>
              <a:t>Send to Storage</a:t>
            </a:r>
          </a:p>
        </p:txBody>
      </p:sp>
      <p:sp>
        <p:nvSpPr>
          <p:cNvPr id="96" name="Oval 95">
            <a:extLst>
              <a:ext uri="{FF2B5EF4-FFF2-40B4-BE49-F238E27FC236}">
                <a16:creationId xmlns:a16="http://schemas.microsoft.com/office/drawing/2014/main" id="{A4E69BED-E70C-491D-A4D1-CB63D027E205}"/>
              </a:ext>
            </a:extLst>
          </p:cNvPr>
          <p:cNvSpPr/>
          <p:nvPr/>
        </p:nvSpPr>
        <p:spPr bwMode="auto">
          <a:xfrm>
            <a:off x="7785395" y="28909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97" name="Oval 96">
            <a:extLst>
              <a:ext uri="{FF2B5EF4-FFF2-40B4-BE49-F238E27FC236}">
                <a16:creationId xmlns:a16="http://schemas.microsoft.com/office/drawing/2014/main" id="{9365DCE3-527D-4653-B768-D39E7E05D1D8}"/>
              </a:ext>
            </a:extLst>
          </p:cNvPr>
          <p:cNvSpPr/>
          <p:nvPr/>
        </p:nvSpPr>
        <p:spPr bwMode="auto">
          <a:xfrm>
            <a:off x="8303015" y="386378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98" name="Oval 97">
            <a:extLst>
              <a:ext uri="{FF2B5EF4-FFF2-40B4-BE49-F238E27FC236}">
                <a16:creationId xmlns:a16="http://schemas.microsoft.com/office/drawing/2014/main" id="{B8F5036B-13D9-4078-BEAB-7C679689B1A1}"/>
              </a:ext>
            </a:extLst>
          </p:cNvPr>
          <p:cNvSpPr/>
          <p:nvPr/>
        </p:nvSpPr>
        <p:spPr bwMode="auto">
          <a:xfrm>
            <a:off x="9576804" y="448961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99" name="Title 16">
            <a:extLst>
              <a:ext uri="{FF2B5EF4-FFF2-40B4-BE49-F238E27FC236}">
                <a16:creationId xmlns:a16="http://schemas.microsoft.com/office/drawing/2014/main" id="{6159A3CC-0C28-42CE-998D-44E380BE8CEC}"/>
              </a:ext>
            </a:extLst>
          </p:cNvPr>
          <p:cNvSpPr txBox="1">
            <a:spLocks/>
          </p:cNvSpPr>
          <p:nvPr/>
        </p:nvSpPr>
        <p:spPr>
          <a:xfrm>
            <a:off x="710647" y="2225298"/>
            <a:ext cx="36093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spcAft>
                <a:spcPts val="2400"/>
              </a:spcAft>
              <a:buFont typeface="+mj-lt"/>
              <a:buAutoNum type="arabicPeriod"/>
              <a:defRPr/>
            </a:pPr>
            <a:r>
              <a:rPr lang="en-US" sz="1600" b="0" spc="0" dirty="0">
                <a:solidFill>
                  <a:srgbClr val="0078D4"/>
                </a:solidFill>
                <a:latin typeface="Segoe UI" panose="020B0502040204020203" pitchFamily="34" charset="0"/>
              </a:rPr>
              <a:t>Azure IoT Edge encrypts data and send to Azure, which then decrypts the data and send to storage</a:t>
            </a:r>
          </a:p>
        </p:txBody>
      </p:sp>
      <p:sp>
        <p:nvSpPr>
          <p:cNvPr id="100" name="Oval 99">
            <a:extLst>
              <a:ext uri="{FF2B5EF4-FFF2-40B4-BE49-F238E27FC236}">
                <a16:creationId xmlns:a16="http://schemas.microsoft.com/office/drawing/2014/main" id="{FC00A1AE-9EB9-42AF-BEB0-EFDB321F99BA}"/>
              </a:ext>
            </a:extLst>
          </p:cNvPr>
          <p:cNvSpPr/>
          <p:nvPr/>
        </p:nvSpPr>
        <p:spPr bwMode="auto">
          <a:xfrm>
            <a:off x="11045977" y="401322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1991590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204"/>
                                        </p:tgtEl>
                                        <p:attrNameLst>
                                          <p:attrName>style.visibility</p:attrName>
                                        </p:attrNameLst>
                                      </p:cBhvr>
                                      <p:to>
                                        <p:strVal val="visible"/>
                                      </p:to>
                                    </p:set>
                                    <p:animEffect transition="in" filter="fade">
                                      <p:cBhvr>
                                        <p:cTn id="16" dur="500"/>
                                        <p:tgtEl>
                                          <p:spTgt spid="20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6"/>
                                        </p:tgtEl>
                                        <p:attrNameLst>
                                          <p:attrName>style.visibility</p:attrName>
                                        </p:attrNameLst>
                                      </p:cBhvr>
                                      <p:to>
                                        <p:strVal val="visible"/>
                                      </p:to>
                                    </p:set>
                                    <p:animEffect transition="in" filter="fade">
                                      <p:cBhvr>
                                        <p:cTn id="19" dur="500"/>
                                        <p:tgtEl>
                                          <p:spTgt spid="20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fade">
                                      <p:cBhvr>
                                        <p:cTn id="31" dur="500"/>
                                        <p:tgtEl>
                                          <p:spTgt spid="10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10" presetClass="entr" presetSubtype="0"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500"/>
                                        <p:tgtEl>
                                          <p:spTgt spid="65"/>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fade">
                                      <p:cBhvr>
                                        <p:cTn id="46" dur="500"/>
                                        <p:tgtEl>
                                          <p:spTgt spid="142"/>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fade">
                                      <p:cBhvr>
                                        <p:cTn id="50" dur="500"/>
                                        <p:tgtEl>
                                          <p:spTgt spid="151"/>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153"/>
                                        </p:tgtEl>
                                        <p:attrNameLst>
                                          <p:attrName>style.visibility</p:attrName>
                                        </p:attrNameLst>
                                      </p:cBhvr>
                                      <p:to>
                                        <p:strVal val="visible"/>
                                      </p:to>
                                    </p:set>
                                    <p:animEffect transition="in" filter="fade">
                                      <p:cBhvr>
                                        <p:cTn id="54" dur="500"/>
                                        <p:tgtEl>
                                          <p:spTgt spid="153"/>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fade">
                                      <p:cBhvr>
                                        <p:cTn id="58" dur="500"/>
                                        <p:tgtEl>
                                          <p:spTgt spid="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animEffect transition="in" filter="fade">
                                      <p:cBhvr>
                                        <p:cTn id="61" dur="500"/>
                                        <p:tgtEl>
                                          <p:spTgt spid="97"/>
                                        </p:tgtEl>
                                      </p:cBhvr>
                                    </p:animEffect>
                                  </p:childTnLst>
                                </p:cTn>
                              </p:par>
                            </p:childTnLst>
                          </p:cTn>
                        </p:par>
                        <p:par>
                          <p:cTn id="62" fill="hold">
                            <p:stCondLst>
                              <p:cond delay="3500"/>
                            </p:stCondLst>
                            <p:childTnLst>
                              <p:par>
                                <p:cTn id="63" presetID="1" presetClass="entr" presetSubtype="0" fill="hold" grpId="0" nodeType="afterEffect">
                                  <p:stCondLst>
                                    <p:cond delay="0"/>
                                  </p:stCondLst>
                                  <p:childTnLst>
                                    <p:set>
                                      <p:cBhvr>
                                        <p:cTn id="64" dur="1" fill="hold">
                                          <p:stCondLst>
                                            <p:cond delay="0"/>
                                          </p:stCondLst>
                                        </p:cTn>
                                        <p:tgtEl>
                                          <p:spTgt spid="20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89"/>
                                        </p:tgtEl>
                                        <p:attrNameLst>
                                          <p:attrName>style.visibility</p:attrName>
                                        </p:attrNameLst>
                                      </p:cBhvr>
                                      <p:to>
                                        <p:strVal val="visible"/>
                                      </p:to>
                                    </p:set>
                                    <p:animEffect transition="in" filter="fade">
                                      <p:cBhvr>
                                        <p:cTn id="69" dur="500"/>
                                        <p:tgtEl>
                                          <p:spTgt spid="18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fade">
                                      <p:cBhvr>
                                        <p:cTn id="72" dur="500"/>
                                        <p:tgtEl>
                                          <p:spTgt spid="10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8"/>
                                        </p:tgtEl>
                                        <p:attrNameLst>
                                          <p:attrName>style.visibility</p:attrName>
                                        </p:attrNameLst>
                                      </p:cBhvr>
                                      <p:to>
                                        <p:strVal val="visible"/>
                                      </p:to>
                                    </p:set>
                                    <p:animEffect transition="in" filter="fade">
                                      <p:cBhvr>
                                        <p:cTn id="75" dur="500"/>
                                        <p:tgtEl>
                                          <p:spTgt spid="98"/>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88"/>
                                        </p:tgtEl>
                                        <p:attrNameLst>
                                          <p:attrName>style.visibility</p:attrName>
                                        </p:attrNameLst>
                                      </p:cBhvr>
                                      <p:to>
                                        <p:strVal val="visible"/>
                                      </p:to>
                                    </p:set>
                                    <p:animEffect transition="in" filter="wipe(left)">
                                      <p:cBhvr>
                                        <p:cTn id="79" dur="2000"/>
                                        <p:tgtEl>
                                          <p:spTgt spid="18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fade">
                                      <p:cBhvr>
                                        <p:cTn id="82" dur="500"/>
                                        <p:tgtEl>
                                          <p:spTgt spid="108"/>
                                        </p:tgtEl>
                                      </p:cBhvr>
                                    </p:animEffect>
                                  </p:childTnLst>
                                </p:cTn>
                              </p:par>
                              <p:par>
                                <p:cTn id="83" presetID="7" presetClass="emph" presetSubtype="2" autoRev="1" fill="hold" nodeType="withEffect">
                                  <p:stCondLst>
                                    <p:cond delay="0"/>
                                  </p:stCondLst>
                                  <p:childTnLst>
                                    <p:animClr clrSpc="rgb" dir="cw">
                                      <p:cBhvr>
                                        <p:cTn id="84" dur="1000" fill="hold"/>
                                        <p:tgtEl>
                                          <p:spTgt spid="188"/>
                                        </p:tgtEl>
                                        <p:attrNameLst>
                                          <p:attrName>stroke.color</p:attrName>
                                        </p:attrNameLst>
                                      </p:cBhvr>
                                      <p:to>
                                        <a:srgbClr val="DC3C00"/>
                                      </p:to>
                                    </p:animClr>
                                    <p:set>
                                      <p:cBhvr>
                                        <p:cTn id="85" dur="1000" fill="hold"/>
                                        <p:tgtEl>
                                          <p:spTgt spid="188"/>
                                        </p:tgtEl>
                                        <p:attrNameLst>
                                          <p:attrName>stroke.on</p:attrName>
                                        </p:attrNameLst>
                                      </p:cBhvr>
                                      <p:to>
                                        <p:strVal val="true"/>
                                      </p:to>
                                    </p:set>
                                  </p:childTnLst>
                                </p:cTn>
                              </p:par>
                              <p:par>
                                <p:cTn id="86" presetID="10" presetClass="entr" presetSubtype="0" fill="hold" grpId="0" nodeType="withEffect">
                                  <p:stCondLst>
                                    <p:cond delay="1500"/>
                                  </p:stCondLst>
                                  <p:childTnLst>
                                    <p:set>
                                      <p:cBhvr>
                                        <p:cTn id="87" dur="1" fill="hold">
                                          <p:stCondLst>
                                            <p:cond delay="0"/>
                                          </p:stCondLst>
                                        </p:cTn>
                                        <p:tgtEl>
                                          <p:spTgt spid="100"/>
                                        </p:tgtEl>
                                        <p:attrNameLst>
                                          <p:attrName>style.visibility</p:attrName>
                                        </p:attrNameLst>
                                      </p:cBhvr>
                                      <p:to>
                                        <p:strVal val="visible"/>
                                      </p:to>
                                    </p:set>
                                    <p:animEffect transition="in" filter="fade">
                                      <p:cBhvr>
                                        <p:cTn id="88" dur="500"/>
                                        <p:tgtEl>
                                          <p:spTgt spid="100"/>
                                        </p:tgtEl>
                                      </p:cBhvr>
                                    </p:animEffect>
                                  </p:childTnLst>
                                </p:cTn>
                              </p:par>
                            </p:childTnLst>
                          </p:cTn>
                        </p:par>
                        <p:par>
                          <p:cTn id="89" fill="hold">
                            <p:stCondLst>
                              <p:cond delay="2500"/>
                            </p:stCondLst>
                            <p:childTnLst>
                              <p:par>
                                <p:cTn id="90" presetID="10" presetClass="entr" presetSubtype="0" fill="hold" nodeType="afterEffect">
                                  <p:stCondLst>
                                    <p:cond delay="0"/>
                                  </p:stCondLst>
                                  <p:childTnLst>
                                    <p:set>
                                      <p:cBhvr>
                                        <p:cTn id="91" dur="1" fill="hold">
                                          <p:stCondLst>
                                            <p:cond delay="0"/>
                                          </p:stCondLst>
                                        </p:cTn>
                                        <p:tgtEl>
                                          <p:spTgt spid="168"/>
                                        </p:tgtEl>
                                        <p:attrNameLst>
                                          <p:attrName>style.visibility</p:attrName>
                                        </p:attrNameLst>
                                      </p:cBhvr>
                                      <p:to>
                                        <p:strVal val="visible"/>
                                      </p:to>
                                    </p:set>
                                    <p:animEffect transition="in" filter="fade">
                                      <p:cBhvr>
                                        <p:cTn id="92" dur="500"/>
                                        <p:tgtEl>
                                          <p:spTgt spid="168"/>
                                        </p:tgtEl>
                                      </p:cBhvr>
                                    </p:animEffect>
                                  </p:childTnLst>
                                </p:cTn>
                              </p:par>
                              <p:par>
                                <p:cTn id="93" presetID="63" presetClass="path" presetSubtype="0" accel="50000" decel="50000" fill="hold" nodeType="withEffect">
                                  <p:stCondLst>
                                    <p:cond delay="0"/>
                                  </p:stCondLst>
                                  <p:childTnLst>
                                    <p:animMotion origin="layout" path="M 4.58333E-6 1.85185E-6 L 0.1802 0.00116 " pathEditMode="relative" rAng="0" ptsTypes="AA">
                                      <p:cBhvr>
                                        <p:cTn id="94" dur="1000" fill="hold"/>
                                        <p:tgtEl>
                                          <p:spTgt spid="168"/>
                                        </p:tgtEl>
                                        <p:attrNameLst>
                                          <p:attrName>ppt_x</p:attrName>
                                          <p:attrName>ppt_y</p:attrName>
                                        </p:attrNameLst>
                                      </p:cBhvr>
                                      <p:rCtr x="9010" y="46"/>
                                    </p:animMotion>
                                  </p:childTnLst>
                                </p:cTn>
                              </p:par>
                              <p:par>
                                <p:cTn id="95" presetID="1" presetClass="exit" presetSubtype="0" fill="hold" grpId="1" nodeType="withEffect">
                                  <p:stCondLst>
                                    <p:cond delay="500"/>
                                  </p:stCondLst>
                                  <p:childTnLst>
                                    <p:set>
                                      <p:cBhvr>
                                        <p:cTn id="96" dur="1" fill="hold">
                                          <p:stCondLst>
                                            <p:cond delay="0"/>
                                          </p:stCondLst>
                                        </p:cTn>
                                        <p:tgtEl>
                                          <p:spTgt spid="200"/>
                                        </p:tgtEl>
                                        <p:attrNameLst>
                                          <p:attrName>style.visibility</p:attrName>
                                        </p:attrNameLst>
                                      </p:cBhvr>
                                      <p:to>
                                        <p:strVal val="hidden"/>
                                      </p:to>
                                    </p:set>
                                  </p:childTnLst>
                                </p:cTn>
                              </p:par>
                            </p:childTnLst>
                          </p:cTn>
                        </p:par>
                        <p:par>
                          <p:cTn id="97" fill="hold">
                            <p:stCondLst>
                              <p:cond delay="3500"/>
                            </p:stCondLst>
                            <p:childTnLst>
                              <p:par>
                                <p:cTn id="98" presetID="53" presetClass="entr" presetSubtype="16" fill="hold" nodeType="afterEffect">
                                  <p:stCondLst>
                                    <p:cond delay="0"/>
                                  </p:stCondLst>
                                  <p:childTnLst>
                                    <p:set>
                                      <p:cBhvr>
                                        <p:cTn id="99" dur="1" fill="hold">
                                          <p:stCondLst>
                                            <p:cond delay="0"/>
                                          </p:stCondLst>
                                        </p:cTn>
                                        <p:tgtEl>
                                          <p:spTgt spid="196"/>
                                        </p:tgtEl>
                                        <p:attrNameLst>
                                          <p:attrName>style.visibility</p:attrName>
                                        </p:attrNameLst>
                                      </p:cBhvr>
                                      <p:to>
                                        <p:strVal val="visible"/>
                                      </p:to>
                                    </p:set>
                                    <p:anim calcmode="lin" valueType="num">
                                      <p:cBhvr>
                                        <p:cTn id="100" dur="500" fill="hold"/>
                                        <p:tgtEl>
                                          <p:spTgt spid="196"/>
                                        </p:tgtEl>
                                        <p:attrNameLst>
                                          <p:attrName>ppt_w</p:attrName>
                                        </p:attrNameLst>
                                      </p:cBhvr>
                                      <p:tavLst>
                                        <p:tav tm="0">
                                          <p:val>
                                            <p:fltVal val="0"/>
                                          </p:val>
                                        </p:tav>
                                        <p:tav tm="100000">
                                          <p:val>
                                            <p:strVal val="#ppt_w"/>
                                          </p:val>
                                        </p:tav>
                                      </p:tavLst>
                                    </p:anim>
                                    <p:anim calcmode="lin" valueType="num">
                                      <p:cBhvr>
                                        <p:cTn id="101" dur="500" fill="hold"/>
                                        <p:tgtEl>
                                          <p:spTgt spid="196"/>
                                        </p:tgtEl>
                                        <p:attrNameLst>
                                          <p:attrName>ppt_h</p:attrName>
                                        </p:attrNameLst>
                                      </p:cBhvr>
                                      <p:tavLst>
                                        <p:tav tm="0">
                                          <p:val>
                                            <p:fltVal val="0"/>
                                          </p:val>
                                        </p:tav>
                                        <p:tav tm="100000">
                                          <p:val>
                                            <p:strVal val="#ppt_h"/>
                                          </p:val>
                                        </p:tav>
                                      </p:tavLst>
                                    </p:anim>
                                    <p:animEffect transition="in" filter="fade">
                                      <p:cBhvr>
                                        <p:cTn id="102" dur="500"/>
                                        <p:tgtEl>
                                          <p:spTgt spid="196"/>
                                        </p:tgtEl>
                                      </p:cBhvr>
                                    </p:animEffect>
                                  </p:childTnLst>
                                </p:cTn>
                              </p:par>
                            </p:childTnLst>
                          </p:cTn>
                        </p:par>
                        <p:par>
                          <p:cTn id="103" fill="hold">
                            <p:stCondLst>
                              <p:cond delay="4000"/>
                            </p:stCondLst>
                            <p:childTnLst>
                              <p:par>
                                <p:cTn id="104" presetID="63" presetClass="path" presetSubtype="0" accel="50000" decel="50000" fill="hold" nodeType="afterEffect">
                                  <p:stCondLst>
                                    <p:cond delay="0"/>
                                  </p:stCondLst>
                                  <p:childTnLst>
                                    <p:animMotion origin="layout" path="M 4.58333E-6 1.85185E-6 L 0.17382 0.00116 " pathEditMode="relative" rAng="0" ptsTypes="AA">
                                      <p:cBhvr>
                                        <p:cTn id="105" dur="1000" fill="hold"/>
                                        <p:tgtEl>
                                          <p:spTgt spid="196"/>
                                        </p:tgtEl>
                                        <p:attrNameLst>
                                          <p:attrName>ppt_x</p:attrName>
                                          <p:attrName>ppt_y</p:attrName>
                                        </p:attrNameLst>
                                      </p:cBhvr>
                                      <p:rCtr x="868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08" grpId="0"/>
      <p:bldP spid="188" grpId="0" animBg="1"/>
      <p:bldP spid="200" grpId="0" animBg="1"/>
      <p:bldP spid="200" grpId="1" animBg="1"/>
      <p:bldP spid="206" grpId="0"/>
      <p:bldP spid="96" grpId="0" animBg="1"/>
      <p:bldP spid="97" grpId="0" animBg="1"/>
      <p:bldP spid="98" grpId="0" animBg="1"/>
      <p:bldP spid="99" grpId="0"/>
      <p:bldP spid="10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Customer stories</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sp>
        <p:nvSpPr>
          <p:cNvPr id="99" name="Hexagon 98">
            <a:extLst>
              <a:ext uri="{FF2B5EF4-FFF2-40B4-BE49-F238E27FC236}">
                <a16:creationId xmlns:a16="http://schemas.microsoft.com/office/drawing/2014/main" id="{B137AF26-29E6-4E26-BDEC-67DBFCE25FB2}"/>
              </a:ext>
            </a:extLst>
          </p:cNvPr>
          <p:cNvSpPr/>
          <p:nvPr/>
        </p:nvSpPr>
        <p:spPr bwMode="auto">
          <a:xfrm>
            <a:off x="5264324" y="31536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499085" y="3936561"/>
            <a:ext cx="1155817" cy="416383"/>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854831" y="3398604"/>
            <a:ext cx="444324" cy="389159"/>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10448784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Xerox </a:t>
            </a:r>
            <a:r>
              <a:rPr lang="en-US" b="0" err="1">
                <a:solidFill>
                  <a:srgbClr val="000000"/>
                </a:solidFill>
                <a:latin typeface="Segoe UI Light" panose="020B0502040204020203" pitchFamily="34" charset="0"/>
                <a:cs typeface="Segoe UI Light" panose="020B0502040204020203" pitchFamily="34" charset="0"/>
              </a:rPr>
              <a:t>Docushare</a:t>
            </a:r>
            <a:r>
              <a:rPr lang="en-US" b="0">
                <a:solidFill>
                  <a:srgbClr val="000000"/>
                </a:solidFill>
                <a:latin typeface="Segoe UI Light" panose="020B0502040204020203" pitchFamily="34" charset="0"/>
                <a:cs typeface="Segoe UI Light" panose="020B0502040204020203" pitchFamily="34" charset="0"/>
              </a:rPr>
              <a:t> Flex—</a:t>
            </a:r>
            <a:r>
              <a:rPr lang="en-US" b="0">
                <a:solidFill>
                  <a:srgbClr val="0078D4"/>
                </a:solidFill>
                <a:latin typeface="Selawik Semibold" panose="020B0702040204020203" pitchFamily="34" charset="0"/>
                <a:cs typeface="Segoe UI Light" panose="020B0502040204020203" pitchFamily="34" charset="0"/>
              </a:rPr>
              <a:t>Before</a:t>
            </a: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B5A5CCB-9A89-4757-B5EA-670B2AFF3821}"/>
              </a:ext>
            </a:extLst>
          </p:cNvPr>
          <p:cNvGrpSpPr/>
          <p:nvPr/>
        </p:nvGrpSpPr>
        <p:grpSpPr>
          <a:xfrm>
            <a:off x="588263" y="1282184"/>
            <a:ext cx="3475734" cy="4770327"/>
            <a:chOff x="588263" y="1225034"/>
            <a:chExt cx="3475734" cy="4770327"/>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873494"/>
              <a:ext cx="3307462" cy="163121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Each customer instance assigned to dedicated Java and Postgres VMs</a:t>
              </a:r>
            </a:p>
            <a:p>
              <a:pPr marL="27432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Set of backing services for authentication, file sharing, common data sources</a:t>
              </a:r>
            </a:p>
          </p:txBody>
        </p:sp>
        <p:sp>
          <p:nvSpPr>
            <p:cNvPr id="2" name="Rectangle 1">
              <a:extLst>
                <a:ext uri="{FF2B5EF4-FFF2-40B4-BE49-F238E27FC236}">
                  <a16:creationId xmlns:a16="http://schemas.microsoft.com/office/drawing/2014/main" id="{31819B71-5DE6-42DD-BE79-6086978A6BF2}"/>
                </a:ext>
              </a:extLst>
            </p:cNvPr>
            <p:cNvSpPr/>
            <p:nvPr/>
          </p:nvSpPr>
          <p:spPr>
            <a:xfrm>
              <a:off x="588263" y="1225034"/>
              <a:ext cx="3475734" cy="584775"/>
            </a:xfrm>
            <a:prstGeom prst="rect">
              <a:avLst/>
            </a:prstGeom>
          </p:spPr>
          <p:txBody>
            <a:bodyPr wrap="square">
              <a:spAutoFit/>
            </a:bodyPr>
            <a:lstStyle/>
            <a:p>
              <a:pPr lvl="0">
                <a:spcAft>
                  <a:spcPts val="600"/>
                </a:spcAft>
                <a:defRPr/>
              </a:pPr>
              <a:r>
                <a:rPr lang="en-US" sz="1600">
                  <a:ln w="3175">
                    <a:noFill/>
                  </a:ln>
                  <a:solidFill>
                    <a:srgbClr val="000000"/>
                  </a:solidFill>
                  <a:latin typeface="Segoe UI Semibold"/>
                  <a:cs typeface="Segoe UI" pitchFamily="34" charset="0"/>
                </a:rPr>
                <a:t>Typical 3-tier architecture </a:t>
              </a:r>
              <a:br>
                <a:rPr lang="en-US" sz="1600">
                  <a:ln w="3175">
                    <a:noFill/>
                  </a:ln>
                  <a:solidFill>
                    <a:srgbClr val="000000"/>
                  </a:solidFill>
                  <a:latin typeface="Segoe UI Semibold"/>
                  <a:cs typeface="Segoe UI" pitchFamily="34" charset="0"/>
                </a:rPr>
              </a:br>
              <a:r>
                <a:rPr lang="en-US" sz="1600">
                  <a:ln w="3175">
                    <a:noFill/>
                  </a:ln>
                  <a:solidFill>
                    <a:srgbClr val="000000"/>
                  </a:solidFill>
                  <a:latin typeface="Segoe UI Semibold"/>
                  <a:cs typeface="Segoe UI" pitchFamily="34" charset="0"/>
                </a:rPr>
                <a:t>using VMs</a:t>
              </a:r>
            </a:p>
          </p:txBody>
        </p:sp>
        <p:sp>
          <p:nvSpPr>
            <p:cNvPr id="111" name="Rectangle 110">
              <a:extLst>
                <a:ext uri="{FF2B5EF4-FFF2-40B4-BE49-F238E27FC236}">
                  <a16:creationId xmlns:a16="http://schemas.microsoft.com/office/drawing/2014/main" id="{D2A2A984-AF04-46B5-8031-180B98DB5906}"/>
                </a:ext>
              </a:extLst>
            </p:cNvPr>
            <p:cNvSpPr/>
            <p:nvPr/>
          </p:nvSpPr>
          <p:spPr>
            <a:xfrm>
              <a:off x="588280" y="4425701"/>
              <a:ext cx="3307445" cy="1569660"/>
            </a:xfrm>
            <a:prstGeom prst="rect">
              <a:avLst/>
            </a:prstGeom>
          </p:spPr>
          <p:txBody>
            <a:bodyPr wrap="square">
              <a:spAutoFit/>
            </a:bodyPr>
            <a:lstStyle/>
            <a:p>
              <a:pPr>
                <a:spcAft>
                  <a:spcPts val="600"/>
                </a:spcAft>
                <a:defRPr/>
              </a:pPr>
              <a:r>
                <a:rPr lang="en-US" sz="1600">
                  <a:ln w="3175">
                    <a:noFill/>
                  </a:ln>
                  <a:solidFill>
                    <a:srgbClr val="000000"/>
                  </a:solidFill>
                  <a:latin typeface="Segoe UI Semibold"/>
                  <a:cs typeface="Segoe UI" pitchFamily="34" charset="0"/>
                </a:rPr>
                <a:t>Problem: </a:t>
              </a:r>
              <a:r>
                <a:rPr lang="en-US" sz="1600">
                  <a:solidFill>
                    <a:srgbClr val="000000"/>
                  </a:solidFill>
                  <a:latin typeface="Segoe UI" panose="020B0502040204020203" pitchFamily="34" charset="0"/>
                </a:rPr>
                <a:t>Due to overhead and management burden of VMs, adding a new customer takes 24 hours, slowing down customer onboarding through sales and partner network</a:t>
              </a:r>
            </a:p>
          </p:txBody>
        </p:sp>
      </p:grpSp>
      <p:grpSp>
        <p:nvGrpSpPr>
          <p:cNvPr id="12" name="Group 11">
            <a:extLst>
              <a:ext uri="{FF2B5EF4-FFF2-40B4-BE49-F238E27FC236}">
                <a16:creationId xmlns:a16="http://schemas.microsoft.com/office/drawing/2014/main" id="{994BA5B4-A3EB-455D-B897-034761C2611D}"/>
              </a:ext>
            </a:extLst>
          </p:cNvPr>
          <p:cNvGrpSpPr/>
          <p:nvPr/>
        </p:nvGrpSpPr>
        <p:grpSpPr>
          <a:xfrm>
            <a:off x="5745527" y="1132037"/>
            <a:ext cx="4764947" cy="5524268"/>
            <a:chOff x="5478010" y="1027534"/>
            <a:chExt cx="4764947" cy="5524268"/>
          </a:xfrm>
        </p:grpSpPr>
        <p:grpSp>
          <p:nvGrpSpPr>
            <p:cNvPr id="6" name="Group 5">
              <a:extLst>
                <a:ext uri="{FF2B5EF4-FFF2-40B4-BE49-F238E27FC236}">
                  <a16:creationId xmlns:a16="http://schemas.microsoft.com/office/drawing/2014/main" id="{7A7B6295-85B0-432A-87D9-06A6C1991D88}"/>
                </a:ext>
              </a:extLst>
            </p:cNvPr>
            <p:cNvGrpSpPr/>
            <p:nvPr/>
          </p:nvGrpSpPr>
          <p:grpSpPr>
            <a:xfrm>
              <a:off x="5676900" y="2221286"/>
              <a:ext cx="1323975" cy="2750764"/>
              <a:chOff x="5019675" y="2297486"/>
              <a:chExt cx="1323975" cy="2750764"/>
            </a:xfrm>
          </p:grpSpPr>
          <p:sp>
            <p:nvSpPr>
              <p:cNvPr id="112" name="Rectangle: Rounded Corners 111">
                <a:extLst>
                  <a:ext uri="{FF2B5EF4-FFF2-40B4-BE49-F238E27FC236}">
                    <a16:creationId xmlns:a16="http://schemas.microsoft.com/office/drawing/2014/main" id="{85D8EE7C-2E7B-4C89-8944-2572A07310AE}"/>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61AE414-56D7-4FC1-B866-E6C4D7274522}"/>
                  </a:ext>
                </a:extLst>
              </p:cNvPr>
              <p:cNvGrpSpPr/>
              <p:nvPr/>
            </p:nvGrpSpPr>
            <p:grpSpPr>
              <a:xfrm>
                <a:off x="5270182" y="3806246"/>
                <a:ext cx="822960" cy="1026717"/>
                <a:chOff x="5250751" y="3806246"/>
                <a:chExt cx="822960" cy="1026717"/>
              </a:xfrm>
            </p:grpSpPr>
            <p:pic>
              <p:nvPicPr>
                <p:cNvPr id="3074" name="Picture 2" descr="Image result for postgres icon png black">
                  <a:extLst>
                    <a:ext uri="{FF2B5EF4-FFF2-40B4-BE49-F238E27FC236}">
                      <a16:creationId xmlns:a16="http://schemas.microsoft.com/office/drawing/2014/main" id="{60774098-1C15-414B-8DBA-E1449E97631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113" name="Title 1">
                  <a:extLst>
                    <a:ext uri="{FF2B5EF4-FFF2-40B4-BE49-F238E27FC236}">
                      <a16:creationId xmlns:a16="http://schemas.microsoft.com/office/drawing/2014/main" id="{D94A4A75-7811-4067-BEE4-6729ACE2929F}"/>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B0636469-1003-49F9-BE95-FB15076C600C}"/>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08050490-E8A4-4E93-94C8-C36BF5F197D1}"/>
                  </a:ext>
                </a:extLst>
              </p:cNvPr>
              <p:cNvGrpSpPr/>
              <p:nvPr/>
            </p:nvGrpSpPr>
            <p:grpSpPr>
              <a:xfrm>
                <a:off x="5270182" y="2644196"/>
                <a:ext cx="822960" cy="1026717"/>
                <a:chOff x="6393751" y="986846"/>
                <a:chExt cx="822960" cy="1026717"/>
              </a:xfrm>
            </p:grpSpPr>
            <p:grpSp>
              <p:nvGrpSpPr>
                <p:cNvPr id="117" name="Graphic 4">
                  <a:extLst>
                    <a:ext uri="{FF2B5EF4-FFF2-40B4-BE49-F238E27FC236}">
                      <a16:creationId xmlns:a16="http://schemas.microsoft.com/office/drawing/2014/main" id="{ECB62FC9-6D8A-4AF0-AFD6-C80805225E8A}"/>
                    </a:ext>
                  </a:extLst>
                </p:cNvPr>
                <p:cNvGrpSpPr/>
                <p:nvPr/>
              </p:nvGrpSpPr>
              <p:grpSpPr>
                <a:xfrm>
                  <a:off x="6575055" y="1297590"/>
                  <a:ext cx="460352" cy="608986"/>
                  <a:chOff x="7815262" y="2024062"/>
                  <a:chExt cx="2124075" cy="2809875"/>
                </a:xfrm>
                <a:solidFill>
                  <a:srgbClr val="000000"/>
                </a:solidFill>
              </p:grpSpPr>
              <p:sp>
                <p:nvSpPr>
                  <p:cNvPr id="118" name="Freeform: Shape 117">
                    <a:extLst>
                      <a:ext uri="{FF2B5EF4-FFF2-40B4-BE49-F238E27FC236}">
                        <a16:creationId xmlns:a16="http://schemas.microsoft.com/office/drawing/2014/main" id="{AA1BE2AB-9E44-4C6D-9104-C809E2D81B06}"/>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F9466DB-0986-46CA-AB9A-D4CC33064366}"/>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135C96E-751D-409A-BB4C-60BB108029EA}"/>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9EB221F-EFC4-4DFD-93EB-9C154B94EEBF}"/>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BFD25B0-BA16-49CF-B613-B8BA16BD6694}"/>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5E0D8A0-20BD-43E9-AF2D-A55698D13755}"/>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7E25D2D-65BD-40D3-B530-420C0A6DB451}"/>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BB1173F-8DAC-4DB3-A48B-064219CAD5E5}"/>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FE154F4-857D-4FE4-8B86-48760689B5A7}"/>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8B3DDA7-74F8-4CED-9DAC-E48C0D5AD6C0}"/>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30" name="Title 1">
                  <a:extLst>
                    <a:ext uri="{FF2B5EF4-FFF2-40B4-BE49-F238E27FC236}">
                      <a16:creationId xmlns:a16="http://schemas.microsoft.com/office/drawing/2014/main" id="{4C65B4BA-9642-4D96-B754-7001C869A58C}"/>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31" name="Rectangle: Rounded Corners 130">
                  <a:extLst>
                    <a:ext uri="{FF2B5EF4-FFF2-40B4-BE49-F238E27FC236}">
                      <a16:creationId xmlns:a16="http://schemas.microsoft.com/office/drawing/2014/main" id="{25C70C76-0877-4508-AB2F-5E00CC545D05}"/>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32" name="Title 1">
                <a:extLst>
                  <a:ext uri="{FF2B5EF4-FFF2-40B4-BE49-F238E27FC236}">
                    <a16:creationId xmlns:a16="http://schemas.microsoft.com/office/drawing/2014/main" id="{4070A6B0-C5A5-4C26-B95F-FB793775749A}"/>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33" name="Group 132">
              <a:extLst>
                <a:ext uri="{FF2B5EF4-FFF2-40B4-BE49-F238E27FC236}">
                  <a16:creationId xmlns:a16="http://schemas.microsoft.com/office/drawing/2014/main" id="{0D1E11AD-CA13-4FFB-81CB-DBCD540BD141}"/>
                </a:ext>
              </a:extLst>
            </p:cNvPr>
            <p:cNvGrpSpPr/>
            <p:nvPr/>
          </p:nvGrpSpPr>
          <p:grpSpPr>
            <a:xfrm>
              <a:off x="7200900" y="2221286"/>
              <a:ext cx="1323975" cy="2750764"/>
              <a:chOff x="5019675" y="2297486"/>
              <a:chExt cx="1323975" cy="2750764"/>
            </a:xfrm>
          </p:grpSpPr>
          <p:sp>
            <p:nvSpPr>
              <p:cNvPr id="134" name="Rectangle: Rounded Corners 133">
                <a:extLst>
                  <a:ext uri="{FF2B5EF4-FFF2-40B4-BE49-F238E27FC236}">
                    <a16:creationId xmlns:a16="http://schemas.microsoft.com/office/drawing/2014/main" id="{63E32E6A-6247-4418-9504-E94C4748009B}"/>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5" name="Group 134">
                <a:extLst>
                  <a:ext uri="{FF2B5EF4-FFF2-40B4-BE49-F238E27FC236}">
                    <a16:creationId xmlns:a16="http://schemas.microsoft.com/office/drawing/2014/main" id="{4CB71278-D6BB-46B7-B3F7-EB7012EBB751}"/>
                  </a:ext>
                </a:extLst>
              </p:cNvPr>
              <p:cNvGrpSpPr/>
              <p:nvPr/>
            </p:nvGrpSpPr>
            <p:grpSpPr>
              <a:xfrm>
                <a:off x="5270182" y="3806246"/>
                <a:ext cx="822960" cy="1026717"/>
                <a:chOff x="5250751" y="3806246"/>
                <a:chExt cx="822960" cy="1026717"/>
              </a:xfrm>
            </p:grpSpPr>
            <p:pic>
              <p:nvPicPr>
                <p:cNvPr id="151" name="Picture 2" descr="Image result for postgres icon png black">
                  <a:extLst>
                    <a:ext uri="{FF2B5EF4-FFF2-40B4-BE49-F238E27FC236}">
                      <a16:creationId xmlns:a16="http://schemas.microsoft.com/office/drawing/2014/main" id="{AE49D59D-6642-4BCC-A198-8A562ED32DA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152" name="Title 1">
                  <a:extLst>
                    <a:ext uri="{FF2B5EF4-FFF2-40B4-BE49-F238E27FC236}">
                      <a16:creationId xmlns:a16="http://schemas.microsoft.com/office/drawing/2014/main" id="{1FD72944-B5F0-46CC-B6D3-0EC6A94CBC19}"/>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53" name="Rectangle: Rounded Corners 152">
                  <a:extLst>
                    <a:ext uri="{FF2B5EF4-FFF2-40B4-BE49-F238E27FC236}">
                      <a16:creationId xmlns:a16="http://schemas.microsoft.com/office/drawing/2014/main" id="{178AAAEC-3DB3-45A7-A5A6-B3D524D6A35B}"/>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136" name="Group 135">
                <a:extLst>
                  <a:ext uri="{FF2B5EF4-FFF2-40B4-BE49-F238E27FC236}">
                    <a16:creationId xmlns:a16="http://schemas.microsoft.com/office/drawing/2014/main" id="{279FF677-CACA-43AC-A1AE-60E4CA2B1189}"/>
                  </a:ext>
                </a:extLst>
              </p:cNvPr>
              <p:cNvGrpSpPr/>
              <p:nvPr/>
            </p:nvGrpSpPr>
            <p:grpSpPr>
              <a:xfrm>
                <a:off x="5270182" y="2644196"/>
                <a:ext cx="822960" cy="1026717"/>
                <a:chOff x="6393751" y="986846"/>
                <a:chExt cx="822960" cy="1026717"/>
              </a:xfrm>
            </p:grpSpPr>
            <p:grpSp>
              <p:nvGrpSpPr>
                <p:cNvPr id="138" name="Graphic 4">
                  <a:extLst>
                    <a:ext uri="{FF2B5EF4-FFF2-40B4-BE49-F238E27FC236}">
                      <a16:creationId xmlns:a16="http://schemas.microsoft.com/office/drawing/2014/main" id="{51DDEDA4-6A0A-496D-B097-ED6F13FC7F30}"/>
                    </a:ext>
                  </a:extLst>
                </p:cNvPr>
                <p:cNvGrpSpPr/>
                <p:nvPr/>
              </p:nvGrpSpPr>
              <p:grpSpPr>
                <a:xfrm>
                  <a:off x="6575055" y="1297590"/>
                  <a:ext cx="460352" cy="608986"/>
                  <a:chOff x="7815262" y="2024062"/>
                  <a:chExt cx="2124075" cy="2809875"/>
                </a:xfrm>
                <a:solidFill>
                  <a:srgbClr val="000000"/>
                </a:solidFill>
              </p:grpSpPr>
              <p:sp>
                <p:nvSpPr>
                  <p:cNvPr id="141" name="Freeform: Shape 140">
                    <a:extLst>
                      <a:ext uri="{FF2B5EF4-FFF2-40B4-BE49-F238E27FC236}">
                        <a16:creationId xmlns:a16="http://schemas.microsoft.com/office/drawing/2014/main" id="{7B41FCF8-7A76-4E8F-AE13-114A774634A5}"/>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0869CD6-48CF-42CC-AEAF-43E35C58A498}"/>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1ABBE16-30F3-4E36-B95D-2CBE8612D08C}"/>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7725A9A-2090-4A2D-84FF-2956EE877D50}"/>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20ED288-E825-414F-9A6F-FBF60523AD35}"/>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6527ABF-87C3-4FC9-BEA7-DA0EA97323A0}"/>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47CA27-3B15-40AE-AA70-9143E26569F1}"/>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D1352F5-2332-466B-9E43-75AE772F1C84}"/>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1A0ACC2-A76D-46E9-AEE8-850994E1A18F}"/>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DE081FD-41B1-433E-A362-A3DBBD5D92C0}"/>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39" name="Title 1">
                  <a:extLst>
                    <a:ext uri="{FF2B5EF4-FFF2-40B4-BE49-F238E27FC236}">
                      <a16:creationId xmlns:a16="http://schemas.microsoft.com/office/drawing/2014/main" id="{BFDA2376-B5BF-4E43-B50D-2B10FE4EF055}"/>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40" name="Rectangle: Rounded Corners 139">
                  <a:extLst>
                    <a:ext uri="{FF2B5EF4-FFF2-40B4-BE49-F238E27FC236}">
                      <a16:creationId xmlns:a16="http://schemas.microsoft.com/office/drawing/2014/main" id="{B0355A99-1B54-4DAA-986B-F0106B43D8BE}"/>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37" name="Title 1">
                <a:extLst>
                  <a:ext uri="{FF2B5EF4-FFF2-40B4-BE49-F238E27FC236}">
                    <a16:creationId xmlns:a16="http://schemas.microsoft.com/office/drawing/2014/main" id="{44C4DF3C-D4C1-4AB6-AEA1-975B87810EF2}"/>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B</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4" name="Group 153">
              <a:extLst>
                <a:ext uri="{FF2B5EF4-FFF2-40B4-BE49-F238E27FC236}">
                  <a16:creationId xmlns:a16="http://schemas.microsoft.com/office/drawing/2014/main" id="{49B0F8B5-BA44-4432-8BB0-90E3429E7732}"/>
                </a:ext>
              </a:extLst>
            </p:cNvPr>
            <p:cNvGrpSpPr/>
            <p:nvPr/>
          </p:nvGrpSpPr>
          <p:grpSpPr>
            <a:xfrm>
              <a:off x="8724900" y="2221286"/>
              <a:ext cx="1323975" cy="2750764"/>
              <a:chOff x="5019675" y="2297486"/>
              <a:chExt cx="1323975" cy="2750764"/>
            </a:xfrm>
          </p:grpSpPr>
          <p:sp>
            <p:nvSpPr>
              <p:cNvPr id="155" name="Rectangle: Rounded Corners 154">
                <a:extLst>
                  <a:ext uri="{FF2B5EF4-FFF2-40B4-BE49-F238E27FC236}">
                    <a16:creationId xmlns:a16="http://schemas.microsoft.com/office/drawing/2014/main" id="{A8648C3C-8EC7-49B5-A06D-FE11EFC1FBC3}"/>
                  </a:ext>
                </a:extLst>
              </p:cNvPr>
              <p:cNvSpPr/>
              <p:nvPr/>
            </p:nvSpPr>
            <p:spPr bwMode="auto">
              <a:xfrm>
                <a:off x="5019675" y="2495550"/>
                <a:ext cx="1323975" cy="255270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56" name="Group 155">
                <a:extLst>
                  <a:ext uri="{FF2B5EF4-FFF2-40B4-BE49-F238E27FC236}">
                    <a16:creationId xmlns:a16="http://schemas.microsoft.com/office/drawing/2014/main" id="{D619B812-93F7-4FF0-9902-76E2AEE854C4}"/>
                  </a:ext>
                </a:extLst>
              </p:cNvPr>
              <p:cNvGrpSpPr/>
              <p:nvPr/>
            </p:nvGrpSpPr>
            <p:grpSpPr>
              <a:xfrm>
                <a:off x="5270182" y="3806246"/>
                <a:ext cx="822960" cy="1026717"/>
                <a:chOff x="5250751" y="3806246"/>
                <a:chExt cx="822960" cy="1026717"/>
              </a:xfrm>
            </p:grpSpPr>
            <p:pic>
              <p:nvPicPr>
                <p:cNvPr id="172" name="Picture 2" descr="Image result for postgres icon png black">
                  <a:extLst>
                    <a:ext uri="{FF2B5EF4-FFF2-40B4-BE49-F238E27FC236}">
                      <a16:creationId xmlns:a16="http://schemas.microsoft.com/office/drawing/2014/main" id="{B9B0A70B-C52B-4997-A92F-86EC1E6E003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71719" y="4130971"/>
                  <a:ext cx="581025" cy="581025"/>
                </a:xfrm>
                <a:prstGeom prst="rect">
                  <a:avLst/>
                </a:prstGeom>
                <a:noFill/>
                <a:extLst>
                  <a:ext uri="{909E8E84-426E-40DD-AFC4-6F175D3DCCD1}">
                    <a14:hiddenFill xmlns:a14="http://schemas.microsoft.com/office/drawing/2010/main">
                      <a:solidFill>
                        <a:srgbClr val="FFFFFF"/>
                      </a:solidFill>
                    </a14:hiddenFill>
                  </a:ext>
                </a:extLst>
              </p:spPr>
            </p:pic>
            <p:sp>
              <p:nvSpPr>
                <p:cNvPr id="173" name="Title 1">
                  <a:extLst>
                    <a:ext uri="{FF2B5EF4-FFF2-40B4-BE49-F238E27FC236}">
                      <a16:creationId xmlns:a16="http://schemas.microsoft.com/office/drawing/2014/main" id="{D621E06E-7AED-47DF-AF1A-D578F1B3626E}"/>
                    </a:ext>
                  </a:extLst>
                </p:cNvPr>
                <p:cNvSpPr txBox="1">
                  <a:spLocks/>
                </p:cNvSpPr>
                <p:nvPr/>
              </p:nvSpPr>
              <p:spPr>
                <a:xfrm>
                  <a:off x="5311296" y="38062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74" name="Rectangle: Rounded Corners 173">
                  <a:extLst>
                    <a:ext uri="{FF2B5EF4-FFF2-40B4-BE49-F238E27FC236}">
                      <a16:creationId xmlns:a16="http://schemas.microsoft.com/office/drawing/2014/main" id="{5F0F2858-A054-45E1-B25D-3AB97B261DD4}"/>
                    </a:ext>
                  </a:extLst>
                </p:cNvPr>
                <p:cNvSpPr/>
                <p:nvPr/>
              </p:nvSpPr>
              <p:spPr bwMode="auto">
                <a:xfrm>
                  <a:off x="5250751" y="40100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grpSp>
            <p:nvGrpSpPr>
              <p:cNvPr id="157" name="Group 156">
                <a:extLst>
                  <a:ext uri="{FF2B5EF4-FFF2-40B4-BE49-F238E27FC236}">
                    <a16:creationId xmlns:a16="http://schemas.microsoft.com/office/drawing/2014/main" id="{AC4AACD3-C256-4012-B754-586DCFD3D755}"/>
                  </a:ext>
                </a:extLst>
              </p:cNvPr>
              <p:cNvGrpSpPr/>
              <p:nvPr/>
            </p:nvGrpSpPr>
            <p:grpSpPr>
              <a:xfrm>
                <a:off x="5270182" y="2644196"/>
                <a:ext cx="822960" cy="1026717"/>
                <a:chOff x="6393751" y="986846"/>
                <a:chExt cx="822960" cy="1026717"/>
              </a:xfrm>
            </p:grpSpPr>
            <p:grpSp>
              <p:nvGrpSpPr>
                <p:cNvPr id="159" name="Graphic 4">
                  <a:extLst>
                    <a:ext uri="{FF2B5EF4-FFF2-40B4-BE49-F238E27FC236}">
                      <a16:creationId xmlns:a16="http://schemas.microsoft.com/office/drawing/2014/main" id="{86437285-E51E-418F-8C04-E685ABD0D943}"/>
                    </a:ext>
                  </a:extLst>
                </p:cNvPr>
                <p:cNvGrpSpPr/>
                <p:nvPr/>
              </p:nvGrpSpPr>
              <p:grpSpPr>
                <a:xfrm>
                  <a:off x="6575055" y="1297590"/>
                  <a:ext cx="460352" cy="608986"/>
                  <a:chOff x="7815262" y="2024062"/>
                  <a:chExt cx="2124075" cy="2809875"/>
                </a:xfrm>
                <a:solidFill>
                  <a:srgbClr val="000000"/>
                </a:solidFill>
              </p:grpSpPr>
              <p:sp>
                <p:nvSpPr>
                  <p:cNvPr id="162" name="Freeform: Shape 161">
                    <a:extLst>
                      <a:ext uri="{FF2B5EF4-FFF2-40B4-BE49-F238E27FC236}">
                        <a16:creationId xmlns:a16="http://schemas.microsoft.com/office/drawing/2014/main" id="{33562485-A412-4144-B50C-7D2CC554E6F2}"/>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2AB1C89-5560-44BF-826A-FF4804960D34}"/>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06118EA-399A-4DCC-9383-E42CE76A9B54}"/>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9453525F-6E6B-410A-B13C-6D9092FE034D}"/>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CE730DF-61D5-464F-9677-9E29C276EBD2}"/>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10C6C5-F142-4505-A98E-83728EDA5A85}"/>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D8ED802-6353-4537-B1CB-DEE18F0E0336}"/>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DF6CD870-D318-4911-8F9C-0585B0DBC724}"/>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F8E49C8-9D34-411F-8419-BE292A865815}"/>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A3C3B17-BBDE-43F3-9999-786E8BFD0316}"/>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60" name="Title 1">
                  <a:extLst>
                    <a:ext uri="{FF2B5EF4-FFF2-40B4-BE49-F238E27FC236}">
                      <a16:creationId xmlns:a16="http://schemas.microsoft.com/office/drawing/2014/main" id="{27C4DE55-E91F-4EF2-840D-B100F45B5B66}"/>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61" name="Rectangle: Rounded Corners 160">
                  <a:extLst>
                    <a:ext uri="{FF2B5EF4-FFF2-40B4-BE49-F238E27FC236}">
                      <a16:creationId xmlns:a16="http://schemas.microsoft.com/office/drawing/2014/main" id="{7C199B20-F53F-4A79-8169-9862AA50CCFD}"/>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58" name="Title 1">
                <a:extLst>
                  <a:ext uri="{FF2B5EF4-FFF2-40B4-BE49-F238E27FC236}">
                    <a16:creationId xmlns:a16="http://schemas.microsoft.com/office/drawing/2014/main" id="{C0D360CE-53C6-4A35-A866-77589F9B6BE6}"/>
                  </a:ext>
                </a:extLst>
              </p:cNvPr>
              <p:cNvSpPr txBox="1">
                <a:spLocks/>
              </p:cNvSpPr>
              <p:nvPr/>
            </p:nvSpPr>
            <p:spPr>
              <a:xfrm>
                <a:off x="5019675" y="229748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C</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75" name="Title 1">
              <a:extLst>
                <a:ext uri="{FF2B5EF4-FFF2-40B4-BE49-F238E27FC236}">
                  <a16:creationId xmlns:a16="http://schemas.microsoft.com/office/drawing/2014/main" id="{7D0E1AFD-2448-4888-A0E8-40E4D6B46F67}"/>
                </a:ext>
              </a:extLst>
            </p:cNvPr>
            <p:cNvSpPr txBox="1">
              <a:spLocks/>
            </p:cNvSpPr>
            <p:nvPr/>
          </p:nvSpPr>
          <p:spPr>
            <a:xfrm>
              <a:off x="5478010" y="1811738"/>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Virtual Machines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F7184369-6775-4243-B833-3904DD44F8B9}"/>
                </a:ext>
              </a:extLst>
            </p:cNvPr>
            <p:cNvSpPr/>
            <p:nvPr/>
          </p:nvSpPr>
          <p:spPr bwMode="auto">
            <a:xfrm>
              <a:off x="5478010" y="2013358"/>
              <a:ext cx="4764947" cy="322976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85B7B040-9486-4A0E-BA33-54AFE04FCDEF}"/>
                </a:ext>
              </a:extLst>
            </p:cNvPr>
            <p:cNvGrpSpPr/>
            <p:nvPr/>
          </p:nvGrpSpPr>
          <p:grpSpPr>
            <a:xfrm>
              <a:off x="6141439" y="5495903"/>
              <a:ext cx="3438089" cy="1055899"/>
              <a:chOff x="5546520" y="5529459"/>
              <a:chExt cx="3438089" cy="1055899"/>
            </a:xfrm>
          </p:grpSpPr>
          <p:sp>
            <p:nvSpPr>
              <p:cNvPr id="177" name="Title 1">
                <a:extLst>
                  <a:ext uri="{FF2B5EF4-FFF2-40B4-BE49-F238E27FC236}">
                    <a16:creationId xmlns:a16="http://schemas.microsoft.com/office/drawing/2014/main" id="{59499480-1F84-40B2-9618-09E118281ECE}"/>
                  </a:ext>
                </a:extLst>
              </p:cNvPr>
              <p:cNvSpPr txBox="1">
                <a:spLocks/>
              </p:cNvSpPr>
              <p:nvPr/>
            </p:nvSpPr>
            <p:spPr>
              <a:xfrm>
                <a:off x="5546520" y="552945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Backing Services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05BF949F-E753-41EA-ACA1-2F0D41F1331E}"/>
                  </a:ext>
                </a:extLst>
              </p:cNvPr>
              <p:cNvSpPr/>
              <p:nvPr/>
            </p:nvSpPr>
            <p:spPr bwMode="auto">
              <a:xfrm>
                <a:off x="5546520" y="5731079"/>
                <a:ext cx="3438089" cy="85427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76C60B46-2A62-43D6-923A-E8DB3F8D1668}"/>
                  </a:ext>
                </a:extLst>
              </p:cNvPr>
              <p:cNvGrpSpPr/>
              <p:nvPr/>
            </p:nvGrpSpPr>
            <p:grpSpPr>
              <a:xfrm>
                <a:off x="5909025" y="5896100"/>
                <a:ext cx="2713079" cy="524237"/>
                <a:chOff x="5790362" y="5896100"/>
                <a:chExt cx="2713079" cy="524237"/>
              </a:xfrm>
            </p:grpSpPr>
            <p:grpSp>
              <p:nvGrpSpPr>
                <p:cNvPr id="7" name="Group 6">
                  <a:extLst>
                    <a:ext uri="{FF2B5EF4-FFF2-40B4-BE49-F238E27FC236}">
                      <a16:creationId xmlns:a16="http://schemas.microsoft.com/office/drawing/2014/main" id="{B41A86BE-029B-47F1-89FA-FA2AAF86235D}"/>
                    </a:ext>
                  </a:extLst>
                </p:cNvPr>
                <p:cNvGrpSpPr/>
                <p:nvPr/>
              </p:nvGrpSpPr>
              <p:grpSpPr>
                <a:xfrm>
                  <a:off x="5790362" y="5896100"/>
                  <a:ext cx="755648" cy="524237"/>
                  <a:chOff x="5790362" y="5905404"/>
                  <a:chExt cx="755648" cy="524237"/>
                </a:xfrm>
              </p:grpSpPr>
              <p:sp>
                <p:nvSpPr>
                  <p:cNvPr id="179" name="Database_EFC7" title="Icon of a cylinder">
                    <a:extLst>
                      <a:ext uri="{FF2B5EF4-FFF2-40B4-BE49-F238E27FC236}">
                        <a16:creationId xmlns:a16="http://schemas.microsoft.com/office/drawing/2014/main" id="{3EB9F2EF-B882-4534-9220-EE6E6CBD11D7}"/>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Title 1">
                    <a:extLst>
                      <a:ext uri="{FF2B5EF4-FFF2-40B4-BE49-F238E27FC236}">
                        <a16:creationId xmlns:a16="http://schemas.microsoft.com/office/drawing/2014/main" id="{E0DA2DE5-E9FD-4B42-9C30-597076734314}"/>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LDAP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796565E5-123D-447E-AB02-FA1461BEEC25}"/>
                    </a:ext>
                  </a:extLst>
                </p:cNvPr>
                <p:cNvGrpSpPr/>
                <p:nvPr/>
              </p:nvGrpSpPr>
              <p:grpSpPr>
                <a:xfrm>
                  <a:off x="6769078" y="5896100"/>
                  <a:ext cx="755648" cy="524237"/>
                  <a:chOff x="5790362" y="5905404"/>
                  <a:chExt cx="755648" cy="524237"/>
                </a:xfrm>
              </p:grpSpPr>
              <p:sp>
                <p:nvSpPr>
                  <p:cNvPr id="182" name="Database_EFC7" title="Icon of a cylinder">
                    <a:extLst>
                      <a:ext uri="{FF2B5EF4-FFF2-40B4-BE49-F238E27FC236}">
                        <a16:creationId xmlns:a16="http://schemas.microsoft.com/office/drawing/2014/main" id="{337ACA6E-D096-408E-9167-0ED9475DE7FA}"/>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Title 1">
                    <a:extLst>
                      <a:ext uri="{FF2B5EF4-FFF2-40B4-BE49-F238E27FC236}">
                        <a16:creationId xmlns:a16="http://schemas.microsoft.com/office/drawing/2014/main" id="{BB01DE9D-0510-46FA-99FF-DE6514DD1E5B}"/>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SFTP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4" name="Group 183">
                  <a:extLst>
                    <a:ext uri="{FF2B5EF4-FFF2-40B4-BE49-F238E27FC236}">
                      <a16:creationId xmlns:a16="http://schemas.microsoft.com/office/drawing/2014/main" id="{8E9FA365-7421-4E3D-835D-70E7FB08CAC9}"/>
                    </a:ext>
                  </a:extLst>
                </p:cNvPr>
                <p:cNvGrpSpPr/>
                <p:nvPr/>
              </p:nvGrpSpPr>
              <p:grpSpPr>
                <a:xfrm>
                  <a:off x="7747793" y="5896100"/>
                  <a:ext cx="755648" cy="524237"/>
                  <a:chOff x="5790362" y="5905404"/>
                  <a:chExt cx="755648" cy="524237"/>
                </a:xfrm>
              </p:grpSpPr>
              <p:sp>
                <p:nvSpPr>
                  <p:cNvPr id="185" name="Database_EFC7" title="Icon of a cylinder">
                    <a:extLst>
                      <a:ext uri="{FF2B5EF4-FFF2-40B4-BE49-F238E27FC236}">
                        <a16:creationId xmlns:a16="http://schemas.microsoft.com/office/drawing/2014/main" id="{B07C9C6E-8FF2-4DA4-BF35-0B3503C7D760}"/>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Title 1">
                    <a:extLst>
                      <a:ext uri="{FF2B5EF4-FFF2-40B4-BE49-F238E27FC236}">
                        <a16:creationId xmlns:a16="http://schemas.microsoft.com/office/drawing/2014/main" id="{674AA1F6-80DA-485A-8A94-CEFDB1C0E5A4}"/>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PRIZM</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grpSp>
        <p:grpSp>
          <p:nvGrpSpPr>
            <p:cNvPr id="10" name="Group 9">
              <a:extLst>
                <a:ext uri="{FF2B5EF4-FFF2-40B4-BE49-F238E27FC236}">
                  <a16:creationId xmlns:a16="http://schemas.microsoft.com/office/drawing/2014/main" id="{20B7FD7A-4F01-419D-B126-F1E4961553A2}"/>
                </a:ext>
              </a:extLst>
            </p:cNvPr>
            <p:cNvGrpSpPr/>
            <p:nvPr/>
          </p:nvGrpSpPr>
          <p:grpSpPr>
            <a:xfrm>
              <a:off x="7354439" y="1027534"/>
              <a:ext cx="1012088" cy="671840"/>
              <a:chOff x="7241795" y="983989"/>
              <a:chExt cx="1012088" cy="671840"/>
            </a:xfrm>
          </p:grpSpPr>
          <p:sp>
            <p:nvSpPr>
              <p:cNvPr id="189" name="globe_2" title="Icon of a sphere made of lines">
                <a:extLst>
                  <a:ext uri="{FF2B5EF4-FFF2-40B4-BE49-F238E27FC236}">
                    <a16:creationId xmlns:a16="http://schemas.microsoft.com/office/drawing/2014/main" id="{C693E140-EE76-4415-A85D-A1A4715C467D}"/>
                  </a:ext>
                </a:extLst>
              </p:cNvPr>
              <p:cNvSpPr>
                <a:spLocks noChangeAspect="1" noEditPoints="1"/>
              </p:cNvSpPr>
              <p:nvPr/>
            </p:nvSpPr>
            <p:spPr bwMode="auto">
              <a:xfrm>
                <a:off x="7515985" y="1192120"/>
                <a:ext cx="463709" cy="4637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Title 1">
                <a:extLst>
                  <a:ext uri="{FF2B5EF4-FFF2-40B4-BE49-F238E27FC236}">
                    <a16:creationId xmlns:a16="http://schemas.microsoft.com/office/drawing/2014/main" id="{66E57ACF-747E-4D7D-A066-D13BDD997A7F}"/>
                  </a:ext>
                </a:extLst>
              </p:cNvPr>
              <p:cNvSpPr txBox="1">
                <a:spLocks/>
              </p:cNvSpPr>
              <p:nvPr/>
            </p:nvSpPr>
            <p:spPr>
              <a:xfrm>
                <a:off x="7241795" y="983989"/>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Internet</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spTree>
    <p:extLst>
      <p:ext uri="{BB962C8B-B14F-4D97-AF65-F5344CB8AC3E}">
        <p14:creationId xmlns:p14="http://schemas.microsoft.com/office/powerpoint/2010/main" val="248226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ectangle: Rounded Corners 175">
            <a:extLst>
              <a:ext uri="{FF2B5EF4-FFF2-40B4-BE49-F238E27FC236}">
                <a16:creationId xmlns:a16="http://schemas.microsoft.com/office/drawing/2014/main" id="{F7184369-6775-4243-B833-3904DD44F8B9}"/>
              </a:ext>
            </a:extLst>
          </p:cNvPr>
          <p:cNvSpPr/>
          <p:nvPr/>
        </p:nvSpPr>
        <p:spPr bwMode="auto">
          <a:xfrm>
            <a:off x="5745527" y="2117862"/>
            <a:ext cx="4764947" cy="262831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Xerox </a:t>
            </a:r>
            <a:r>
              <a:rPr lang="en-US" b="0" err="1">
                <a:solidFill>
                  <a:srgbClr val="000000"/>
                </a:solidFill>
                <a:latin typeface="Segoe UI Light" panose="020B0502040204020203" pitchFamily="34" charset="0"/>
                <a:cs typeface="Segoe UI Light" panose="020B0502040204020203" pitchFamily="34" charset="0"/>
              </a:rPr>
              <a:t>Docushare</a:t>
            </a:r>
            <a:r>
              <a:rPr lang="en-US" b="0">
                <a:solidFill>
                  <a:srgbClr val="000000"/>
                </a:solidFill>
                <a:latin typeface="Segoe UI Light" panose="020B0502040204020203" pitchFamily="34" charset="0"/>
                <a:cs typeface="Segoe UI Light" panose="020B0502040204020203" pitchFamily="34" charset="0"/>
              </a:rPr>
              <a:t> Flex—</a:t>
            </a:r>
            <a:r>
              <a:rPr lang="en-US" b="0">
                <a:solidFill>
                  <a:srgbClr val="0078D4"/>
                </a:solidFill>
                <a:latin typeface="Selawik Semibold" panose="020B0702040204020203" pitchFamily="34" charset="0"/>
                <a:cs typeface="Segoe UI Light" panose="020B0502040204020203" pitchFamily="34" charset="0"/>
              </a:rPr>
              <a:t>After</a:t>
            </a: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B5A5CCB-9A89-4757-B5EA-670B2AFF3821}"/>
              </a:ext>
            </a:extLst>
          </p:cNvPr>
          <p:cNvGrpSpPr/>
          <p:nvPr/>
        </p:nvGrpSpPr>
        <p:grpSpPr>
          <a:xfrm>
            <a:off x="588263" y="1282184"/>
            <a:ext cx="3475734" cy="5301023"/>
            <a:chOff x="588263" y="1225034"/>
            <a:chExt cx="3475734" cy="5301023"/>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873494"/>
              <a:ext cx="3307462" cy="267765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Convert Postgres database to a shared backing service</a:t>
              </a:r>
            </a:p>
            <a:p>
              <a:pPr marL="274320" lvl="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Run Java application in containers with no code modification</a:t>
              </a:r>
            </a:p>
            <a:p>
              <a:pPr marL="274320" lvl="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Switch to NGINX-based web-tier with </a:t>
              </a:r>
              <a:r>
                <a:rPr lang="en-US" sz="1600" b="0" spc="0" err="1">
                  <a:solidFill>
                    <a:srgbClr val="0078D4"/>
                  </a:solidFill>
                  <a:latin typeface="Segoe UI" panose="020B0502040204020203" pitchFamily="34" charset="0"/>
                </a:rPr>
                <a:t>LetsEncrypt</a:t>
              </a:r>
              <a:r>
                <a:rPr lang="en-US" sz="1600" b="0" spc="0">
                  <a:solidFill>
                    <a:srgbClr val="0078D4"/>
                  </a:solidFill>
                  <a:latin typeface="Segoe UI" panose="020B0502040204020203" pitchFamily="34" charset="0"/>
                </a:rPr>
                <a:t> for free SSL/TLS</a:t>
              </a:r>
            </a:p>
            <a:p>
              <a:pPr marL="274320" lvl="0" indent="-274320">
                <a:spcAft>
                  <a:spcPts val="1200"/>
                </a:spcAft>
                <a:buFont typeface="Arial" panose="020B0604020202020204" pitchFamily="34" charset="0"/>
                <a:buChar char="•"/>
                <a:defRPr/>
              </a:pPr>
              <a:r>
                <a:rPr lang="en-US" sz="1600" b="0" spc="0">
                  <a:solidFill>
                    <a:srgbClr val="0078D4"/>
                  </a:solidFill>
                  <a:latin typeface="Segoe UI" panose="020B0502040204020203" pitchFamily="34" charset="0"/>
                </a:rPr>
                <a:t>New Helm chart created to automate customer onboarding to AKS</a:t>
              </a:r>
            </a:p>
          </p:txBody>
        </p:sp>
        <p:sp>
          <p:nvSpPr>
            <p:cNvPr id="2" name="Rectangle 1">
              <a:extLst>
                <a:ext uri="{FF2B5EF4-FFF2-40B4-BE49-F238E27FC236}">
                  <a16:creationId xmlns:a16="http://schemas.microsoft.com/office/drawing/2014/main" id="{31819B71-5DE6-42DD-BE79-6086978A6BF2}"/>
                </a:ext>
              </a:extLst>
            </p:cNvPr>
            <p:cNvSpPr/>
            <p:nvPr/>
          </p:nvSpPr>
          <p:spPr>
            <a:xfrm>
              <a:off x="588263" y="1225034"/>
              <a:ext cx="3475734" cy="584775"/>
            </a:xfrm>
            <a:prstGeom prst="rect">
              <a:avLst/>
            </a:prstGeom>
          </p:spPr>
          <p:txBody>
            <a:bodyPr wrap="square">
              <a:spAutoFit/>
            </a:bodyPr>
            <a:lstStyle/>
            <a:p>
              <a:pPr lvl="0">
                <a:spcAft>
                  <a:spcPts val="600"/>
                </a:spcAft>
                <a:defRPr/>
              </a:pPr>
              <a:r>
                <a:rPr lang="en-US" sz="1600">
                  <a:ln w="3175">
                    <a:noFill/>
                  </a:ln>
                  <a:solidFill>
                    <a:srgbClr val="000000"/>
                  </a:solidFill>
                  <a:latin typeface="Segoe UI Semibold"/>
                  <a:cs typeface="Segoe UI" pitchFamily="34" charset="0"/>
                </a:rPr>
                <a:t>Typical 3-tier architecture </a:t>
              </a:r>
              <a:br>
                <a:rPr lang="en-US" sz="1600">
                  <a:ln w="3175">
                    <a:noFill/>
                  </a:ln>
                  <a:solidFill>
                    <a:srgbClr val="000000"/>
                  </a:solidFill>
                  <a:latin typeface="Segoe UI Semibold"/>
                  <a:cs typeface="Segoe UI" pitchFamily="34" charset="0"/>
                </a:rPr>
              </a:br>
              <a:r>
                <a:rPr lang="en-US" sz="1600">
                  <a:ln w="3175">
                    <a:noFill/>
                  </a:ln>
                  <a:solidFill>
                    <a:srgbClr val="000000"/>
                  </a:solidFill>
                  <a:latin typeface="Segoe UI Semibold"/>
                  <a:cs typeface="Segoe UI" pitchFamily="34" charset="0"/>
                </a:rPr>
                <a:t>using AKS</a:t>
              </a:r>
            </a:p>
          </p:txBody>
        </p:sp>
        <p:sp>
          <p:nvSpPr>
            <p:cNvPr id="111" name="Rectangle 110">
              <a:extLst>
                <a:ext uri="{FF2B5EF4-FFF2-40B4-BE49-F238E27FC236}">
                  <a16:creationId xmlns:a16="http://schemas.microsoft.com/office/drawing/2014/main" id="{D2A2A984-AF04-46B5-8031-180B98DB5906}"/>
                </a:ext>
              </a:extLst>
            </p:cNvPr>
            <p:cNvSpPr/>
            <p:nvPr/>
          </p:nvSpPr>
          <p:spPr>
            <a:xfrm>
              <a:off x="588263" y="4956397"/>
              <a:ext cx="3307445" cy="1569660"/>
            </a:xfrm>
            <a:prstGeom prst="rect">
              <a:avLst/>
            </a:prstGeom>
          </p:spPr>
          <p:txBody>
            <a:bodyPr wrap="square">
              <a:spAutoFit/>
            </a:bodyPr>
            <a:lstStyle/>
            <a:p>
              <a:pPr>
                <a:spcAft>
                  <a:spcPts val="600"/>
                </a:spcAft>
                <a:defRPr/>
              </a:pPr>
              <a:r>
                <a:rPr lang="en-US" sz="1600">
                  <a:ln w="3175">
                    <a:noFill/>
                  </a:ln>
                  <a:solidFill>
                    <a:srgbClr val="000000"/>
                  </a:solidFill>
                  <a:latin typeface="Segoe UI Semibold"/>
                  <a:cs typeface="Segoe UI" pitchFamily="34" charset="0"/>
                </a:rPr>
                <a:t>Outcome: </a:t>
              </a:r>
              <a:r>
                <a:rPr lang="en-US" sz="1600">
                  <a:solidFill>
                    <a:srgbClr val="000000"/>
                  </a:solidFill>
                  <a:latin typeface="Segoe UI" panose="020B0502040204020203" pitchFamily="34" charset="0"/>
                </a:rPr>
                <a:t>Run the Java application in containers on AKS, decreasing provisioning time from 24 hours to 10 minutes, accelerating sales and customer onboarding with no code changes required</a:t>
              </a:r>
            </a:p>
          </p:txBody>
        </p:sp>
      </p:grpSp>
      <p:grpSp>
        <p:nvGrpSpPr>
          <p:cNvPr id="11" name="Group 10">
            <a:extLst>
              <a:ext uri="{FF2B5EF4-FFF2-40B4-BE49-F238E27FC236}">
                <a16:creationId xmlns:a16="http://schemas.microsoft.com/office/drawing/2014/main" id="{CD22E237-1070-4E52-82DB-FFA58E539EB9}"/>
              </a:ext>
            </a:extLst>
          </p:cNvPr>
          <p:cNvGrpSpPr/>
          <p:nvPr/>
        </p:nvGrpSpPr>
        <p:grpSpPr>
          <a:xfrm>
            <a:off x="5944417" y="2944092"/>
            <a:ext cx="4371975" cy="1619194"/>
            <a:chOff x="5944417" y="2325789"/>
            <a:chExt cx="4371975" cy="1619194"/>
          </a:xfrm>
        </p:grpSpPr>
        <p:sp>
          <p:nvSpPr>
            <p:cNvPr id="112" name="Rectangle: Rounded Corners 111">
              <a:extLst>
                <a:ext uri="{FF2B5EF4-FFF2-40B4-BE49-F238E27FC236}">
                  <a16:creationId xmlns:a16="http://schemas.microsoft.com/office/drawing/2014/main" id="{85D8EE7C-2E7B-4C89-8944-2572A07310AE}"/>
                </a:ext>
              </a:extLst>
            </p:cNvPr>
            <p:cNvSpPr/>
            <p:nvPr/>
          </p:nvSpPr>
          <p:spPr bwMode="auto">
            <a:xfrm>
              <a:off x="5944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08050490-E8A4-4E93-94C8-C36BF5F197D1}"/>
                </a:ext>
              </a:extLst>
            </p:cNvPr>
            <p:cNvGrpSpPr/>
            <p:nvPr/>
          </p:nvGrpSpPr>
          <p:grpSpPr>
            <a:xfrm>
              <a:off x="6194924" y="2672499"/>
              <a:ext cx="822960" cy="1026717"/>
              <a:chOff x="6393751" y="986846"/>
              <a:chExt cx="822960" cy="1026717"/>
            </a:xfrm>
          </p:grpSpPr>
          <p:grpSp>
            <p:nvGrpSpPr>
              <p:cNvPr id="117" name="Graphic 4">
                <a:extLst>
                  <a:ext uri="{FF2B5EF4-FFF2-40B4-BE49-F238E27FC236}">
                    <a16:creationId xmlns:a16="http://schemas.microsoft.com/office/drawing/2014/main" id="{ECB62FC9-6D8A-4AF0-AFD6-C80805225E8A}"/>
                  </a:ext>
                </a:extLst>
              </p:cNvPr>
              <p:cNvGrpSpPr/>
              <p:nvPr/>
            </p:nvGrpSpPr>
            <p:grpSpPr>
              <a:xfrm>
                <a:off x="6575055" y="1297590"/>
                <a:ext cx="460352" cy="608986"/>
                <a:chOff x="7815262" y="2024062"/>
                <a:chExt cx="2124075" cy="2809875"/>
              </a:xfrm>
              <a:solidFill>
                <a:srgbClr val="000000"/>
              </a:solidFill>
            </p:grpSpPr>
            <p:sp>
              <p:nvSpPr>
                <p:cNvPr id="118" name="Freeform: Shape 117">
                  <a:extLst>
                    <a:ext uri="{FF2B5EF4-FFF2-40B4-BE49-F238E27FC236}">
                      <a16:creationId xmlns:a16="http://schemas.microsoft.com/office/drawing/2014/main" id="{AA1BE2AB-9E44-4C6D-9104-C809E2D81B06}"/>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F9466DB-0986-46CA-AB9A-D4CC33064366}"/>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135C96E-751D-409A-BB4C-60BB108029EA}"/>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9EB221F-EFC4-4DFD-93EB-9C154B94EEBF}"/>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BFD25B0-BA16-49CF-B613-B8BA16BD6694}"/>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5E0D8A0-20BD-43E9-AF2D-A55698D13755}"/>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7E25D2D-65BD-40D3-B530-420C0A6DB451}"/>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BB1173F-8DAC-4DB3-A48B-064219CAD5E5}"/>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FE154F4-857D-4FE4-8B86-48760689B5A7}"/>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8B3DDA7-74F8-4CED-9DAC-E48C0D5AD6C0}"/>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30" name="Title 1">
                <a:extLst>
                  <a:ext uri="{FF2B5EF4-FFF2-40B4-BE49-F238E27FC236}">
                    <a16:creationId xmlns:a16="http://schemas.microsoft.com/office/drawing/2014/main" id="{4C65B4BA-9642-4D96-B754-7001C869A58C}"/>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31" name="Rectangle: Rounded Corners 130">
                <a:extLst>
                  <a:ext uri="{FF2B5EF4-FFF2-40B4-BE49-F238E27FC236}">
                    <a16:creationId xmlns:a16="http://schemas.microsoft.com/office/drawing/2014/main" id="{25C70C76-0877-4508-AB2F-5E00CC545D05}"/>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32" name="Title 1">
              <a:extLst>
                <a:ext uri="{FF2B5EF4-FFF2-40B4-BE49-F238E27FC236}">
                  <a16:creationId xmlns:a16="http://schemas.microsoft.com/office/drawing/2014/main" id="{4070A6B0-C5A5-4C26-B95F-FB793775749A}"/>
                </a:ext>
              </a:extLst>
            </p:cNvPr>
            <p:cNvSpPr txBox="1">
              <a:spLocks/>
            </p:cNvSpPr>
            <p:nvPr/>
          </p:nvSpPr>
          <p:spPr>
            <a:xfrm>
              <a:off x="5944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63E32E6A-6247-4418-9504-E94C4748009B}"/>
                </a:ext>
              </a:extLst>
            </p:cNvPr>
            <p:cNvSpPr/>
            <p:nvPr/>
          </p:nvSpPr>
          <p:spPr bwMode="auto">
            <a:xfrm>
              <a:off x="7468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6" name="Group 135">
              <a:extLst>
                <a:ext uri="{FF2B5EF4-FFF2-40B4-BE49-F238E27FC236}">
                  <a16:creationId xmlns:a16="http://schemas.microsoft.com/office/drawing/2014/main" id="{279FF677-CACA-43AC-A1AE-60E4CA2B1189}"/>
                </a:ext>
              </a:extLst>
            </p:cNvPr>
            <p:cNvGrpSpPr/>
            <p:nvPr/>
          </p:nvGrpSpPr>
          <p:grpSpPr>
            <a:xfrm>
              <a:off x="7718924" y="2672499"/>
              <a:ext cx="822960" cy="1026717"/>
              <a:chOff x="6393751" y="986846"/>
              <a:chExt cx="822960" cy="1026717"/>
            </a:xfrm>
          </p:grpSpPr>
          <p:grpSp>
            <p:nvGrpSpPr>
              <p:cNvPr id="138" name="Graphic 4">
                <a:extLst>
                  <a:ext uri="{FF2B5EF4-FFF2-40B4-BE49-F238E27FC236}">
                    <a16:creationId xmlns:a16="http://schemas.microsoft.com/office/drawing/2014/main" id="{51DDEDA4-6A0A-496D-B097-ED6F13FC7F30}"/>
                  </a:ext>
                </a:extLst>
              </p:cNvPr>
              <p:cNvGrpSpPr/>
              <p:nvPr/>
            </p:nvGrpSpPr>
            <p:grpSpPr>
              <a:xfrm>
                <a:off x="6575055" y="1297590"/>
                <a:ext cx="460352" cy="608986"/>
                <a:chOff x="7815262" y="2024062"/>
                <a:chExt cx="2124075" cy="2809875"/>
              </a:xfrm>
              <a:solidFill>
                <a:srgbClr val="000000"/>
              </a:solidFill>
            </p:grpSpPr>
            <p:sp>
              <p:nvSpPr>
                <p:cNvPr id="141" name="Freeform: Shape 140">
                  <a:extLst>
                    <a:ext uri="{FF2B5EF4-FFF2-40B4-BE49-F238E27FC236}">
                      <a16:creationId xmlns:a16="http://schemas.microsoft.com/office/drawing/2014/main" id="{7B41FCF8-7A76-4E8F-AE13-114A774634A5}"/>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0869CD6-48CF-42CC-AEAF-43E35C58A498}"/>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1ABBE16-30F3-4E36-B95D-2CBE8612D08C}"/>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C7725A9A-2090-4A2D-84FF-2956EE877D50}"/>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20ED288-E825-414F-9A6F-FBF60523AD35}"/>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E6527ABF-87C3-4FC9-BEA7-DA0EA97323A0}"/>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2B47CA27-3B15-40AE-AA70-9143E26569F1}"/>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ED1352F5-2332-466B-9E43-75AE772F1C84}"/>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B1A0ACC2-A76D-46E9-AEE8-850994E1A18F}"/>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3DE081FD-41B1-433E-A362-A3DBBD5D92C0}"/>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39" name="Title 1">
                <a:extLst>
                  <a:ext uri="{FF2B5EF4-FFF2-40B4-BE49-F238E27FC236}">
                    <a16:creationId xmlns:a16="http://schemas.microsoft.com/office/drawing/2014/main" id="{BFDA2376-B5BF-4E43-B50D-2B10FE4EF055}"/>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40" name="Rectangle: Rounded Corners 139">
                <a:extLst>
                  <a:ext uri="{FF2B5EF4-FFF2-40B4-BE49-F238E27FC236}">
                    <a16:creationId xmlns:a16="http://schemas.microsoft.com/office/drawing/2014/main" id="{B0355A99-1B54-4DAA-986B-F0106B43D8BE}"/>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37" name="Title 1">
              <a:extLst>
                <a:ext uri="{FF2B5EF4-FFF2-40B4-BE49-F238E27FC236}">
                  <a16:creationId xmlns:a16="http://schemas.microsoft.com/office/drawing/2014/main" id="{44C4DF3C-D4C1-4AB6-AEA1-975B87810EF2}"/>
                </a:ext>
              </a:extLst>
            </p:cNvPr>
            <p:cNvSpPr txBox="1">
              <a:spLocks/>
            </p:cNvSpPr>
            <p:nvPr/>
          </p:nvSpPr>
          <p:spPr>
            <a:xfrm>
              <a:off x="7468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B</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55" name="Rectangle: Rounded Corners 154">
              <a:extLst>
                <a:ext uri="{FF2B5EF4-FFF2-40B4-BE49-F238E27FC236}">
                  <a16:creationId xmlns:a16="http://schemas.microsoft.com/office/drawing/2014/main" id="{A8648C3C-8EC7-49B5-A06D-FE11EFC1FBC3}"/>
                </a:ext>
              </a:extLst>
            </p:cNvPr>
            <p:cNvSpPr/>
            <p:nvPr/>
          </p:nvSpPr>
          <p:spPr bwMode="auto">
            <a:xfrm>
              <a:off x="8992417" y="2523853"/>
              <a:ext cx="1323975" cy="142113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57" name="Group 156">
              <a:extLst>
                <a:ext uri="{FF2B5EF4-FFF2-40B4-BE49-F238E27FC236}">
                  <a16:creationId xmlns:a16="http://schemas.microsoft.com/office/drawing/2014/main" id="{AC4AACD3-C256-4012-B754-586DCFD3D755}"/>
                </a:ext>
              </a:extLst>
            </p:cNvPr>
            <p:cNvGrpSpPr/>
            <p:nvPr/>
          </p:nvGrpSpPr>
          <p:grpSpPr>
            <a:xfrm>
              <a:off x="9242924" y="2672499"/>
              <a:ext cx="822960" cy="1026717"/>
              <a:chOff x="6393751" y="986846"/>
              <a:chExt cx="822960" cy="1026717"/>
            </a:xfrm>
          </p:grpSpPr>
          <p:grpSp>
            <p:nvGrpSpPr>
              <p:cNvPr id="159" name="Graphic 4">
                <a:extLst>
                  <a:ext uri="{FF2B5EF4-FFF2-40B4-BE49-F238E27FC236}">
                    <a16:creationId xmlns:a16="http://schemas.microsoft.com/office/drawing/2014/main" id="{86437285-E51E-418F-8C04-E685ABD0D943}"/>
                  </a:ext>
                </a:extLst>
              </p:cNvPr>
              <p:cNvGrpSpPr/>
              <p:nvPr/>
            </p:nvGrpSpPr>
            <p:grpSpPr>
              <a:xfrm>
                <a:off x="6575055" y="1297590"/>
                <a:ext cx="460352" cy="608986"/>
                <a:chOff x="7815262" y="2024062"/>
                <a:chExt cx="2124075" cy="2809875"/>
              </a:xfrm>
              <a:solidFill>
                <a:srgbClr val="000000"/>
              </a:solidFill>
            </p:grpSpPr>
            <p:sp>
              <p:nvSpPr>
                <p:cNvPr id="162" name="Freeform: Shape 161">
                  <a:extLst>
                    <a:ext uri="{FF2B5EF4-FFF2-40B4-BE49-F238E27FC236}">
                      <a16:creationId xmlns:a16="http://schemas.microsoft.com/office/drawing/2014/main" id="{33562485-A412-4144-B50C-7D2CC554E6F2}"/>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72AB1C89-5560-44BF-826A-FF4804960D34}"/>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06118EA-399A-4DCC-9383-E42CE76A9B54}"/>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9453525F-6E6B-410A-B13C-6D9092FE034D}"/>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CE730DF-61D5-464F-9677-9E29C276EBD2}"/>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10C6C5-F142-4505-A98E-83728EDA5A85}"/>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D8ED802-6353-4537-B1CB-DEE18F0E0336}"/>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DF6CD870-D318-4911-8F9C-0585B0DBC724}"/>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F8E49C8-9D34-411F-8419-BE292A865815}"/>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A3C3B17-BBDE-43F3-9999-786E8BFD0316}"/>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endParaRPr lang="en-US"/>
                </a:p>
              </p:txBody>
            </p:sp>
          </p:grpSp>
          <p:sp>
            <p:nvSpPr>
              <p:cNvPr id="160" name="Title 1">
                <a:extLst>
                  <a:ext uri="{FF2B5EF4-FFF2-40B4-BE49-F238E27FC236}">
                    <a16:creationId xmlns:a16="http://schemas.microsoft.com/office/drawing/2014/main" id="{27C4DE55-E91F-4EF2-840D-B100F45B5B66}"/>
                  </a:ext>
                </a:extLst>
              </p:cNvPr>
              <p:cNvSpPr txBox="1">
                <a:spLocks/>
              </p:cNvSpPr>
              <p:nvPr/>
            </p:nvSpPr>
            <p:spPr>
              <a:xfrm>
                <a:off x="6454296" y="986846"/>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Java</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61" name="Rectangle: Rounded Corners 160">
                <a:extLst>
                  <a:ext uri="{FF2B5EF4-FFF2-40B4-BE49-F238E27FC236}">
                    <a16:creationId xmlns:a16="http://schemas.microsoft.com/office/drawing/2014/main" id="{7C199B20-F53F-4A79-8169-9862AA50CCFD}"/>
                  </a:ext>
                </a:extLst>
              </p:cNvPr>
              <p:cNvSpPr/>
              <p:nvPr/>
            </p:nvSpPr>
            <p:spPr bwMode="auto">
              <a:xfrm>
                <a:off x="6393751" y="1190603"/>
                <a:ext cx="822960" cy="822960"/>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158" name="Title 1">
              <a:extLst>
                <a:ext uri="{FF2B5EF4-FFF2-40B4-BE49-F238E27FC236}">
                  <a16:creationId xmlns:a16="http://schemas.microsoft.com/office/drawing/2014/main" id="{C0D360CE-53C6-4A35-A866-77589F9B6BE6}"/>
                </a:ext>
              </a:extLst>
            </p:cNvPr>
            <p:cNvSpPr txBox="1">
              <a:spLocks/>
            </p:cNvSpPr>
            <p:nvPr/>
          </p:nvSpPr>
          <p:spPr>
            <a:xfrm>
              <a:off x="8992417" y="2325789"/>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Customer C</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75" name="Title 1">
            <a:extLst>
              <a:ext uri="{FF2B5EF4-FFF2-40B4-BE49-F238E27FC236}">
                <a16:creationId xmlns:a16="http://schemas.microsoft.com/office/drawing/2014/main" id="{7D0E1AFD-2448-4888-A0E8-40E4D6B46F67}"/>
              </a:ext>
            </a:extLst>
          </p:cNvPr>
          <p:cNvSpPr txBox="1">
            <a:spLocks/>
          </p:cNvSpPr>
          <p:nvPr/>
        </p:nvSpPr>
        <p:spPr>
          <a:xfrm>
            <a:off x="5745527" y="1916241"/>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AKS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89" name="globe_2" title="Icon of a sphere made of lines">
            <a:extLst>
              <a:ext uri="{FF2B5EF4-FFF2-40B4-BE49-F238E27FC236}">
                <a16:creationId xmlns:a16="http://schemas.microsoft.com/office/drawing/2014/main" id="{C693E140-EE76-4415-A85D-A1A4715C467D}"/>
              </a:ext>
            </a:extLst>
          </p:cNvPr>
          <p:cNvSpPr>
            <a:spLocks noChangeAspect="1" noEditPoints="1"/>
          </p:cNvSpPr>
          <p:nvPr/>
        </p:nvSpPr>
        <p:spPr bwMode="auto">
          <a:xfrm>
            <a:off x="7896146" y="1340168"/>
            <a:ext cx="463709" cy="46370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Title 1">
            <a:extLst>
              <a:ext uri="{FF2B5EF4-FFF2-40B4-BE49-F238E27FC236}">
                <a16:creationId xmlns:a16="http://schemas.microsoft.com/office/drawing/2014/main" id="{66E57ACF-747E-4D7D-A066-D13BDD997A7F}"/>
              </a:ext>
            </a:extLst>
          </p:cNvPr>
          <p:cNvSpPr txBox="1">
            <a:spLocks/>
          </p:cNvSpPr>
          <p:nvPr/>
        </p:nvSpPr>
        <p:spPr>
          <a:xfrm>
            <a:off x="7621956" y="1132037"/>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Internet</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nvGrpSpPr>
          <p:cNvPr id="93" name="Group 92">
            <a:extLst>
              <a:ext uri="{FF2B5EF4-FFF2-40B4-BE49-F238E27FC236}">
                <a16:creationId xmlns:a16="http://schemas.microsoft.com/office/drawing/2014/main" id="{A226A63B-4F94-4679-93C2-1171997701D5}"/>
              </a:ext>
            </a:extLst>
          </p:cNvPr>
          <p:cNvGrpSpPr/>
          <p:nvPr/>
        </p:nvGrpSpPr>
        <p:grpSpPr>
          <a:xfrm>
            <a:off x="6538686" y="2296518"/>
            <a:ext cx="3178628" cy="440890"/>
            <a:chOff x="47687" y="5295621"/>
            <a:chExt cx="3178628" cy="440890"/>
          </a:xfrm>
        </p:grpSpPr>
        <p:sp>
          <p:nvSpPr>
            <p:cNvPr id="126" name="Rectangle: Rounded Corners 125">
              <a:extLst>
                <a:ext uri="{FF2B5EF4-FFF2-40B4-BE49-F238E27FC236}">
                  <a16:creationId xmlns:a16="http://schemas.microsoft.com/office/drawing/2014/main" id="{BAFE7B03-0DDA-4457-B05B-E21F5040BEC3}"/>
                </a:ext>
              </a:extLst>
            </p:cNvPr>
            <p:cNvSpPr/>
            <p:nvPr/>
          </p:nvSpPr>
          <p:spPr bwMode="auto">
            <a:xfrm>
              <a:off x="47687" y="5328832"/>
              <a:ext cx="3178628" cy="37446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8" name="TextBox 187">
              <a:extLst>
                <a:ext uri="{FF2B5EF4-FFF2-40B4-BE49-F238E27FC236}">
                  <a16:creationId xmlns:a16="http://schemas.microsoft.com/office/drawing/2014/main" id="{87672C60-39A6-4942-B577-970336D4EA77}"/>
                </a:ext>
              </a:extLst>
            </p:cNvPr>
            <p:cNvSpPr txBox="1"/>
            <p:nvPr/>
          </p:nvSpPr>
          <p:spPr>
            <a:xfrm>
              <a:off x="1042198" y="5295621"/>
              <a:ext cx="1189607" cy="440890"/>
            </a:xfrm>
            <a:prstGeom prst="rect">
              <a:avLst/>
            </a:prstGeom>
            <a:noFill/>
          </p:spPr>
          <p:txBody>
            <a:bodyPr wrap="square" lIns="182880" tIns="146304" rIns="182880" bIns="146304" rtlCol="0">
              <a:spAutoFit/>
            </a:bodyPr>
            <a:lstStyle/>
            <a:p>
              <a:pPr algn="ctr">
                <a:lnSpc>
                  <a:spcPct val="90000"/>
                </a:lnSpc>
                <a:spcAft>
                  <a:spcPts val="600"/>
                </a:spcAft>
              </a:pPr>
              <a:r>
                <a:rPr lang="en-US" sz="1050">
                  <a:solidFill>
                    <a:srgbClr val="0078D4"/>
                  </a:solidFill>
                  <a:latin typeface="Segoe UI Semibold" panose="020B0702040204020203" pitchFamily="34" charset="0"/>
                  <a:cs typeface="Segoe UI Semibold" panose="020B0702040204020203" pitchFamily="34" charset="0"/>
                </a:rPr>
                <a:t>NGINX</a:t>
              </a:r>
            </a:p>
          </p:txBody>
        </p:sp>
      </p:grpSp>
      <p:grpSp>
        <p:nvGrpSpPr>
          <p:cNvPr id="14" name="Group 13">
            <a:extLst>
              <a:ext uri="{FF2B5EF4-FFF2-40B4-BE49-F238E27FC236}">
                <a16:creationId xmlns:a16="http://schemas.microsoft.com/office/drawing/2014/main" id="{BD3C15BB-2C39-4B04-8FAA-B0320FA43517}"/>
              </a:ext>
            </a:extLst>
          </p:cNvPr>
          <p:cNvGrpSpPr/>
          <p:nvPr/>
        </p:nvGrpSpPr>
        <p:grpSpPr>
          <a:xfrm>
            <a:off x="6046375" y="4986066"/>
            <a:ext cx="4163251" cy="1055899"/>
            <a:chOff x="6408956" y="4999515"/>
            <a:chExt cx="4163251" cy="1055899"/>
          </a:xfrm>
        </p:grpSpPr>
        <p:sp>
          <p:nvSpPr>
            <p:cNvPr id="177" name="Title 1">
              <a:extLst>
                <a:ext uri="{FF2B5EF4-FFF2-40B4-BE49-F238E27FC236}">
                  <a16:creationId xmlns:a16="http://schemas.microsoft.com/office/drawing/2014/main" id="{59499480-1F84-40B2-9618-09E118281ECE}"/>
                </a:ext>
              </a:extLst>
            </p:cNvPr>
            <p:cNvSpPr txBox="1">
              <a:spLocks/>
            </p:cNvSpPr>
            <p:nvPr/>
          </p:nvSpPr>
          <p:spPr>
            <a:xfrm>
              <a:off x="6408956" y="4999515"/>
              <a:ext cx="101208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Backing Services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05BF949F-E753-41EA-ACA1-2F0D41F1331E}"/>
                </a:ext>
              </a:extLst>
            </p:cNvPr>
            <p:cNvSpPr/>
            <p:nvPr/>
          </p:nvSpPr>
          <p:spPr bwMode="auto">
            <a:xfrm>
              <a:off x="6408957" y="5201135"/>
              <a:ext cx="4163250" cy="85427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 name="Group 12">
              <a:extLst>
                <a:ext uri="{FF2B5EF4-FFF2-40B4-BE49-F238E27FC236}">
                  <a16:creationId xmlns:a16="http://schemas.microsoft.com/office/drawing/2014/main" id="{4FAFDB40-882F-4D66-96B9-EFC5CA16508D}"/>
                </a:ext>
              </a:extLst>
            </p:cNvPr>
            <p:cNvGrpSpPr/>
            <p:nvPr/>
          </p:nvGrpSpPr>
          <p:grpSpPr>
            <a:xfrm>
              <a:off x="6644685" y="5366156"/>
              <a:ext cx="3852988" cy="524237"/>
              <a:chOff x="6771461" y="5366156"/>
              <a:chExt cx="3852988" cy="524237"/>
            </a:xfrm>
          </p:grpSpPr>
          <p:grpSp>
            <p:nvGrpSpPr>
              <p:cNvPr id="7" name="Group 6">
                <a:extLst>
                  <a:ext uri="{FF2B5EF4-FFF2-40B4-BE49-F238E27FC236}">
                    <a16:creationId xmlns:a16="http://schemas.microsoft.com/office/drawing/2014/main" id="{B41A86BE-029B-47F1-89FA-FA2AAF86235D}"/>
                  </a:ext>
                </a:extLst>
              </p:cNvPr>
              <p:cNvGrpSpPr/>
              <p:nvPr/>
            </p:nvGrpSpPr>
            <p:grpSpPr>
              <a:xfrm>
                <a:off x="6771461" y="5366156"/>
                <a:ext cx="755648" cy="524237"/>
                <a:chOff x="5790362" y="5905404"/>
                <a:chExt cx="755648" cy="524237"/>
              </a:xfrm>
            </p:grpSpPr>
            <p:sp>
              <p:nvSpPr>
                <p:cNvPr id="179" name="Database_EFC7" title="Icon of a cylinder">
                  <a:extLst>
                    <a:ext uri="{FF2B5EF4-FFF2-40B4-BE49-F238E27FC236}">
                      <a16:creationId xmlns:a16="http://schemas.microsoft.com/office/drawing/2014/main" id="{3EB9F2EF-B882-4534-9220-EE6E6CBD11D7}"/>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Title 1">
                  <a:extLst>
                    <a:ext uri="{FF2B5EF4-FFF2-40B4-BE49-F238E27FC236}">
                      <a16:creationId xmlns:a16="http://schemas.microsoft.com/office/drawing/2014/main" id="{E0DA2DE5-E9FD-4B42-9C30-597076734314}"/>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LDAP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796565E5-123D-447E-AB02-FA1461BEEC25}"/>
                  </a:ext>
                </a:extLst>
              </p:cNvPr>
              <p:cNvGrpSpPr/>
              <p:nvPr/>
            </p:nvGrpSpPr>
            <p:grpSpPr>
              <a:xfrm>
                <a:off x="7750177" y="5366156"/>
                <a:ext cx="755648" cy="524237"/>
                <a:chOff x="5790362" y="5905404"/>
                <a:chExt cx="755648" cy="524237"/>
              </a:xfrm>
            </p:grpSpPr>
            <p:sp>
              <p:nvSpPr>
                <p:cNvPr id="182" name="Database_EFC7" title="Icon of a cylinder">
                  <a:extLst>
                    <a:ext uri="{FF2B5EF4-FFF2-40B4-BE49-F238E27FC236}">
                      <a16:creationId xmlns:a16="http://schemas.microsoft.com/office/drawing/2014/main" id="{337ACA6E-D096-408E-9167-0ED9475DE7FA}"/>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Title 1">
                  <a:extLst>
                    <a:ext uri="{FF2B5EF4-FFF2-40B4-BE49-F238E27FC236}">
                      <a16:creationId xmlns:a16="http://schemas.microsoft.com/office/drawing/2014/main" id="{BB01DE9D-0510-46FA-99FF-DE6514DD1E5B}"/>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SFTP</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84" name="Group 183">
                <a:extLst>
                  <a:ext uri="{FF2B5EF4-FFF2-40B4-BE49-F238E27FC236}">
                    <a16:creationId xmlns:a16="http://schemas.microsoft.com/office/drawing/2014/main" id="{8E9FA365-7421-4E3D-835D-70E7FB08CAC9}"/>
                  </a:ext>
                </a:extLst>
              </p:cNvPr>
              <p:cNvGrpSpPr/>
              <p:nvPr/>
            </p:nvGrpSpPr>
            <p:grpSpPr>
              <a:xfrm>
                <a:off x="8728892" y="5366156"/>
                <a:ext cx="755648" cy="524237"/>
                <a:chOff x="5790362" y="5905404"/>
                <a:chExt cx="755648" cy="524237"/>
              </a:xfrm>
            </p:grpSpPr>
            <p:sp>
              <p:nvSpPr>
                <p:cNvPr id="185" name="Database_EFC7" title="Icon of a cylinder">
                  <a:extLst>
                    <a:ext uri="{FF2B5EF4-FFF2-40B4-BE49-F238E27FC236}">
                      <a16:creationId xmlns:a16="http://schemas.microsoft.com/office/drawing/2014/main" id="{B07C9C6E-8FF2-4DA4-BF35-0B3503C7D760}"/>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Title 1">
                  <a:extLst>
                    <a:ext uri="{FF2B5EF4-FFF2-40B4-BE49-F238E27FC236}">
                      <a16:creationId xmlns:a16="http://schemas.microsoft.com/office/drawing/2014/main" id="{674AA1F6-80DA-485A-8A94-CEFDB1C0E5A4}"/>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PRIZM</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92" name="Group 191">
                <a:extLst>
                  <a:ext uri="{FF2B5EF4-FFF2-40B4-BE49-F238E27FC236}">
                    <a16:creationId xmlns:a16="http://schemas.microsoft.com/office/drawing/2014/main" id="{A8EFEA59-A4BC-47FF-A82B-ADEE3CF65FCD}"/>
                  </a:ext>
                </a:extLst>
              </p:cNvPr>
              <p:cNvGrpSpPr/>
              <p:nvPr/>
            </p:nvGrpSpPr>
            <p:grpSpPr>
              <a:xfrm>
                <a:off x="9707607" y="5366156"/>
                <a:ext cx="916842" cy="524237"/>
                <a:chOff x="5790362" y="5905404"/>
                <a:chExt cx="916842" cy="524237"/>
              </a:xfrm>
            </p:grpSpPr>
            <p:sp>
              <p:nvSpPr>
                <p:cNvPr id="193" name="Database_EFC7" title="Icon of a cylinder">
                  <a:extLst>
                    <a:ext uri="{FF2B5EF4-FFF2-40B4-BE49-F238E27FC236}">
                      <a16:creationId xmlns:a16="http://schemas.microsoft.com/office/drawing/2014/main" id="{DDB003D8-4946-4EB3-874F-2DCBB7F8A348}"/>
                    </a:ext>
                  </a:extLst>
                </p:cNvPr>
                <p:cNvSpPr>
                  <a:spLocks noChangeAspect="1" noEditPoints="1"/>
                </p:cNvSpPr>
                <p:nvPr/>
              </p:nvSpPr>
              <p:spPr bwMode="auto">
                <a:xfrm>
                  <a:off x="5790362" y="5905404"/>
                  <a:ext cx="916842"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Title 1">
                  <a:extLst>
                    <a:ext uri="{FF2B5EF4-FFF2-40B4-BE49-F238E27FC236}">
                      <a16:creationId xmlns:a16="http://schemas.microsoft.com/office/drawing/2014/main" id="{4FFD8A22-D21B-475B-9DAF-F69520B4DD8F}"/>
                    </a:ext>
                  </a:extLst>
                </p:cNvPr>
                <p:cNvSpPr txBox="1">
                  <a:spLocks/>
                </p:cNvSpPr>
                <p:nvPr/>
              </p:nvSpPr>
              <p:spPr>
                <a:xfrm>
                  <a:off x="5817251" y="6149301"/>
                  <a:ext cx="7018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nSpc>
                      <a:spcPct val="100000"/>
                    </a:lnSpc>
                  </a:pPr>
                  <a:r>
                    <a:rPr lang="en-US" sz="1000" spc="0">
                      <a:solidFill>
                        <a:sysClr val="windowText" lastClr="000000"/>
                      </a:solidFill>
                      <a:latin typeface="Segoe UI Semibold" panose="020B0702040204020203" pitchFamily="34" charset="0"/>
                      <a:cs typeface="Segoe UI Semibold" panose="020B0702040204020203" pitchFamily="34" charset="0"/>
                    </a:rPr>
                    <a:t>Postgres</a:t>
                  </a:r>
                  <a:endParaRPr kumimoji="0" lang="en-US" sz="1000" b="0" i="0" u="none" strike="noStrike" kern="1200" cap="none" spc="0" normalizeH="0" baseline="0" noProof="0">
                    <a:ln w="3175">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grpSp>
        </p:grpSp>
      </p:grpSp>
      <p:pic>
        <p:nvPicPr>
          <p:cNvPr id="84" name="Picture 2" descr="Image result for postgres icon png black">
            <a:extLst>
              <a:ext uri="{FF2B5EF4-FFF2-40B4-BE49-F238E27FC236}">
                <a16:creationId xmlns:a16="http://schemas.microsoft.com/office/drawing/2014/main" id="{088C5DE8-BDEF-4E60-AFD6-AFC6FCB99B9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82135" y="5525570"/>
            <a:ext cx="295956" cy="295956"/>
          </a:xfrm>
          <a:prstGeom prst="rect">
            <a:avLst/>
          </a:prstGeom>
          <a:noFill/>
          <a:extLst>
            <a:ext uri="{909E8E84-426E-40DD-AFC4-6F175D3DCCD1}">
              <a14:hiddenFill xmlns:a14="http://schemas.microsoft.com/office/drawing/2010/main">
                <a:solidFill>
                  <a:srgbClr val="FFFFFF"/>
                </a:solidFill>
              </a14:hiddenFill>
            </a:ext>
          </a:extLst>
        </p:spPr>
      </p:pic>
      <p:pic>
        <p:nvPicPr>
          <p:cNvPr id="85" name="Graphic 84">
            <a:extLst>
              <a:ext uri="{FF2B5EF4-FFF2-40B4-BE49-F238E27FC236}">
                <a16:creationId xmlns:a16="http://schemas.microsoft.com/office/drawing/2014/main" id="{FB46BA76-2121-49FE-97D4-0D9B7D167E5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40888" y="2997107"/>
            <a:ext cx="425101" cy="425101"/>
          </a:xfrm>
          <a:prstGeom prst="rect">
            <a:avLst/>
          </a:prstGeom>
        </p:spPr>
      </p:pic>
      <p:sp>
        <p:nvSpPr>
          <p:cNvPr id="87" name="Rectangle: Rounded Corners 86">
            <a:extLst>
              <a:ext uri="{FF2B5EF4-FFF2-40B4-BE49-F238E27FC236}">
                <a16:creationId xmlns:a16="http://schemas.microsoft.com/office/drawing/2014/main" id="{0320EC37-110A-436C-AD24-426964A8E9E3}"/>
              </a:ext>
            </a:extLst>
          </p:cNvPr>
          <p:cNvSpPr/>
          <p:nvPr/>
        </p:nvSpPr>
        <p:spPr bwMode="auto">
          <a:xfrm>
            <a:off x="4455060" y="2997107"/>
            <a:ext cx="1003179" cy="89516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8" name="TextBox 87">
            <a:extLst>
              <a:ext uri="{FF2B5EF4-FFF2-40B4-BE49-F238E27FC236}">
                <a16:creationId xmlns:a16="http://schemas.microsoft.com/office/drawing/2014/main" id="{ADDDE05C-6F70-4E36-A167-340C1AC8B0E3}"/>
              </a:ext>
            </a:extLst>
          </p:cNvPr>
          <p:cNvSpPr txBox="1"/>
          <p:nvPr/>
        </p:nvSpPr>
        <p:spPr>
          <a:xfrm>
            <a:off x="4486641" y="3231518"/>
            <a:ext cx="1012088" cy="888084"/>
          </a:xfrm>
          <a:prstGeom prst="rect">
            <a:avLst/>
          </a:prstGeom>
          <a:noFill/>
        </p:spPr>
        <p:txBody>
          <a:bodyPr wrap="square" lIns="182880" tIns="146304" rIns="182880" bIns="146304" rtlCol="0">
            <a:spAutoFit/>
          </a:bodyPr>
          <a:lstStyle/>
          <a:p>
            <a:pPr algn="ctr">
              <a:lnSpc>
                <a:spcPct val="90000"/>
              </a:lnSpc>
              <a:spcAft>
                <a:spcPts val="600"/>
              </a:spcAft>
            </a:pPr>
            <a:r>
              <a:rPr lang="en-US" sz="1050">
                <a:solidFill>
                  <a:srgbClr val="0078D4"/>
                </a:solidFill>
                <a:latin typeface="Segoe UI Semibold" panose="020B0702040204020203" pitchFamily="34" charset="0"/>
                <a:cs typeface="Segoe UI Semibold" panose="020B0702040204020203" pitchFamily="34" charset="0"/>
              </a:rPr>
              <a:t>Azure Container Registry</a:t>
            </a:r>
          </a:p>
        </p:txBody>
      </p:sp>
      <p:cxnSp>
        <p:nvCxnSpPr>
          <p:cNvPr id="6" name="Straight Arrow Connector 5">
            <a:extLst>
              <a:ext uri="{FF2B5EF4-FFF2-40B4-BE49-F238E27FC236}">
                <a16:creationId xmlns:a16="http://schemas.microsoft.com/office/drawing/2014/main" id="{9D14A097-0B30-45F5-9264-CDF8D1ED3398}"/>
              </a:ext>
            </a:extLst>
          </p:cNvPr>
          <p:cNvCxnSpPr>
            <a:cxnSpLocks/>
          </p:cNvCxnSpPr>
          <p:nvPr/>
        </p:nvCxnSpPr>
        <p:spPr>
          <a:xfrm>
            <a:off x="5458239" y="3380330"/>
            <a:ext cx="3998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722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erson standing in a room&#10;&#10;Description generated with very high confidence">
            <a:extLst>
              <a:ext uri="{FF2B5EF4-FFF2-40B4-BE49-F238E27FC236}">
                <a16:creationId xmlns:a16="http://schemas.microsoft.com/office/drawing/2014/main" id="{B9CBBFDE-9EB4-408D-96DE-9402CABC9500}"/>
              </a:ext>
            </a:extLst>
          </p:cNvPr>
          <p:cNvPicPr>
            <a:picLocks noChangeAspect="1"/>
          </p:cNvPicPr>
          <p:nvPr/>
        </p:nvPicPr>
        <p:blipFill>
          <a:blip r:embed="rId3" cstate="print">
            <a:extLst>
              <a:ext uri="{28A0092B-C50C-407E-A947-70E740481C1C}">
                <a14:useLocalDpi xmlns:a14="http://schemas.microsoft.com/office/drawing/2010/main"/>
              </a:ext>
            </a:extLst>
          </a:blip>
          <a:srcRect l="41836" r="27630" b="22631"/>
          <a:stretch>
            <a:fillRect/>
          </a:stretch>
        </p:blipFill>
        <p:spPr>
          <a:xfrm>
            <a:off x="8132063" y="0"/>
            <a:ext cx="4059936" cy="6858000"/>
          </a:xfrm>
          <a:custGeom>
            <a:avLst/>
            <a:gdLst>
              <a:gd name="connsiteX0" fmla="*/ 0 w 4059936"/>
              <a:gd name="connsiteY0" fmla="*/ 0 h 6858000"/>
              <a:gd name="connsiteX1" fmla="*/ 4059936 w 4059936"/>
              <a:gd name="connsiteY1" fmla="*/ 0 h 6858000"/>
              <a:gd name="connsiteX2" fmla="*/ 4059936 w 4059936"/>
              <a:gd name="connsiteY2" fmla="*/ 6858000 h 6858000"/>
              <a:gd name="connsiteX3" fmla="*/ 0 w 40599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59936" h="6858000">
                <a:moveTo>
                  <a:pt x="0" y="0"/>
                </a:moveTo>
                <a:lnTo>
                  <a:pt x="4059936" y="0"/>
                </a:lnTo>
                <a:lnTo>
                  <a:pt x="4059936" y="6858000"/>
                </a:lnTo>
                <a:lnTo>
                  <a:pt x="0" y="6858000"/>
                </a:lnTo>
                <a:close/>
              </a:path>
            </a:pathLst>
          </a:custGeom>
        </p:spPr>
      </p:pic>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7255855" cy="1246024"/>
        </p:xfrm>
        <a:graphic>
          <a:graphicData uri="http://schemas.openxmlformats.org/drawingml/2006/table">
            <a:tbl>
              <a:tblPr firstRow="1" bandRow="1">
                <a:tableStyleId>{5C22544A-7EE6-4342-B048-85BDC9FD1C3A}</a:tableStyleId>
              </a:tblPr>
              <a:tblGrid>
                <a:gridCol w="1231939">
                  <a:extLst>
                    <a:ext uri="{9D8B030D-6E8A-4147-A177-3AD203B41FA5}">
                      <a16:colId xmlns:a16="http://schemas.microsoft.com/office/drawing/2014/main" val="493828438"/>
                    </a:ext>
                  </a:extLst>
                </a:gridCol>
                <a:gridCol w="6023916">
                  <a:extLst>
                    <a:ext uri="{9D8B030D-6E8A-4147-A177-3AD203B41FA5}">
                      <a16:colId xmlns:a16="http://schemas.microsoft.com/office/drawing/2014/main" val="108782897"/>
                    </a:ext>
                  </a:extLst>
                </a:gridCol>
              </a:tblGrid>
              <a:tr h="1246024">
                <a:tc>
                  <a:txBody>
                    <a:bodyPr/>
                    <a:lstStyle/>
                    <a:p>
                      <a:r>
                        <a:rPr lang="en-US" sz="1600" b="0">
                          <a:solidFill>
                            <a:srgbClr val="0078D4"/>
                          </a:solidFill>
                          <a:latin typeface="Segoe UI Semibold" panose="020B0702040204020203" pitchFamily="34" charset="0"/>
                          <a:cs typeface="Segoe UI Semibold" panose="020B0702040204020203" pitchFamily="34" charset="0"/>
                        </a:rPr>
                        <a:t>Benefits: </a:t>
                      </a:r>
                    </a:p>
                  </a:txBody>
                  <a:tcPr marL="0" marR="0" marT="89642" marB="0">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600" b="0" dirty="0">
                          <a:solidFill>
                            <a:srgbClr val="000000"/>
                          </a:solidFill>
                        </a:rPr>
                        <a:t>Onboard prospective customers faster through automation</a:t>
                      </a:r>
                    </a:p>
                    <a:p>
                      <a:pPr marL="285750" indent="-285750">
                        <a:buFont typeface="Arial" panose="020B0604020202020204" pitchFamily="34" charset="0"/>
                        <a:buChar char="•"/>
                      </a:pPr>
                      <a:r>
                        <a:rPr lang="en-US" sz="1600" b="0" dirty="0">
                          <a:solidFill>
                            <a:srgbClr val="000000"/>
                          </a:solidFill>
                        </a:rPr>
                        <a:t>Enable self-service demo environments for large partners</a:t>
                      </a:r>
                    </a:p>
                    <a:p>
                      <a:pPr marL="285750" indent="-285750">
                        <a:buFont typeface="Arial" panose="020B0604020202020204" pitchFamily="34" charset="0"/>
                        <a:buChar char="•"/>
                      </a:pPr>
                      <a:r>
                        <a:rPr lang="en-US" sz="1600" b="0" dirty="0">
                          <a:solidFill>
                            <a:srgbClr val="000000"/>
                          </a:solidFill>
                        </a:rPr>
                        <a:t>Reduce administrative overhead for small Ops team</a:t>
                      </a:r>
                    </a:p>
                    <a:p>
                      <a:pPr marL="285750" indent="-285750">
                        <a:buFont typeface="Arial" panose="020B0604020202020204" pitchFamily="34" charset="0"/>
                        <a:buChar char="•"/>
                      </a:pPr>
                      <a:r>
                        <a:rPr lang="en-US" sz="1600" b="0" dirty="0">
                          <a:solidFill>
                            <a:srgbClr val="000000"/>
                          </a:solidFill>
                        </a:rPr>
                        <a:t>No code modification required</a:t>
                      </a:r>
                    </a:p>
                  </a:txBody>
                  <a:tcPr marL="0" marR="0" marT="89642" marB="0">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bl>
          </a:graphicData>
        </a:graphic>
      </p:graphicFrame>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689240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Xerox moves to containers in Azure for faster demo environment releases</a:t>
            </a:r>
          </a:p>
        </p:txBody>
      </p:sp>
      <p:pic>
        <p:nvPicPr>
          <p:cNvPr id="8194" name="Picture 2" descr="Image result for xerox logo png">
            <a:extLst>
              <a:ext uri="{FF2B5EF4-FFF2-40B4-BE49-F238E27FC236}">
                <a16:creationId xmlns:a16="http://schemas.microsoft.com/office/drawing/2014/main" id="{D0FC3918-633C-4472-B43A-032E8AE8896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42925" y="400050"/>
            <a:ext cx="1160353" cy="36435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FDD61B7D-B656-40A1-9A5B-68412E50583D}"/>
              </a:ext>
            </a:extLst>
          </p:cNvPr>
          <p:cNvSpPr/>
          <p:nvPr/>
        </p:nvSpPr>
        <p:spPr bwMode="auto">
          <a:xfrm>
            <a:off x="8132064" y="0"/>
            <a:ext cx="4059936" cy="3429000"/>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2047">
            <a:extLst>
              <a:ext uri="{FF2B5EF4-FFF2-40B4-BE49-F238E27FC236}">
                <a16:creationId xmlns:a16="http://schemas.microsoft.com/office/drawing/2014/main" id="{43635890-3F40-46AB-AE5F-F115466D78E2}"/>
              </a:ext>
            </a:extLst>
          </p:cNvPr>
          <p:cNvSpPr txBox="1">
            <a:spLocks/>
          </p:cNvSpPr>
          <p:nvPr/>
        </p:nvSpPr>
        <p:spPr>
          <a:xfrm>
            <a:off x="1703279" y="3828124"/>
            <a:ext cx="5523432"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tx1"/>
                </a:solidFill>
                <a:latin typeface="+mn-lt"/>
              </a:rPr>
              <a:t>Thanks to Azure Kubernetes Service, we can now spin up new demo environments in 10 minutes instead of 24 hours.  Moving </a:t>
            </a:r>
            <a:r>
              <a:rPr lang="en-US" sz="1400" err="1">
                <a:solidFill>
                  <a:schemeClr val="tx1"/>
                </a:solidFill>
                <a:latin typeface="+mn-lt"/>
              </a:rPr>
              <a:t>Docushare</a:t>
            </a:r>
            <a:r>
              <a:rPr lang="en-US" sz="1400">
                <a:solidFill>
                  <a:schemeClr val="tx1"/>
                </a:solidFill>
                <a:latin typeface="+mn-lt"/>
              </a:rPr>
              <a:t> Flex from virtual machines to containers in Azure allows us to provision environments faster, empowering our sales and partner network.”</a:t>
            </a:r>
          </a:p>
        </p:txBody>
      </p:sp>
      <p:sp>
        <p:nvSpPr>
          <p:cNvPr id="19" name="Rectangle 18">
            <a:extLst>
              <a:ext uri="{FF2B5EF4-FFF2-40B4-BE49-F238E27FC236}">
                <a16:creationId xmlns:a16="http://schemas.microsoft.com/office/drawing/2014/main" id="{F59B394F-20BA-4A06-A35B-76ED1764490A}"/>
              </a:ext>
            </a:extLst>
          </p:cNvPr>
          <p:cNvSpPr/>
          <p:nvPr/>
        </p:nvSpPr>
        <p:spPr>
          <a:xfrm>
            <a:off x="3587853" y="5211282"/>
            <a:ext cx="3784168" cy="523220"/>
          </a:xfrm>
          <a:prstGeom prst="rect">
            <a:avLst/>
          </a:prstGeom>
        </p:spPr>
        <p:txBody>
          <a:bodyPr wrap="square">
            <a:spAutoFit/>
          </a:bodyPr>
          <a:lstStyle/>
          <a:p>
            <a:pPr marL="285750" indent="-285750">
              <a:buFont typeface="Segoe UI" panose="020B0502040204020203" pitchFamily="34" charset="0"/>
              <a:buChar char="—"/>
            </a:pPr>
            <a:r>
              <a:rPr lang="en-US" sz="1400" i="1"/>
              <a:t>Robert Bingham, Director of </a:t>
            </a:r>
            <a:r>
              <a:rPr lang="en-US" sz="1400" i="1" err="1"/>
              <a:t>DocuShare</a:t>
            </a:r>
            <a:r>
              <a:rPr lang="en-US" sz="1400" i="1"/>
              <a:t> Cloud Operations at Xerox</a:t>
            </a:r>
          </a:p>
        </p:txBody>
      </p:sp>
      <p:sp>
        <p:nvSpPr>
          <p:cNvPr id="22" name="Rectangle 21">
            <a:extLst>
              <a:ext uri="{FF2B5EF4-FFF2-40B4-BE49-F238E27FC236}">
                <a16:creationId xmlns:a16="http://schemas.microsoft.com/office/drawing/2014/main" id="{41A01723-F8C0-4ACA-AF50-6116AFD4CD94}"/>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584CA764-4BCC-4D82-8E50-C603951F46F6}"/>
              </a:ext>
            </a:extLst>
          </p:cNvPr>
          <p:cNvPicPr>
            <a:picLocks noChangeAspect="1"/>
          </p:cNvPicPr>
          <p:nvPr/>
        </p:nvPicPr>
        <p:blipFill rotWithShape="1">
          <a:blip r:embed="rId5" cstate="screen">
            <a:biLevel thresh="75000"/>
            <a:extLst>
              <a:ext uri="{28A0092B-C50C-407E-A947-70E740481C1C}">
                <a14:useLocalDpi xmlns:a14="http://schemas.microsoft.com/office/drawing/2010/main"/>
              </a:ext>
            </a:extLst>
          </a:blip>
          <a:srcRect/>
          <a:stretch/>
        </p:blipFill>
        <p:spPr>
          <a:xfrm rot="10800000">
            <a:off x="6990774" y="4696054"/>
            <a:ext cx="381247" cy="340581"/>
          </a:xfrm>
          <a:prstGeom prst="rect">
            <a:avLst/>
          </a:prstGeom>
        </p:spPr>
      </p:pic>
      <p:pic>
        <p:nvPicPr>
          <p:cNvPr id="15" name="Picture 14">
            <a:extLst>
              <a:ext uri="{FF2B5EF4-FFF2-40B4-BE49-F238E27FC236}">
                <a16:creationId xmlns:a16="http://schemas.microsoft.com/office/drawing/2014/main" id="{65780DE9-5A55-4DEA-B465-E01CDD255D69}"/>
              </a:ext>
            </a:extLst>
          </p:cNvPr>
          <p:cNvPicPr>
            <a:picLocks noChangeAspect="1"/>
          </p:cNvPicPr>
          <p:nvPr/>
        </p:nvPicPr>
        <p:blipFill rotWithShape="1">
          <a:blip r:embed="rId5" cstate="screen">
            <a:biLevel thresh="75000"/>
            <a:extLst>
              <a:ext uri="{28A0092B-C50C-407E-A947-70E740481C1C}">
                <a14:useLocalDpi xmlns:a14="http://schemas.microsoft.com/office/drawing/2010/main"/>
              </a:ext>
            </a:extLst>
          </a:blip>
          <a:srcRect/>
          <a:stretch/>
        </p:blipFill>
        <p:spPr>
          <a:xfrm>
            <a:off x="1274082" y="3657833"/>
            <a:ext cx="381247" cy="340581"/>
          </a:xfrm>
          <a:prstGeom prst="rect">
            <a:avLst/>
          </a:prstGeom>
        </p:spPr>
      </p:pic>
    </p:spTree>
    <p:extLst>
      <p:ext uri="{BB962C8B-B14F-4D97-AF65-F5344CB8AC3E}">
        <p14:creationId xmlns:p14="http://schemas.microsoft.com/office/powerpoint/2010/main" val="16374316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_DSC9801.jpg">
            <a:extLst>
              <a:ext uri="{FF2B5EF4-FFF2-40B4-BE49-F238E27FC236}">
                <a16:creationId xmlns:a16="http://schemas.microsoft.com/office/drawing/2014/main" id="{7841736A-38AB-CB47-8D96-2F59A87BBD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8132064" y="0"/>
            <a:ext cx="4059936" cy="6858000"/>
          </a:xfrm>
          <a:prstGeom prst="rect">
            <a:avLst/>
          </a:prstGeom>
          <a:noFill/>
          <a:ln w="9525">
            <a:noFill/>
            <a:miter lim="800000"/>
            <a:headEnd/>
            <a:tailEnd/>
          </a:ln>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Maersk uses AKS for a customer service process to elevate NSAT, an industry-wide challenge </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7048484" cy="3657600"/>
        </p:xfrm>
        <a:graphic>
          <a:graphicData uri="http://schemas.openxmlformats.org/drawingml/2006/table">
            <a:tbl>
              <a:tblPr firstRow="1" bandRow="1">
                <a:tableStyleId>{5C22544A-7EE6-4342-B048-85BDC9FD1C3A}</a:tableStyleId>
              </a:tblPr>
              <a:tblGrid>
                <a:gridCol w="1732224">
                  <a:extLst>
                    <a:ext uri="{9D8B030D-6E8A-4147-A177-3AD203B41FA5}">
                      <a16:colId xmlns:a16="http://schemas.microsoft.com/office/drawing/2014/main" val="493828438"/>
                    </a:ext>
                  </a:extLst>
                </a:gridCol>
                <a:gridCol w="5316260">
                  <a:extLst>
                    <a:ext uri="{9D8B030D-6E8A-4147-A177-3AD203B41FA5}">
                      <a16:colId xmlns:a16="http://schemas.microsoft.com/office/drawing/2014/main" val="108782897"/>
                    </a:ext>
                  </a:extLst>
                </a:gridCol>
              </a:tblGrid>
              <a:tr h="914400">
                <a:tc>
                  <a:txBody>
                    <a:bodyPr/>
                    <a:lstStyle/>
                    <a:p>
                      <a:r>
                        <a:rPr lang="en-US" sz="1600" b="0" dirty="0">
                          <a:solidFill>
                            <a:srgbClr val="0078D4"/>
                          </a:solidFill>
                          <a:latin typeface="Segoe UI Semibold" panose="020B0702040204020203" pitchFamily="34" charset="0"/>
                          <a:cs typeface="Segoe UI Semibold" panose="020B0702040204020203" pitchFamily="34" charset="0"/>
                        </a:rPr>
                        <a:t>Needs: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600" b="0" dirty="0">
                          <a:solidFill>
                            <a:srgbClr val="000000"/>
                          </a:solidFill>
                        </a:rPr>
                        <a:t>Get near-real-ti</a:t>
                      </a:r>
                      <a:r>
                        <a:rPr lang="en-US" sz="1600" b="0" kern="1200" dirty="0">
                          <a:solidFill>
                            <a:srgbClr val="000000"/>
                          </a:solidFill>
                          <a:latin typeface="+mn-lt"/>
                          <a:ea typeface="+mn-ea"/>
                          <a:cs typeface="+mn-cs"/>
                        </a:rPr>
                        <a:t>me data to provide better customer service</a:t>
                      </a:r>
                    </a:p>
                    <a:p>
                      <a:pPr marL="0" marR="0" lvl="0" indent="0" algn="l" defTabSz="914367" rtl="0" eaLnBrk="1" fontAlgn="auto" latinLnBrk="0" hangingPunct="1">
                        <a:lnSpc>
                          <a:spcPct val="100000"/>
                        </a:lnSpc>
                        <a:spcBef>
                          <a:spcPts val="0"/>
                        </a:spcBef>
                        <a:spcAft>
                          <a:spcPts val="600"/>
                        </a:spcAft>
                        <a:buClrTx/>
                        <a:buSzTx/>
                        <a:buFontTx/>
                        <a:buNone/>
                        <a:tabLst/>
                        <a:defRPr/>
                      </a:pPr>
                      <a:r>
                        <a:rPr lang="en-GB" sz="1600" b="0" kern="1200" dirty="0">
                          <a:solidFill>
                            <a:srgbClr val="000000"/>
                          </a:solidFill>
                          <a:latin typeface="+mn-lt"/>
                          <a:ea typeface="+mn-ea"/>
                          <a:cs typeface="+mn-cs"/>
                        </a:rPr>
                        <a:t>Collect data for future Machine Learning driven features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188720">
                <a:tc>
                  <a:txBody>
                    <a:bodyPr/>
                    <a:lstStyle/>
                    <a:p>
                      <a:r>
                        <a:rPr lang="en-US" sz="1600" b="0" dirty="0">
                          <a:solidFill>
                            <a:srgbClr val="0078D4"/>
                          </a:solidFill>
                          <a:latin typeface="Segoe UI Semibold" panose="020B0702040204020203" pitchFamily="34" charset="0"/>
                          <a:cs typeface="Segoe UI Semibold" panose="020B0702040204020203" pitchFamily="34" charset="0"/>
                        </a:rPr>
                        <a:t>Challenges: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GB" sz="1600" dirty="0">
                          <a:solidFill>
                            <a:srgbClr val="000000"/>
                          </a:solidFill>
                        </a:rPr>
                        <a:t>Compute &amp; memory intensive features</a:t>
                      </a:r>
                    </a:p>
                    <a:p>
                      <a:pPr>
                        <a:spcAft>
                          <a:spcPts val="600"/>
                        </a:spcAft>
                      </a:pPr>
                      <a:r>
                        <a:rPr lang="en-GB" sz="1600" dirty="0">
                          <a:solidFill>
                            <a:srgbClr val="000000"/>
                          </a:solidFill>
                        </a:rPr>
                        <a:t>Data integration difficulties</a:t>
                      </a:r>
                    </a:p>
                    <a:p>
                      <a:pPr>
                        <a:spcAft>
                          <a:spcPts val="600"/>
                        </a:spcAft>
                      </a:pPr>
                      <a:r>
                        <a:rPr lang="en-GB" sz="1600" dirty="0">
                          <a:solidFill>
                            <a:srgbClr val="000000"/>
                          </a:solidFill>
                        </a:rPr>
                        <a:t>Limited organisational experience in Cloud &amp; Kubernetes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554480">
                <a:tc>
                  <a:txBody>
                    <a:bodyPr/>
                    <a:lstStyle/>
                    <a:p>
                      <a:r>
                        <a:rPr lang="en-US" sz="1600" b="0" baseline="0" dirty="0">
                          <a:solidFill>
                            <a:srgbClr val="0078D4"/>
                          </a:solidFill>
                          <a:latin typeface="Segoe UI Semibold" panose="020B0702040204020203" pitchFamily="34" charset="0"/>
                          <a:cs typeface="Segoe UI Semibold" panose="020B0702040204020203" pitchFamily="34" charset="0"/>
                        </a:rPr>
                        <a:t>Requirements: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spcAft>
                          <a:spcPts val="600"/>
                        </a:spcAft>
                      </a:pPr>
                      <a:r>
                        <a:rPr lang="en-US" sz="1600" b="0" dirty="0">
                          <a:solidFill>
                            <a:srgbClr val="000000"/>
                          </a:solidFill>
                        </a:rPr>
                        <a:t>Spend less time on container software management </a:t>
                      </a:r>
                    </a:p>
                    <a:p>
                      <a:pPr>
                        <a:spcAft>
                          <a:spcPts val="600"/>
                        </a:spcAft>
                      </a:pPr>
                      <a:r>
                        <a:rPr lang="en-US" sz="1600" b="0" dirty="0">
                          <a:solidFill>
                            <a:srgbClr val="000000"/>
                          </a:solidFill>
                        </a:rPr>
                        <a:t>Automation and continuous delivery </a:t>
                      </a:r>
                    </a:p>
                    <a:p>
                      <a:pPr>
                        <a:spcAft>
                          <a:spcPts val="600"/>
                        </a:spcAft>
                      </a:pPr>
                      <a:r>
                        <a:rPr lang="en-US" sz="1600" b="0" dirty="0">
                          <a:solidFill>
                            <a:srgbClr val="000000"/>
                          </a:solidFill>
                        </a:rPr>
                        <a:t>Full visibility to application, container and infrastructure</a:t>
                      </a:r>
                    </a:p>
                    <a:p>
                      <a:pPr>
                        <a:spcAft>
                          <a:spcPts val="600"/>
                        </a:spcAft>
                      </a:pPr>
                      <a:r>
                        <a:rPr lang="en-US" sz="1600" b="0" dirty="0">
                          <a:solidFill>
                            <a:srgbClr val="000000"/>
                          </a:solidFill>
                        </a:rPr>
                        <a:t>Fine grained security and access control </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pic>
        <p:nvPicPr>
          <p:cNvPr id="1026" name="Picture 2" descr="Image result for maersk logo png">
            <a:extLst>
              <a:ext uri="{FF2B5EF4-FFF2-40B4-BE49-F238E27FC236}">
                <a16:creationId xmlns:a16="http://schemas.microsoft.com/office/drawing/2014/main" id="{188A0098-8CD0-4BC9-9793-A7A27A87ECB3}"/>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88263" y="380511"/>
            <a:ext cx="1256145" cy="2875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9FEAB63-8014-4763-8DA7-AA0BF4D0A00F}"/>
              </a:ext>
            </a:extLst>
          </p:cNvPr>
          <p:cNvSpPr/>
          <p:nvPr/>
        </p:nvSpPr>
        <p:spPr bwMode="auto">
          <a:xfrm rot="10800000">
            <a:off x="8132064" y="6206835"/>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4E4D37F-B766-4F38-AFE9-04B97B262C0A}"/>
              </a:ext>
            </a:extLst>
          </p:cNvPr>
          <p:cNvSpPr/>
          <p:nvPr/>
        </p:nvSpPr>
        <p:spPr>
          <a:xfrm>
            <a:off x="8664474" y="6404154"/>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Click icon to learn more</a:t>
            </a:r>
          </a:p>
        </p:txBody>
      </p:sp>
      <p:sp>
        <p:nvSpPr>
          <p:cNvPr id="15" name="globe_2" title="Icon of a sphere made of lines">
            <a:hlinkClick r:id="rId5"/>
            <a:extLst>
              <a:ext uri="{FF2B5EF4-FFF2-40B4-BE49-F238E27FC236}">
                <a16:creationId xmlns:a16="http://schemas.microsoft.com/office/drawing/2014/main" id="{542D7335-D427-4DE8-8638-8D4E5A6234D9}"/>
              </a:ext>
            </a:extLst>
          </p:cNvPr>
          <p:cNvSpPr>
            <a:spLocks noChangeAspect="1" noEditPoints="1"/>
          </p:cNvSpPr>
          <p:nvPr/>
        </p:nvSpPr>
        <p:spPr bwMode="auto">
          <a:xfrm>
            <a:off x="8311388" y="64198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40058515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solidFill>
                  <a:schemeClr val="bg1"/>
                </a:solidFill>
              </a:rPr>
              <a:t>Table of contents</a:t>
            </a:r>
          </a:p>
        </p:txBody>
      </p:sp>
      <p:grpSp>
        <p:nvGrpSpPr>
          <p:cNvPr id="12" name="Group 11"/>
          <p:cNvGrpSpPr/>
          <p:nvPr/>
        </p:nvGrpSpPr>
        <p:grpSpPr>
          <a:xfrm>
            <a:off x="869963" y="2300474"/>
            <a:ext cx="10414062" cy="2254374"/>
            <a:chOff x="887407" y="2856757"/>
            <a:chExt cx="10622886" cy="2299579"/>
          </a:xfrm>
        </p:grpSpPr>
        <p:grpSp>
          <p:nvGrpSpPr>
            <p:cNvPr id="5" name="Group 4"/>
            <p:cNvGrpSpPr/>
            <p:nvPr/>
          </p:nvGrpSpPr>
          <p:grpSpPr>
            <a:xfrm>
              <a:off x="8358202" y="3727084"/>
              <a:ext cx="1657931" cy="1429252"/>
              <a:chOff x="8331342" y="3727084"/>
              <a:chExt cx="1657931" cy="1429252"/>
            </a:xfrm>
          </p:grpSpPr>
          <p:sp>
            <p:nvSpPr>
              <p:cNvPr id="23" name="Hexagon 22">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32" name="Rectangle 31">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61"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4" name="Group 3"/>
            <p:cNvGrpSpPr/>
            <p:nvPr/>
          </p:nvGrpSpPr>
          <p:grpSpPr>
            <a:xfrm>
              <a:off x="9852362" y="2856757"/>
              <a:ext cx="1657931" cy="1429252"/>
              <a:chOff x="9797498" y="2856757"/>
              <a:chExt cx="1657931" cy="1429252"/>
            </a:xfrm>
          </p:grpSpPr>
          <p:sp>
            <p:nvSpPr>
              <p:cNvPr id="48" name="Hexagon 47">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49" name="Rectangle 48">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71"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8" name="Group 7"/>
            <p:cNvGrpSpPr/>
            <p:nvPr/>
          </p:nvGrpSpPr>
          <p:grpSpPr>
            <a:xfrm>
              <a:off x="3875725" y="2856757"/>
              <a:ext cx="1657931" cy="1429252"/>
              <a:chOff x="3825022" y="2856757"/>
              <a:chExt cx="1657931" cy="1429252"/>
            </a:xfrm>
          </p:grpSpPr>
          <p:sp>
            <p:nvSpPr>
              <p:cNvPr id="17" name="Hexagon 16">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73"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p>
            </p:txBody>
          </p:sp>
        </p:grpSp>
        <p:grpSp>
          <p:nvGrpSpPr>
            <p:cNvPr id="9" name="Group 8"/>
            <p:cNvGrpSpPr/>
            <p:nvPr/>
          </p:nvGrpSpPr>
          <p:grpSpPr>
            <a:xfrm>
              <a:off x="2381566" y="3727084"/>
              <a:ext cx="1657931" cy="1429252"/>
              <a:chOff x="2322916" y="3727084"/>
              <a:chExt cx="1657931" cy="1429252"/>
            </a:xfrm>
          </p:grpSpPr>
          <p:sp>
            <p:nvSpPr>
              <p:cNvPr id="15" name="Hexagon 1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5" name="Rectangle 24">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75"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10" name="Group 9"/>
            <p:cNvGrpSpPr/>
            <p:nvPr/>
          </p:nvGrpSpPr>
          <p:grpSpPr>
            <a:xfrm>
              <a:off x="887407" y="2856757"/>
              <a:ext cx="1657931" cy="1429252"/>
              <a:chOff x="832543" y="2856757"/>
              <a:chExt cx="1657931" cy="1429252"/>
            </a:xfrm>
          </p:grpSpPr>
          <p:sp>
            <p:nvSpPr>
              <p:cNvPr id="14"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24" name="Rectangle 23">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76"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grpSp>
        <p:grpSp>
          <p:nvGrpSpPr>
            <p:cNvPr id="7" name="Group 6"/>
            <p:cNvGrpSpPr/>
            <p:nvPr/>
          </p:nvGrpSpPr>
          <p:grpSpPr>
            <a:xfrm>
              <a:off x="5369884" y="3727084"/>
              <a:ext cx="1657931" cy="1429252"/>
              <a:chOff x="5327129" y="3727084"/>
              <a:chExt cx="1657931" cy="1429252"/>
            </a:xfrm>
          </p:grpSpPr>
          <p:sp>
            <p:nvSpPr>
              <p:cNvPr id="20" name="Hexagon 19">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30" name="Rectangle 2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77"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6" name="Group 5"/>
            <p:cNvGrpSpPr/>
            <p:nvPr/>
          </p:nvGrpSpPr>
          <p:grpSpPr>
            <a:xfrm>
              <a:off x="6864043" y="2856757"/>
              <a:ext cx="1657931" cy="1429252"/>
              <a:chOff x="6841355" y="2856757"/>
              <a:chExt cx="1657931" cy="1429252"/>
            </a:xfrm>
          </p:grpSpPr>
          <p:sp>
            <p:nvSpPr>
              <p:cNvPr id="21" name="Hexagon 20">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31" name="Rectangle 30">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gr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23162352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Architectural approach</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7" name="Title 16">
            <a:extLst>
              <a:ext uri="{FF2B5EF4-FFF2-40B4-BE49-F238E27FC236}">
                <a16:creationId xmlns:a16="http://schemas.microsoft.com/office/drawing/2014/main" id="{3BE82CF1-82E4-45D5-99C9-F119FCDE637C}"/>
              </a:ext>
            </a:extLst>
          </p:cNvPr>
          <p:cNvSpPr txBox="1">
            <a:spLocks/>
          </p:cNvSpPr>
          <p:nvPr/>
        </p:nvSpPr>
        <p:spPr>
          <a:xfrm>
            <a:off x="588263" y="1433247"/>
            <a:ext cx="3221735"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Azure Pipelines for automation and CI/CD pipelines; adding Terraform for further automation</a:t>
            </a:r>
          </a:p>
        </p:txBody>
      </p:sp>
      <p:sp>
        <p:nvSpPr>
          <p:cNvPr id="207" name="Title 16">
            <a:extLst>
              <a:ext uri="{FF2B5EF4-FFF2-40B4-BE49-F238E27FC236}">
                <a16:creationId xmlns:a16="http://schemas.microsoft.com/office/drawing/2014/main" id="{8FE36318-035F-4A3A-A725-DDA1B7AAD609}"/>
              </a:ext>
            </a:extLst>
          </p:cNvPr>
          <p:cNvSpPr txBox="1">
            <a:spLocks/>
          </p:cNvSpPr>
          <p:nvPr/>
        </p:nvSpPr>
        <p:spPr>
          <a:xfrm>
            <a:off x="588263" y="2454774"/>
            <a:ext cx="3221721"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Key Vault to secure secrets and for persistent </a:t>
            </a:r>
            <a:r>
              <a:rPr lang="en-US" sz="1600" b="0" spc="0" dirty="0">
                <a:solidFill>
                  <a:srgbClr val="0078D4"/>
                </a:solidFill>
                <a:latin typeface="Segoe UI" panose="020B0502040204020203" pitchFamily="34" charset="0"/>
              </a:rPr>
              <a:t>configuration </a:t>
            </a: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store</a:t>
            </a:r>
          </a:p>
        </p:txBody>
      </p:sp>
      <p:sp>
        <p:nvSpPr>
          <p:cNvPr id="161" name="Title 16">
            <a:extLst>
              <a:ext uri="{FF2B5EF4-FFF2-40B4-BE49-F238E27FC236}">
                <a16:creationId xmlns:a16="http://schemas.microsoft.com/office/drawing/2014/main" id="{8A22D2BC-D66A-4C4D-A027-1376E49888EF}"/>
              </a:ext>
            </a:extLst>
          </p:cNvPr>
          <p:cNvSpPr txBox="1">
            <a:spLocks/>
          </p:cNvSpPr>
          <p:nvPr/>
        </p:nvSpPr>
        <p:spPr>
          <a:xfrm>
            <a:off x="588264" y="3230079"/>
            <a:ext cx="3178394"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Azure Monitor for containers to provide better logging, troubleshooting, with no direct container access </a:t>
            </a:r>
          </a:p>
        </p:txBody>
      </p:sp>
      <p:sp>
        <p:nvSpPr>
          <p:cNvPr id="162" name="Title 16">
            <a:extLst>
              <a:ext uri="{FF2B5EF4-FFF2-40B4-BE49-F238E27FC236}">
                <a16:creationId xmlns:a16="http://schemas.microsoft.com/office/drawing/2014/main" id="{2DB9530F-BA60-4AAC-95DB-1424A92A9F1B}"/>
              </a:ext>
            </a:extLst>
          </p:cNvPr>
          <p:cNvSpPr txBox="1">
            <a:spLocks/>
          </p:cNvSpPr>
          <p:nvPr/>
        </p:nvSpPr>
        <p:spPr>
          <a:xfrm>
            <a:off x="588264" y="4497827"/>
            <a:ext cx="317839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RBAC control for fine grained Kubernetes resources access control</a:t>
            </a:r>
          </a:p>
        </p:txBody>
      </p:sp>
      <p:sp>
        <p:nvSpPr>
          <p:cNvPr id="64" name="Title 1">
            <a:extLst>
              <a:ext uri="{FF2B5EF4-FFF2-40B4-BE49-F238E27FC236}">
                <a16:creationId xmlns:a16="http://schemas.microsoft.com/office/drawing/2014/main" id="{EB954D00-35A3-459C-8AD9-1B0AAEDF944B}"/>
              </a:ext>
            </a:extLst>
          </p:cNvPr>
          <p:cNvSpPr txBox="1">
            <a:spLocks/>
          </p:cNvSpPr>
          <p:nvPr/>
        </p:nvSpPr>
        <p:spPr>
          <a:xfrm>
            <a:off x="6061484" y="246990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Firewall</a:t>
            </a:r>
          </a:p>
        </p:txBody>
      </p:sp>
      <p:sp>
        <p:nvSpPr>
          <p:cNvPr id="63" name="Rectangle: Rounded Corners 62">
            <a:extLst>
              <a:ext uri="{FF2B5EF4-FFF2-40B4-BE49-F238E27FC236}">
                <a16:creationId xmlns:a16="http://schemas.microsoft.com/office/drawing/2014/main" id="{69DB2852-345A-4C0B-8A99-F24EAD0C1785}"/>
              </a:ext>
            </a:extLst>
          </p:cNvPr>
          <p:cNvSpPr/>
          <p:nvPr/>
        </p:nvSpPr>
        <p:spPr bwMode="auto">
          <a:xfrm>
            <a:off x="5257626" y="2644601"/>
            <a:ext cx="4413600" cy="358670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cxnSp>
        <p:nvCxnSpPr>
          <p:cNvPr id="67" name="Straight Arrow Connector 66">
            <a:extLst>
              <a:ext uri="{FF2B5EF4-FFF2-40B4-BE49-F238E27FC236}">
                <a16:creationId xmlns:a16="http://schemas.microsoft.com/office/drawing/2014/main" id="{9CA3528C-FE6D-4D36-9838-59A64BE917CE}"/>
              </a:ext>
            </a:extLst>
          </p:cNvPr>
          <p:cNvCxnSpPr>
            <a:cxnSpLocks/>
          </p:cNvCxnSpPr>
          <p:nvPr/>
        </p:nvCxnSpPr>
        <p:spPr>
          <a:xfrm flipH="1">
            <a:off x="6602725" y="2339357"/>
            <a:ext cx="1" cy="532795"/>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94DBA261-EADB-45D4-A426-01333D2BE03B}"/>
              </a:ext>
            </a:extLst>
          </p:cNvPr>
          <p:cNvGrpSpPr/>
          <p:nvPr/>
        </p:nvGrpSpPr>
        <p:grpSpPr>
          <a:xfrm>
            <a:off x="6145252" y="1801765"/>
            <a:ext cx="914400" cy="537592"/>
            <a:chOff x="9197760" y="567284"/>
            <a:chExt cx="914400" cy="537592"/>
          </a:xfrm>
        </p:grpSpPr>
        <p:sp>
          <p:nvSpPr>
            <p:cNvPr id="73" name="globe_2" title="Icon of a sphere made of lines">
              <a:extLst>
                <a:ext uri="{FF2B5EF4-FFF2-40B4-BE49-F238E27FC236}">
                  <a16:creationId xmlns:a16="http://schemas.microsoft.com/office/drawing/2014/main" id="{B6BD313A-F87B-4817-98D4-6EA40217A426}"/>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Title 1">
              <a:extLst>
                <a:ext uri="{FF2B5EF4-FFF2-40B4-BE49-F238E27FC236}">
                  <a16:creationId xmlns:a16="http://schemas.microsoft.com/office/drawing/2014/main" id="{5A4BC859-CC3F-4CD2-A006-E2E9865DEFE8}"/>
                </a:ext>
              </a:extLst>
            </p:cNvPr>
            <p:cNvSpPr txBox="1">
              <a:spLocks/>
            </p:cNvSpPr>
            <p:nvPr/>
          </p:nvSpPr>
          <p:spPr>
            <a:xfrm>
              <a:off x="9197760" y="567284"/>
              <a:ext cx="914400"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5" name="Group 4">
            <a:extLst>
              <a:ext uri="{FF2B5EF4-FFF2-40B4-BE49-F238E27FC236}">
                <a16:creationId xmlns:a16="http://schemas.microsoft.com/office/drawing/2014/main" id="{738A1019-04F0-4589-96EA-4FC266F3F207}"/>
              </a:ext>
            </a:extLst>
          </p:cNvPr>
          <p:cNvGrpSpPr/>
          <p:nvPr/>
        </p:nvGrpSpPr>
        <p:grpSpPr>
          <a:xfrm>
            <a:off x="6274814" y="2910717"/>
            <a:ext cx="544103" cy="724478"/>
            <a:chOff x="6057900" y="2438865"/>
            <a:chExt cx="544103" cy="724478"/>
          </a:xfrm>
        </p:grpSpPr>
        <p:grpSp>
          <p:nvGrpSpPr>
            <p:cNvPr id="85" name="Group 84">
              <a:extLst>
                <a:ext uri="{FF2B5EF4-FFF2-40B4-BE49-F238E27FC236}">
                  <a16:creationId xmlns:a16="http://schemas.microsoft.com/office/drawing/2014/main" id="{B39628CD-21E4-4C36-982E-053EC40A3E08}"/>
                </a:ext>
              </a:extLst>
            </p:cNvPr>
            <p:cNvGrpSpPr/>
            <p:nvPr/>
          </p:nvGrpSpPr>
          <p:grpSpPr>
            <a:xfrm>
              <a:off x="6169073" y="2438865"/>
              <a:ext cx="432930" cy="724478"/>
              <a:chOff x="5870579" y="3690518"/>
              <a:chExt cx="432930" cy="724478"/>
            </a:xfrm>
          </p:grpSpPr>
          <p:grpSp>
            <p:nvGrpSpPr>
              <p:cNvPr id="90" name="Group 89">
                <a:extLst>
                  <a:ext uri="{FF2B5EF4-FFF2-40B4-BE49-F238E27FC236}">
                    <a16:creationId xmlns:a16="http://schemas.microsoft.com/office/drawing/2014/main" id="{13C98769-1B56-4A87-AB25-8C664F4C6997}"/>
                  </a:ext>
                </a:extLst>
              </p:cNvPr>
              <p:cNvGrpSpPr/>
              <p:nvPr/>
            </p:nvGrpSpPr>
            <p:grpSpPr>
              <a:xfrm>
                <a:off x="5870579" y="3982066"/>
                <a:ext cx="432930" cy="432930"/>
                <a:chOff x="2121266" y="3372344"/>
                <a:chExt cx="533589" cy="533589"/>
              </a:xfrm>
            </p:grpSpPr>
            <p:sp>
              <p:nvSpPr>
                <p:cNvPr id="91" name="Rectangle: Rounded Corners 90">
                  <a:extLst>
                    <a:ext uri="{FF2B5EF4-FFF2-40B4-BE49-F238E27FC236}">
                      <a16:creationId xmlns:a16="http://schemas.microsoft.com/office/drawing/2014/main" id="{CC39EB77-823D-4D50-B66A-412E4E98B4B0}"/>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92" name="Group 91">
                  <a:extLst>
                    <a:ext uri="{FF2B5EF4-FFF2-40B4-BE49-F238E27FC236}">
                      <a16:creationId xmlns:a16="http://schemas.microsoft.com/office/drawing/2014/main" id="{0CCFC10F-A0C9-40ED-8EEE-3A6BCD5CA2BB}"/>
                    </a:ext>
                  </a:extLst>
                </p:cNvPr>
                <p:cNvGrpSpPr/>
                <p:nvPr/>
              </p:nvGrpSpPr>
              <p:grpSpPr>
                <a:xfrm>
                  <a:off x="2210352" y="3471248"/>
                  <a:ext cx="355417" cy="335781"/>
                  <a:chOff x="3172902" y="4132385"/>
                  <a:chExt cx="355417" cy="335781"/>
                </a:xfrm>
              </p:grpSpPr>
              <p:grpSp>
                <p:nvGrpSpPr>
                  <p:cNvPr id="93" name="Group 92">
                    <a:extLst>
                      <a:ext uri="{FF2B5EF4-FFF2-40B4-BE49-F238E27FC236}">
                        <a16:creationId xmlns:a16="http://schemas.microsoft.com/office/drawing/2014/main" id="{F2214B4E-F6E8-437E-9DD6-3580C9285F70}"/>
                      </a:ext>
                    </a:extLst>
                  </p:cNvPr>
                  <p:cNvGrpSpPr/>
                  <p:nvPr/>
                </p:nvGrpSpPr>
                <p:grpSpPr>
                  <a:xfrm>
                    <a:off x="3234030" y="4132385"/>
                    <a:ext cx="233160" cy="110531"/>
                    <a:chOff x="3234867" y="4132385"/>
                    <a:chExt cx="233160" cy="110531"/>
                  </a:xfrm>
                </p:grpSpPr>
                <p:sp>
                  <p:nvSpPr>
                    <p:cNvPr id="102" name="Freeform: Shape 101">
                      <a:extLst>
                        <a:ext uri="{FF2B5EF4-FFF2-40B4-BE49-F238E27FC236}">
                          <a16:creationId xmlns:a16="http://schemas.microsoft.com/office/drawing/2014/main" id="{62820A4C-BB5A-4C82-8B8A-BAA76AF21BB2}"/>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7E99C6FC-F32E-43BC-BC4E-1FC751E17A30}"/>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8FA23A5D-724F-4C3B-B6F7-9885659B57E3}"/>
                      </a:ext>
                    </a:extLst>
                  </p:cNvPr>
                  <p:cNvGrpSpPr/>
                  <p:nvPr/>
                </p:nvGrpSpPr>
                <p:grpSpPr>
                  <a:xfrm>
                    <a:off x="3172902" y="4245010"/>
                    <a:ext cx="355417" cy="110531"/>
                    <a:chOff x="3172902" y="4244590"/>
                    <a:chExt cx="355417" cy="110531"/>
                  </a:xfrm>
                </p:grpSpPr>
                <p:sp>
                  <p:nvSpPr>
                    <p:cNvPr id="99" name="Freeform: Shape 98">
                      <a:extLst>
                        <a:ext uri="{FF2B5EF4-FFF2-40B4-BE49-F238E27FC236}">
                          <a16:creationId xmlns:a16="http://schemas.microsoft.com/office/drawing/2014/main" id="{C77C83E1-B0D0-4640-AE67-BE025795210D}"/>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AE0F5574-977D-46A2-A226-0C09DC14CF2C}"/>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938774F-E6A9-40D8-8103-E239EFE2D30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04223064-7F92-499E-8DB2-CC5752BDFD4A}"/>
                      </a:ext>
                    </a:extLst>
                  </p:cNvPr>
                  <p:cNvGrpSpPr/>
                  <p:nvPr/>
                </p:nvGrpSpPr>
                <p:grpSpPr>
                  <a:xfrm>
                    <a:off x="3234030" y="4357635"/>
                    <a:ext cx="233160" cy="110531"/>
                    <a:chOff x="3234867" y="4132385"/>
                    <a:chExt cx="233160" cy="110531"/>
                  </a:xfrm>
                </p:grpSpPr>
                <p:sp>
                  <p:nvSpPr>
                    <p:cNvPr id="97" name="Freeform: Shape 96">
                      <a:extLst>
                        <a:ext uri="{FF2B5EF4-FFF2-40B4-BE49-F238E27FC236}">
                          <a16:creationId xmlns:a16="http://schemas.microsoft.com/office/drawing/2014/main" id="{BA721E26-D4B2-4738-B7EC-917B0B69BCCC}"/>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A0119B8-8D80-4B9E-B982-EA38FAA75018}"/>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grpSp>
          <p:sp>
            <p:nvSpPr>
              <p:cNvPr id="87" name="Title 1">
                <a:extLst>
                  <a:ext uri="{FF2B5EF4-FFF2-40B4-BE49-F238E27FC236}">
                    <a16:creationId xmlns:a16="http://schemas.microsoft.com/office/drawing/2014/main" id="{BD132A37-45AC-4CB4-B771-6723EC7F27D8}"/>
                  </a:ext>
                </a:extLst>
              </p:cNvPr>
              <p:cNvSpPr txBox="1">
                <a:spLocks/>
              </p:cNvSpPr>
              <p:nvPr/>
            </p:nvSpPr>
            <p:spPr>
              <a:xfrm>
                <a:off x="5870579" y="3690518"/>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 RBAC</a:t>
                </a:r>
              </a:p>
            </p:txBody>
          </p:sp>
        </p:grpSp>
        <p:sp>
          <p:nvSpPr>
            <p:cNvPr id="3" name="Oval 2">
              <a:extLst>
                <a:ext uri="{FF2B5EF4-FFF2-40B4-BE49-F238E27FC236}">
                  <a16:creationId xmlns:a16="http://schemas.microsoft.com/office/drawing/2014/main" id="{A03AFB69-4E07-4A6E-9E42-8F661DA098DE}"/>
                </a:ext>
              </a:extLst>
            </p:cNvPr>
            <p:cNvSpPr/>
            <p:nvPr/>
          </p:nvSpPr>
          <p:spPr bwMode="auto">
            <a:xfrm>
              <a:off x="6057900" y="2621280"/>
              <a:ext cx="224790" cy="2247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Lock" title="Icon of a padlock">
              <a:extLst>
                <a:ext uri="{FF2B5EF4-FFF2-40B4-BE49-F238E27FC236}">
                  <a16:creationId xmlns:a16="http://schemas.microsoft.com/office/drawing/2014/main" id="{A06F3DA0-CC59-473D-B27E-DEBEC1075852}"/>
                </a:ext>
              </a:extLst>
            </p:cNvPr>
            <p:cNvSpPr>
              <a:spLocks noChangeAspect="1" noEditPoints="1"/>
            </p:cNvSpPr>
            <p:nvPr/>
          </p:nvSpPr>
          <p:spPr bwMode="auto">
            <a:xfrm>
              <a:off x="6114159" y="2643578"/>
              <a:ext cx="111381" cy="15567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907BF4B8-36BB-43F7-9262-38051805954A}"/>
              </a:ext>
            </a:extLst>
          </p:cNvPr>
          <p:cNvGrpSpPr/>
          <p:nvPr/>
        </p:nvGrpSpPr>
        <p:grpSpPr>
          <a:xfrm>
            <a:off x="5456347" y="4535525"/>
            <a:ext cx="432930" cy="724478"/>
            <a:chOff x="5456347" y="4535525"/>
            <a:chExt cx="432930" cy="724478"/>
          </a:xfrm>
        </p:grpSpPr>
        <p:sp>
          <p:nvSpPr>
            <p:cNvPr id="148" name="Rectangle: Rounded Corners 147">
              <a:extLst>
                <a:ext uri="{FF2B5EF4-FFF2-40B4-BE49-F238E27FC236}">
                  <a16:creationId xmlns:a16="http://schemas.microsoft.com/office/drawing/2014/main" id="{D1DC5F17-5435-4201-AE80-E44BB2F92515}"/>
                </a:ext>
              </a:extLst>
            </p:cNvPr>
            <p:cNvSpPr/>
            <p:nvPr/>
          </p:nvSpPr>
          <p:spPr bwMode="auto">
            <a:xfrm>
              <a:off x="5456347" y="48270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9" name="Title 1">
              <a:extLst>
                <a:ext uri="{FF2B5EF4-FFF2-40B4-BE49-F238E27FC236}">
                  <a16:creationId xmlns:a16="http://schemas.microsoft.com/office/drawing/2014/main" id="{D573CE32-F103-4E9C-9B24-47DD7DD88A5D}"/>
                </a:ext>
              </a:extLst>
            </p:cNvPr>
            <p:cNvSpPr txBox="1">
              <a:spLocks/>
            </p:cNvSpPr>
            <p:nvPr/>
          </p:nvSpPr>
          <p:spPr>
            <a:xfrm>
              <a:off x="5456347" y="45355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Monitor</a:t>
              </a:r>
            </a:p>
          </p:txBody>
        </p:sp>
        <p:pic>
          <p:nvPicPr>
            <p:cNvPr id="150" name="Graphic 149">
              <a:extLst>
                <a:ext uri="{FF2B5EF4-FFF2-40B4-BE49-F238E27FC236}">
                  <a16:creationId xmlns:a16="http://schemas.microsoft.com/office/drawing/2014/main" id="{FCCC7FE7-0DAF-43E8-8287-9244623DC4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22208" y="4892934"/>
              <a:ext cx="301209" cy="301209"/>
            </a:xfrm>
            <a:prstGeom prst="rect">
              <a:avLst/>
            </a:prstGeom>
          </p:spPr>
        </p:pic>
      </p:grpSp>
      <p:grpSp>
        <p:nvGrpSpPr>
          <p:cNvPr id="30" name="Group 29">
            <a:extLst>
              <a:ext uri="{FF2B5EF4-FFF2-40B4-BE49-F238E27FC236}">
                <a16:creationId xmlns:a16="http://schemas.microsoft.com/office/drawing/2014/main" id="{BEBEB728-C23E-4DD1-843B-34E9E9F38BA4}"/>
              </a:ext>
            </a:extLst>
          </p:cNvPr>
          <p:cNvGrpSpPr/>
          <p:nvPr/>
        </p:nvGrpSpPr>
        <p:grpSpPr>
          <a:xfrm>
            <a:off x="5433465" y="5337477"/>
            <a:ext cx="432930" cy="724478"/>
            <a:chOff x="5266103" y="3037035"/>
            <a:chExt cx="432930" cy="724478"/>
          </a:xfrm>
        </p:grpSpPr>
        <p:sp>
          <p:nvSpPr>
            <p:cNvPr id="141" name="Title 1">
              <a:extLst>
                <a:ext uri="{FF2B5EF4-FFF2-40B4-BE49-F238E27FC236}">
                  <a16:creationId xmlns:a16="http://schemas.microsoft.com/office/drawing/2014/main" id="{01029BAC-C31D-404B-9188-C536106C3FA9}"/>
                </a:ext>
              </a:extLst>
            </p:cNvPr>
            <p:cNvSpPr txBox="1">
              <a:spLocks/>
            </p:cNvSpPr>
            <p:nvPr/>
          </p:nvSpPr>
          <p:spPr>
            <a:xfrm>
              <a:off x="5266103" y="303703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Insights</a:t>
              </a:r>
            </a:p>
          </p:txBody>
        </p:sp>
        <p:grpSp>
          <p:nvGrpSpPr>
            <p:cNvPr id="28" name="Group 27">
              <a:extLst>
                <a:ext uri="{FF2B5EF4-FFF2-40B4-BE49-F238E27FC236}">
                  <a16:creationId xmlns:a16="http://schemas.microsoft.com/office/drawing/2014/main" id="{FC42D1C4-8B13-42A5-B2FE-BCF0605A7F47}"/>
                </a:ext>
              </a:extLst>
            </p:cNvPr>
            <p:cNvGrpSpPr/>
            <p:nvPr/>
          </p:nvGrpSpPr>
          <p:grpSpPr>
            <a:xfrm>
              <a:off x="5266103" y="3328583"/>
              <a:ext cx="432930" cy="432930"/>
              <a:chOff x="5266103" y="3328583"/>
              <a:chExt cx="432930" cy="432930"/>
            </a:xfrm>
          </p:grpSpPr>
          <p:sp>
            <p:nvSpPr>
              <p:cNvPr id="140" name="Rectangle: Rounded Corners 139">
                <a:extLst>
                  <a:ext uri="{FF2B5EF4-FFF2-40B4-BE49-F238E27FC236}">
                    <a16:creationId xmlns:a16="http://schemas.microsoft.com/office/drawing/2014/main" id="{CCA18EE3-2349-4F0F-A0BD-D28B8E4A64DD}"/>
                  </a:ext>
                </a:extLst>
              </p:cNvPr>
              <p:cNvSpPr/>
              <p:nvPr/>
            </p:nvSpPr>
            <p:spPr bwMode="auto">
              <a:xfrm>
                <a:off x="5266103" y="332858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C5E20183-DA57-4F57-BBCB-21337CD2188F}"/>
                  </a:ext>
                </a:extLst>
              </p:cNvPr>
              <p:cNvGrpSpPr/>
              <p:nvPr/>
            </p:nvGrpSpPr>
            <p:grpSpPr>
              <a:xfrm>
                <a:off x="5373930" y="3380504"/>
                <a:ext cx="217276" cy="329089"/>
                <a:chOff x="5928489" y="3173144"/>
                <a:chExt cx="333375" cy="504935"/>
              </a:xfrm>
              <a:solidFill>
                <a:srgbClr val="0078D4"/>
              </a:solidFill>
            </p:grpSpPr>
            <p:sp>
              <p:nvSpPr>
                <p:cNvPr id="21" name="Freeform: Shape 20">
                  <a:extLst>
                    <a:ext uri="{FF2B5EF4-FFF2-40B4-BE49-F238E27FC236}">
                      <a16:creationId xmlns:a16="http://schemas.microsoft.com/office/drawing/2014/main" id="{282BCEC3-04B3-4DD2-A340-B6FFBDA3BC56}"/>
                    </a:ext>
                  </a:extLst>
                </p:cNvPr>
                <p:cNvSpPr/>
                <p:nvPr/>
              </p:nvSpPr>
              <p:spPr>
                <a:xfrm>
                  <a:off x="6038374" y="3560921"/>
                  <a:ext cx="114300" cy="47625"/>
                </a:xfrm>
                <a:custGeom>
                  <a:avLst/>
                  <a:gdLst>
                    <a:gd name="connsiteX0" fmla="*/ 7144 w 114300"/>
                    <a:gd name="connsiteY0" fmla="*/ 7144 h 47625"/>
                    <a:gd name="connsiteX1" fmla="*/ 111919 w 114300"/>
                    <a:gd name="connsiteY1" fmla="*/ 7144 h 47625"/>
                    <a:gd name="connsiteX2" fmla="*/ 111919 w 114300"/>
                    <a:gd name="connsiteY2" fmla="*/ 40481 h 47625"/>
                    <a:gd name="connsiteX3" fmla="*/ 7144 w 114300"/>
                    <a:gd name="connsiteY3" fmla="*/ 40481 h 47625"/>
                  </a:gdLst>
                  <a:ahLst/>
                  <a:cxnLst>
                    <a:cxn ang="0">
                      <a:pos x="connsiteX0" y="connsiteY0"/>
                    </a:cxn>
                    <a:cxn ang="0">
                      <a:pos x="connsiteX1" y="connsiteY1"/>
                    </a:cxn>
                    <a:cxn ang="0">
                      <a:pos x="connsiteX2" y="connsiteY2"/>
                    </a:cxn>
                    <a:cxn ang="0">
                      <a:pos x="connsiteX3" y="connsiteY3"/>
                    </a:cxn>
                  </a:cxnLst>
                  <a:rect l="l" t="t" r="r" b="b"/>
                  <a:pathLst>
                    <a:path w="114300" h="47625">
                      <a:moveTo>
                        <a:pt x="7144" y="7144"/>
                      </a:moveTo>
                      <a:lnTo>
                        <a:pt x="111919" y="7144"/>
                      </a:lnTo>
                      <a:lnTo>
                        <a:pt x="111919" y="40481"/>
                      </a:lnTo>
                      <a:lnTo>
                        <a:pt x="7144" y="4048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71BE7AE-ED18-4D78-BFFC-349D2FD372A2}"/>
                    </a:ext>
                  </a:extLst>
                </p:cNvPr>
                <p:cNvSpPr/>
                <p:nvPr/>
              </p:nvSpPr>
              <p:spPr>
                <a:xfrm>
                  <a:off x="6038374" y="3630454"/>
                  <a:ext cx="114300" cy="47625"/>
                </a:xfrm>
                <a:custGeom>
                  <a:avLst/>
                  <a:gdLst>
                    <a:gd name="connsiteX0" fmla="*/ 39529 w 114300"/>
                    <a:gd name="connsiteY0" fmla="*/ 42386 h 47625"/>
                    <a:gd name="connsiteX1" fmla="*/ 78581 w 114300"/>
                    <a:gd name="connsiteY1" fmla="*/ 42386 h 47625"/>
                    <a:gd name="connsiteX2" fmla="*/ 110966 w 114300"/>
                    <a:gd name="connsiteY2" fmla="*/ 7144 h 47625"/>
                    <a:gd name="connsiteX3" fmla="*/ 7144 w 114300"/>
                    <a:gd name="connsiteY3" fmla="*/ 7144 h 47625"/>
                  </a:gdLst>
                  <a:ahLst/>
                  <a:cxnLst>
                    <a:cxn ang="0">
                      <a:pos x="connsiteX0" y="connsiteY0"/>
                    </a:cxn>
                    <a:cxn ang="0">
                      <a:pos x="connsiteX1" y="connsiteY1"/>
                    </a:cxn>
                    <a:cxn ang="0">
                      <a:pos x="connsiteX2" y="connsiteY2"/>
                    </a:cxn>
                    <a:cxn ang="0">
                      <a:pos x="connsiteX3" y="connsiteY3"/>
                    </a:cxn>
                  </a:cxnLst>
                  <a:rect l="l" t="t" r="r" b="b"/>
                  <a:pathLst>
                    <a:path w="114300" h="47625">
                      <a:moveTo>
                        <a:pt x="39529" y="42386"/>
                      </a:moveTo>
                      <a:lnTo>
                        <a:pt x="78581" y="42386"/>
                      </a:lnTo>
                      <a:lnTo>
                        <a:pt x="110966" y="7144"/>
                      </a:lnTo>
                      <a:lnTo>
                        <a:pt x="7144" y="714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9594B633-6DB1-4362-92A3-71EF1B0D4CAE}"/>
                    </a:ext>
                  </a:extLst>
                </p:cNvPr>
                <p:cNvSpPr/>
                <p:nvPr/>
              </p:nvSpPr>
              <p:spPr>
                <a:xfrm>
                  <a:off x="6025991" y="3341846"/>
                  <a:ext cx="47625" cy="47625"/>
                </a:xfrm>
                <a:custGeom>
                  <a:avLst/>
                  <a:gdLst>
                    <a:gd name="connsiteX0" fmla="*/ 24289 w 47625"/>
                    <a:gd name="connsiteY0" fmla="*/ 7144 h 47625"/>
                    <a:gd name="connsiteX1" fmla="*/ 7144 w 47625"/>
                    <a:gd name="connsiteY1" fmla="*/ 24289 h 47625"/>
                    <a:gd name="connsiteX2" fmla="*/ 24289 w 47625"/>
                    <a:gd name="connsiteY2" fmla="*/ 41434 h 47625"/>
                    <a:gd name="connsiteX3" fmla="*/ 41434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cubicBezTo>
                        <a:pt x="7144" y="32861"/>
                        <a:pt x="14764" y="41434"/>
                        <a:pt x="24289" y="41434"/>
                      </a:cubicBezTo>
                      <a:lnTo>
                        <a:pt x="41434" y="41434"/>
                      </a:lnTo>
                      <a:lnTo>
                        <a:pt x="41434" y="24289"/>
                      </a:lnTo>
                      <a:cubicBezTo>
                        <a:pt x="39529" y="14764"/>
                        <a:pt x="32861" y="7144"/>
                        <a:pt x="2428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365BFEC7-6A3E-45E5-A19A-B2865DCFA398}"/>
                    </a:ext>
                  </a:extLst>
                </p:cNvPr>
                <p:cNvSpPr/>
                <p:nvPr/>
              </p:nvSpPr>
              <p:spPr>
                <a:xfrm>
                  <a:off x="6115526" y="3341846"/>
                  <a:ext cx="47625" cy="47625"/>
                </a:xfrm>
                <a:custGeom>
                  <a:avLst/>
                  <a:gdLst>
                    <a:gd name="connsiteX0" fmla="*/ 24289 w 47625"/>
                    <a:gd name="connsiteY0" fmla="*/ 7144 h 47625"/>
                    <a:gd name="connsiteX1" fmla="*/ 7144 w 47625"/>
                    <a:gd name="connsiteY1" fmla="*/ 24289 h 47625"/>
                    <a:gd name="connsiteX2" fmla="*/ 7144 w 47625"/>
                    <a:gd name="connsiteY2" fmla="*/ 41434 h 47625"/>
                    <a:gd name="connsiteX3" fmla="*/ 24289 w 47625"/>
                    <a:gd name="connsiteY3" fmla="*/ 41434 h 47625"/>
                    <a:gd name="connsiteX4" fmla="*/ 41434 w 47625"/>
                    <a:gd name="connsiteY4" fmla="*/ 24289 h 47625"/>
                    <a:gd name="connsiteX5" fmla="*/ 24289 w 47625"/>
                    <a:gd name="connsiteY5" fmla="*/ 71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47625">
                      <a:moveTo>
                        <a:pt x="24289" y="7144"/>
                      </a:moveTo>
                      <a:cubicBezTo>
                        <a:pt x="15716" y="7144"/>
                        <a:pt x="7144" y="14764"/>
                        <a:pt x="7144" y="24289"/>
                      </a:cubicBezTo>
                      <a:lnTo>
                        <a:pt x="7144" y="41434"/>
                      </a:lnTo>
                      <a:lnTo>
                        <a:pt x="24289" y="41434"/>
                      </a:lnTo>
                      <a:cubicBezTo>
                        <a:pt x="32861" y="41434"/>
                        <a:pt x="41434" y="33814"/>
                        <a:pt x="41434" y="24289"/>
                      </a:cubicBezTo>
                      <a:cubicBezTo>
                        <a:pt x="41434" y="15716"/>
                        <a:pt x="34766" y="7144"/>
                        <a:pt x="24289"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8D7DE7D7-195F-4FAB-8F8E-E942684251DB}"/>
                    </a:ext>
                  </a:extLst>
                </p:cNvPr>
                <p:cNvSpPr/>
                <p:nvPr/>
              </p:nvSpPr>
              <p:spPr>
                <a:xfrm>
                  <a:off x="5928489" y="3173144"/>
                  <a:ext cx="333375" cy="361950"/>
                </a:xfrm>
                <a:custGeom>
                  <a:avLst/>
                  <a:gdLst>
                    <a:gd name="connsiteX0" fmla="*/ 328483 w 333375"/>
                    <a:gd name="connsiteY0" fmla="*/ 151081 h 361950"/>
                    <a:gd name="connsiteX1" fmla="*/ 328483 w 333375"/>
                    <a:gd name="connsiteY1" fmla="*/ 148224 h 361950"/>
                    <a:gd name="connsiteX2" fmla="*/ 183703 w 333375"/>
                    <a:gd name="connsiteY2" fmla="*/ 8206 h 361950"/>
                    <a:gd name="connsiteX3" fmla="*/ 136078 w 333375"/>
                    <a:gd name="connsiteY3" fmla="*/ 9159 h 361950"/>
                    <a:gd name="connsiteX4" fmla="*/ 7491 w 333375"/>
                    <a:gd name="connsiteY4" fmla="*/ 147271 h 361950"/>
                    <a:gd name="connsiteX5" fmla="*/ 56068 w 333375"/>
                    <a:gd name="connsiteY5" fmla="*/ 251094 h 361950"/>
                    <a:gd name="connsiteX6" fmla="*/ 112266 w 333375"/>
                    <a:gd name="connsiteY6" fmla="*/ 352059 h 361950"/>
                    <a:gd name="connsiteX7" fmla="*/ 115123 w 333375"/>
                    <a:gd name="connsiteY7" fmla="*/ 357774 h 361950"/>
                    <a:gd name="connsiteX8" fmla="*/ 219898 w 333375"/>
                    <a:gd name="connsiteY8" fmla="*/ 357774 h 361950"/>
                    <a:gd name="connsiteX9" fmla="*/ 222756 w 333375"/>
                    <a:gd name="connsiteY9" fmla="*/ 352059 h 361950"/>
                    <a:gd name="connsiteX10" fmla="*/ 278953 w 333375"/>
                    <a:gd name="connsiteY10" fmla="*/ 251094 h 361950"/>
                    <a:gd name="connsiteX11" fmla="*/ 328483 w 333375"/>
                    <a:gd name="connsiteY11" fmla="*/ 151081 h 361950"/>
                    <a:gd name="connsiteX12" fmla="*/ 212278 w 333375"/>
                    <a:gd name="connsiteY12" fmla="*/ 229186 h 361950"/>
                    <a:gd name="connsiteX13" fmla="*/ 195133 w 333375"/>
                    <a:gd name="connsiteY13" fmla="*/ 229186 h 361950"/>
                    <a:gd name="connsiteX14" fmla="*/ 195133 w 333375"/>
                    <a:gd name="connsiteY14" fmla="*/ 353964 h 361950"/>
                    <a:gd name="connsiteX15" fmla="*/ 176083 w 333375"/>
                    <a:gd name="connsiteY15" fmla="*/ 353964 h 361950"/>
                    <a:gd name="connsiteX16" fmla="*/ 176083 w 333375"/>
                    <a:gd name="connsiteY16" fmla="*/ 229186 h 361950"/>
                    <a:gd name="connsiteX17" fmla="*/ 157986 w 333375"/>
                    <a:gd name="connsiteY17" fmla="*/ 229186 h 361950"/>
                    <a:gd name="connsiteX18" fmla="*/ 157986 w 333375"/>
                    <a:gd name="connsiteY18" fmla="*/ 353011 h 361950"/>
                    <a:gd name="connsiteX19" fmla="*/ 138936 w 333375"/>
                    <a:gd name="connsiteY19" fmla="*/ 353011 h 361950"/>
                    <a:gd name="connsiteX20" fmla="*/ 138936 w 333375"/>
                    <a:gd name="connsiteY20" fmla="*/ 229186 h 361950"/>
                    <a:gd name="connsiteX21" fmla="*/ 121791 w 333375"/>
                    <a:gd name="connsiteY21" fmla="*/ 229186 h 361950"/>
                    <a:gd name="connsiteX22" fmla="*/ 85596 w 333375"/>
                    <a:gd name="connsiteY22" fmla="*/ 192991 h 361950"/>
                    <a:gd name="connsiteX23" fmla="*/ 121791 w 333375"/>
                    <a:gd name="connsiteY23" fmla="*/ 156796 h 361950"/>
                    <a:gd name="connsiteX24" fmla="*/ 157986 w 333375"/>
                    <a:gd name="connsiteY24" fmla="*/ 192991 h 361950"/>
                    <a:gd name="connsiteX25" fmla="*/ 157986 w 333375"/>
                    <a:gd name="connsiteY25" fmla="*/ 210136 h 361950"/>
                    <a:gd name="connsiteX26" fmla="*/ 175131 w 333375"/>
                    <a:gd name="connsiteY26" fmla="*/ 210136 h 361950"/>
                    <a:gd name="connsiteX27" fmla="*/ 175131 w 333375"/>
                    <a:gd name="connsiteY27" fmla="*/ 192991 h 361950"/>
                    <a:gd name="connsiteX28" fmla="*/ 211326 w 333375"/>
                    <a:gd name="connsiteY28" fmla="*/ 156796 h 361950"/>
                    <a:gd name="connsiteX29" fmla="*/ 247521 w 333375"/>
                    <a:gd name="connsiteY29" fmla="*/ 192991 h 361950"/>
                    <a:gd name="connsiteX30" fmla="*/ 212278 w 333375"/>
                    <a:gd name="connsiteY30" fmla="*/ 229186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3375" h="361950">
                      <a:moveTo>
                        <a:pt x="328483" y="151081"/>
                      </a:moveTo>
                      <a:lnTo>
                        <a:pt x="328483" y="148224"/>
                      </a:lnTo>
                      <a:cubicBezTo>
                        <a:pt x="328483" y="72024"/>
                        <a:pt x="263713" y="10111"/>
                        <a:pt x="183703" y="8206"/>
                      </a:cubicBezTo>
                      <a:cubicBezTo>
                        <a:pt x="181798" y="5349"/>
                        <a:pt x="136078" y="9159"/>
                        <a:pt x="136078" y="9159"/>
                      </a:cubicBezTo>
                      <a:cubicBezTo>
                        <a:pt x="63688" y="17731"/>
                        <a:pt x="7491" y="77739"/>
                        <a:pt x="7491" y="147271"/>
                      </a:cubicBezTo>
                      <a:cubicBezTo>
                        <a:pt x="7491" y="149176"/>
                        <a:pt x="-129" y="204421"/>
                        <a:pt x="56068" y="251094"/>
                      </a:cubicBezTo>
                      <a:cubicBezTo>
                        <a:pt x="81786" y="273954"/>
                        <a:pt x="108456" y="334914"/>
                        <a:pt x="112266" y="352059"/>
                      </a:cubicBezTo>
                      <a:lnTo>
                        <a:pt x="115123" y="357774"/>
                      </a:lnTo>
                      <a:lnTo>
                        <a:pt x="219898" y="357774"/>
                      </a:lnTo>
                      <a:lnTo>
                        <a:pt x="222756" y="352059"/>
                      </a:lnTo>
                      <a:cubicBezTo>
                        <a:pt x="226566" y="333961"/>
                        <a:pt x="254188" y="273001"/>
                        <a:pt x="278953" y="251094"/>
                      </a:cubicBezTo>
                      <a:cubicBezTo>
                        <a:pt x="335151" y="205374"/>
                        <a:pt x="328483" y="152986"/>
                        <a:pt x="328483" y="151081"/>
                      </a:cubicBezTo>
                      <a:close/>
                      <a:moveTo>
                        <a:pt x="212278" y="229186"/>
                      </a:moveTo>
                      <a:lnTo>
                        <a:pt x="195133" y="229186"/>
                      </a:lnTo>
                      <a:lnTo>
                        <a:pt x="195133" y="353964"/>
                      </a:lnTo>
                      <a:lnTo>
                        <a:pt x="176083" y="353964"/>
                      </a:lnTo>
                      <a:lnTo>
                        <a:pt x="176083" y="229186"/>
                      </a:lnTo>
                      <a:lnTo>
                        <a:pt x="157986" y="229186"/>
                      </a:lnTo>
                      <a:lnTo>
                        <a:pt x="157986" y="353011"/>
                      </a:lnTo>
                      <a:lnTo>
                        <a:pt x="138936" y="353011"/>
                      </a:lnTo>
                      <a:lnTo>
                        <a:pt x="138936" y="229186"/>
                      </a:lnTo>
                      <a:lnTo>
                        <a:pt x="121791" y="229186"/>
                      </a:lnTo>
                      <a:cubicBezTo>
                        <a:pt x="102741" y="229186"/>
                        <a:pt x="85596" y="212041"/>
                        <a:pt x="85596" y="192991"/>
                      </a:cubicBezTo>
                      <a:cubicBezTo>
                        <a:pt x="85596" y="173941"/>
                        <a:pt x="101788" y="156796"/>
                        <a:pt x="121791" y="156796"/>
                      </a:cubicBezTo>
                      <a:cubicBezTo>
                        <a:pt x="141793" y="156796"/>
                        <a:pt x="157986" y="173941"/>
                        <a:pt x="157986" y="192991"/>
                      </a:cubicBezTo>
                      <a:lnTo>
                        <a:pt x="157986" y="210136"/>
                      </a:lnTo>
                      <a:lnTo>
                        <a:pt x="175131" y="210136"/>
                      </a:lnTo>
                      <a:lnTo>
                        <a:pt x="175131" y="192991"/>
                      </a:lnTo>
                      <a:cubicBezTo>
                        <a:pt x="175131" y="173941"/>
                        <a:pt x="192276" y="156796"/>
                        <a:pt x="211326" y="156796"/>
                      </a:cubicBezTo>
                      <a:cubicBezTo>
                        <a:pt x="230376" y="156796"/>
                        <a:pt x="247521" y="173941"/>
                        <a:pt x="247521" y="192991"/>
                      </a:cubicBezTo>
                      <a:cubicBezTo>
                        <a:pt x="248473" y="212994"/>
                        <a:pt x="231328" y="229186"/>
                        <a:pt x="212278" y="2291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51" name="Group 50">
            <a:extLst>
              <a:ext uri="{FF2B5EF4-FFF2-40B4-BE49-F238E27FC236}">
                <a16:creationId xmlns:a16="http://schemas.microsoft.com/office/drawing/2014/main" id="{F7FCD262-C1EB-4AFB-8003-1145C3DC86D4}"/>
              </a:ext>
            </a:extLst>
          </p:cNvPr>
          <p:cNvGrpSpPr/>
          <p:nvPr/>
        </p:nvGrpSpPr>
        <p:grpSpPr>
          <a:xfrm>
            <a:off x="5456347" y="2910717"/>
            <a:ext cx="432930" cy="724478"/>
            <a:chOff x="5456347" y="2910717"/>
            <a:chExt cx="432930" cy="724478"/>
          </a:xfrm>
        </p:grpSpPr>
        <p:sp>
          <p:nvSpPr>
            <p:cNvPr id="120" name="Rectangle: Rounded Corners 119">
              <a:extLst>
                <a:ext uri="{FF2B5EF4-FFF2-40B4-BE49-F238E27FC236}">
                  <a16:creationId xmlns:a16="http://schemas.microsoft.com/office/drawing/2014/main" id="{455EF0C2-6562-4A0F-95AA-3C8A8B675F68}"/>
                </a:ext>
              </a:extLst>
            </p:cNvPr>
            <p:cNvSpPr/>
            <p:nvPr/>
          </p:nvSpPr>
          <p:spPr bwMode="auto">
            <a:xfrm>
              <a:off x="5456347" y="320226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9" name="Title 1">
              <a:extLst>
                <a:ext uri="{FF2B5EF4-FFF2-40B4-BE49-F238E27FC236}">
                  <a16:creationId xmlns:a16="http://schemas.microsoft.com/office/drawing/2014/main" id="{FA6C5D35-2063-4762-89F6-BF3C99729563}"/>
                </a:ext>
              </a:extLst>
            </p:cNvPr>
            <p:cNvSpPr txBox="1">
              <a:spLocks/>
            </p:cNvSpPr>
            <p:nvPr/>
          </p:nvSpPr>
          <p:spPr>
            <a:xfrm>
              <a:off x="5456347" y="291071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Pipeline</a:t>
              </a:r>
            </a:p>
          </p:txBody>
        </p:sp>
        <p:grpSp>
          <p:nvGrpSpPr>
            <p:cNvPr id="158" name="Group 157">
              <a:extLst>
                <a:ext uri="{FF2B5EF4-FFF2-40B4-BE49-F238E27FC236}">
                  <a16:creationId xmlns:a16="http://schemas.microsoft.com/office/drawing/2014/main" id="{2A801EED-29D2-43F3-BCA0-FD63940BEE3A}"/>
                </a:ext>
              </a:extLst>
            </p:cNvPr>
            <p:cNvGrpSpPr/>
            <p:nvPr/>
          </p:nvGrpSpPr>
          <p:grpSpPr>
            <a:xfrm>
              <a:off x="5521266" y="3332725"/>
              <a:ext cx="303093" cy="172010"/>
              <a:chOff x="4243181" y="2376385"/>
              <a:chExt cx="3950114" cy="2241754"/>
            </a:xfrm>
            <a:solidFill>
              <a:srgbClr val="0078D4"/>
            </a:solidFill>
          </p:grpSpPr>
          <p:sp>
            <p:nvSpPr>
              <p:cNvPr id="166" name="Freeform: Shape 165">
                <a:extLst>
                  <a:ext uri="{FF2B5EF4-FFF2-40B4-BE49-F238E27FC236}">
                    <a16:creationId xmlns:a16="http://schemas.microsoft.com/office/drawing/2014/main" id="{9E1DBA87-974B-453F-A645-BBFE2210D9B0}"/>
                  </a:ext>
                </a:extLst>
              </p:cNvPr>
              <p:cNvSpPr/>
              <p:nvPr/>
            </p:nvSpPr>
            <p:spPr>
              <a:xfrm>
                <a:off x="4243181"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A2A8662A-B1EC-480D-84E2-3A5752209CC6}"/>
                  </a:ext>
                </a:extLst>
              </p:cNvPr>
              <p:cNvSpPr/>
              <p:nvPr/>
            </p:nvSpPr>
            <p:spPr>
              <a:xfrm>
                <a:off x="7824585" y="3187545"/>
                <a:ext cx="368710" cy="1430594"/>
              </a:xfrm>
              <a:custGeom>
                <a:avLst/>
                <a:gdLst>
                  <a:gd name="connsiteX0" fmla="*/ 217540 w 368710"/>
                  <a:gd name="connsiteY0" fmla="*/ 0 h 1430594"/>
                  <a:gd name="connsiteX1" fmla="*/ 307257 w 368710"/>
                  <a:gd name="connsiteY1" fmla="*/ 0 h 1430594"/>
                  <a:gd name="connsiteX2" fmla="*/ 368710 w 368710"/>
                  <a:gd name="connsiteY2" fmla="*/ 61453 h 1430594"/>
                  <a:gd name="connsiteX3" fmla="*/ 368710 w 368710"/>
                  <a:gd name="connsiteY3" fmla="*/ 1369141 h 1430594"/>
                  <a:gd name="connsiteX4" fmla="*/ 307257 w 368710"/>
                  <a:gd name="connsiteY4" fmla="*/ 1430594 h 1430594"/>
                  <a:gd name="connsiteX5" fmla="*/ 217540 w 368710"/>
                  <a:gd name="connsiteY5" fmla="*/ 1430594 h 1430594"/>
                  <a:gd name="connsiteX6" fmla="*/ 61453 w 368710"/>
                  <a:gd name="connsiteY6" fmla="*/ 0 h 1430594"/>
                  <a:gd name="connsiteX7" fmla="*/ 151171 w 368710"/>
                  <a:gd name="connsiteY7" fmla="*/ 0 h 1430594"/>
                  <a:gd name="connsiteX8" fmla="*/ 151171 w 368710"/>
                  <a:gd name="connsiteY8" fmla="*/ 1430594 h 1430594"/>
                  <a:gd name="connsiteX9" fmla="*/ 61453 w 368710"/>
                  <a:gd name="connsiteY9" fmla="*/ 1430594 h 1430594"/>
                  <a:gd name="connsiteX10" fmla="*/ 0 w 368710"/>
                  <a:gd name="connsiteY10" fmla="*/ 1369141 h 1430594"/>
                  <a:gd name="connsiteX11" fmla="*/ 0 w 368710"/>
                  <a:gd name="connsiteY11" fmla="*/ 61453 h 1430594"/>
                  <a:gd name="connsiteX12" fmla="*/ 61453 w 368710"/>
                  <a:gd name="connsiteY12" fmla="*/ 0 h 143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8710" h="1430594">
                    <a:moveTo>
                      <a:pt x="217540" y="0"/>
                    </a:moveTo>
                    <a:lnTo>
                      <a:pt x="307257" y="0"/>
                    </a:lnTo>
                    <a:cubicBezTo>
                      <a:pt x="341197" y="0"/>
                      <a:pt x="368710" y="27513"/>
                      <a:pt x="368710" y="61453"/>
                    </a:cubicBezTo>
                    <a:lnTo>
                      <a:pt x="368710" y="1369141"/>
                    </a:lnTo>
                    <a:cubicBezTo>
                      <a:pt x="368710" y="1403081"/>
                      <a:pt x="341197" y="1430594"/>
                      <a:pt x="307257" y="1430594"/>
                    </a:cubicBezTo>
                    <a:lnTo>
                      <a:pt x="217540" y="1430594"/>
                    </a:lnTo>
                    <a:close/>
                    <a:moveTo>
                      <a:pt x="61453" y="0"/>
                    </a:moveTo>
                    <a:lnTo>
                      <a:pt x="151171" y="0"/>
                    </a:lnTo>
                    <a:lnTo>
                      <a:pt x="151171" y="1430594"/>
                    </a:lnTo>
                    <a:lnTo>
                      <a:pt x="61453" y="1430594"/>
                    </a:lnTo>
                    <a:cubicBezTo>
                      <a:pt x="27513" y="1430594"/>
                      <a:pt x="0" y="1403081"/>
                      <a:pt x="0" y="1369141"/>
                    </a:cubicBezTo>
                    <a:lnTo>
                      <a:pt x="0" y="61453"/>
                    </a:lnTo>
                    <a:cubicBezTo>
                      <a:pt x="0" y="27513"/>
                      <a:pt x="27513" y="0"/>
                      <a:pt x="6145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14F227E2-B4D9-43F0-A6CD-3F8A9278056D}"/>
                  </a:ext>
                </a:extLst>
              </p:cNvPr>
              <p:cNvSpPr/>
              <p:nvPr/>
            </p:nvSpPr>
            <p:spPr>
              <a:xfrm>
                <a:off x="4573792" y="3460391"/>
                <a:ext cx="3288891" cy="8849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F8DFF9A8-27F0-446C-A404-E5FFEDF527F0}"/>
                  </a:ext>
                </a:extLst>
              </p:cNvPr>
              <p:cNvSpPr/>
              <p:nvPr/>
            </p:nvSpPr>
            <p:spPr>
              <a:xfrm>
                <a:off x="5539812" y="2944198"/>
                <a:ext cx="1356851" cy="744793"/>
              </a:xfrm>
              <a:custGeom>
                <a:avLst/>
                <a:gdLst>
                  <a:gd name="connsiteX0" fmla="*/ 0 w 1356851"/>
                  <a:gd name="connsiteY0" fmla="*/ 381000 h 744793"/>
                  <a:gd name="connsiteX1" fmla="*/ 1356851 w 1356851"/>
                  <a:gd name="connsiteY1" fmla="*/ 381000 h 744793"/>
                  <a:gd name="connsiteX2" fmla="*/ 1356851 w 1356851"/>
                  <a:gd name="connsiteY2" fmla="*/ 620658 h 744793"/>
                  <a:gd name="connsiteX3" fmla="*/ 1232716 w 1356851"/>
                  <a:gd name="connsiteY3" fmla="*/ 744793 h 744793"/>
                  <a:gd name="connsiteX4" fmla="*/ 124135 w 1356851"/>
                  <a:gd name="connsiteY4" fmla="*/ 744793 h 744793"/>
                  <a:gd name="connsiteX5" fmla="*/ 0 w 1356851"/>
                  <a:gd name="connsiteY5" fmla="*/ 620658 h 744793"/>
                  <a:gd name="connsiteX6" fmla="*/ 124135 w 1356851"/>
                  <a:gd name="connsiteY6" fmla="*/ 0 h 744793"/>
                  <a:gd name="connsiteX7" fmla="*/ 1232716 w 1356851"/>
                  <a:gd name="connsiteY7" fmla="*/ 0 h 744793"/>
                  <a:gd name="connsiteX8" fmla="*/ 1356851 w 1356851"/>
                  <a:gd name="connsiteY8" fmla="*/ 124135 h 744793"/>
                  <a:gd name="connsiteX9" fmla="*/ 1356851 w 1356851"/>
                  <a:gd name="connsiteY9" fmla="*/ 314631 h 744793"/>
                  <a:gd name="connsiteX10" fmla="*/ 0 w 1356851"/>
                  <a:gd name="connsiteY10" fmla="*/ 314631 h 744793"/>
                  <a:gd name="connsiteX11" fmla="*/ 0 w 1356851"/>
                  <a:gd name="connsiteY11" fmla="*/ 124135 h 744793"/>
                  <a:gd name="connsiteX12" fmla="*/ 124135 w 1356851"/>
                  <a:gd name="connsiteY12" fmla="*/ 0 h 74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6851" h="744793">
                    <a:moveTo>
                      <a:pt x="0" y="381000"/>
                    </a:moveTo>
                    <a:lnTo>
                      <a:pt x="1356851" y="381000"/>
                    </a:lnTo>
                    <a:lnTo>
                      <a:pt x="1356851" y="620658"/>
                    </a:lnTo>
                    <a:cubicBezTo>
                      <a:pt x="1356851" y="689216"/>
                      <a:pt x="1301274" y="744793"/>
                      <a:pt x="1232716" y="744793"/>
                    </a:cubicBezTo>
                    <a:lnTo>
                      <a:pt x="124135" y="744793"/>
                    </a:lnTo>
                    <a:cubicBezTo>
                      <a:pt x="55577" y="744793"/>
                      <a:pt x="0" y="689216"/>
                      <a:pt x="0" y="620658"/>
                    </a:cubicBezTo>
                    <a:close/>
                    <a:moveTo>
                      <a:pt x="124135" y="0"/>
                    </a:moveTo>
                    <a:lnTo>
                      <a:pt x="1232716" y="0"/>
                    </a:lnTo>
                    <a:cubicBezTo>
                      <a:pt x="1301274" y="0"/>
                      <a:pt x="1356851" y="55577"/>
                      <a:pt x="1356851" y="124135"/>
                    </a:cubicBezTo>
                    <a:lnTo>
                      <a:pt x="1356851" y="314631"/>
                    </a:lnTo>
                    <a:lnTo>
                      <a:pt x="0" y="314631"/>
                    </a:lnTo>
                    <a:lnTo>
                      <a:pt x="0" y="124135"/>
                    </a:lnTo>
                    <a:cubicBezTo>
                      <a:pt x="0" y="55577"/>
                      <a:pt x="55577" y="0"/>
                      <a:pt x="12413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Rounded Corners 169">
                <a:extLst>
                  <a:ext uri="{FF2B5EF4-FFF2-40B4-BE49-F238E27FC236}">
                    <a16:creationId xmlns:a16="http://schemas.microsoft.com/office/drawing/2014/main" id="{3482E388-F30E-43F3-80F2-58103BF50AF7}"/>
                  </a:ext>
                </a:extLst>
              </p:cNvPr>
              <p:cNvSpPr/>
              <p:nvPr/>
            </p:nvSpPr>
            <p:spPr>
              <a:xfrm>
                <a:off x="6114998" y="2376385"/>
                <a:ext cx="206478" cy="79641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Rounded Corners 170">
                <a:extLst>
                  <a:ext uri="{FF2B5EF4-FFF2-40B4-BE49-F238E27FC236}">
                    <a16:creationId xmlns:a16="http://schemas.microsoft.com/office/drawing/2014/main" id="{263260B8-585B-40AF-90AA-062D23561325}"/>
                  </a:ext>
                </a:extLst>
              </p:cNvPr>
              <p:cNvSpPr/>
              <p:nvPr/>
            </p:nvSpPr>
            <p:spPr>
              <a:xfrm rot="5400000">
                <a:off x="6114998" y="2072817"/>
                <a:ext cx="206478" cy="9709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74" name="Straight Arrow Connector 173">
            <a:extLst>
              <a:ext uri="{FF2B5EF4-FFF2-40B4-BE49-F238E27FC236}">
                <a16:creationId xmlns:a16="http://schemas.microsoft.com/office/drawing/2014/main" id="{C6EDD98C-F7D9-4F43-8F9E-2A24333093D5}"/>
              </a:ext>
            </a:extLst>
          </p:cNvPr>
          <p:cNvCxnSpPr>
            <a:cxnSpLocks/>
            <a:stCxn id="120" idx="3"/>
            <a:endCxn id="91" idx="1"/>
          </p:cNvCxnSpPr>
          <p:nvPr/>
        </p:nvCxnSpPr>
        <p:spPr>
          <a:xfrm>
            <a:off x="5889277" y="3418730"/>
            <a:ext cx="49671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9D487903-A1B1-49B0-8C04-B767E174DEA4}"/>
              </a:ext>
            </a:extLst>
          </p:cNvPr>
          <p:cNvCxnSpPr>
            <a:cxnSpLocks/>
            <a:stCxn id="140" idx="3"/>
            <a:endCxn id="91" idx="1"/>
          </p:cNvCxnSpPr>
          <p:nvPr/>
        </p:nvCxnSpPr>
        <p:spPr>
          <a:xfrm flipV="1">
            <a:off x="5866395" y="3418730"/>
            <a:ext cx="519592" cy="2426760"/>
          </a:xfrm>
          <a:prstGeom prst="bentConnector3">
            <a:avLst>
              <a:gd name="adj1" fmla="val 5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4" name="Group 233">
            <a:extLst>
              <a:ext uri="{FF2B5EF4-FFF2-40B4-BE49-F238E27FC236}">
                <a16:creationId xmlns:a16="http://schemas.microsoft.com/office/drawing/2014/main" id="{2780BA6E-4FEB-429B-A7DF-31874B2E08E7}"/>
              </a:ext>
            </a:extLst>
          </p:cNvPr>
          <p:cNvGrpSpPr/>
          <p:nvPr/>
        </p:nvGrpSpPr>
        <p:grpSpPr>
          <a:xfrm>
            <a:off x="6385987" y="4172186"/>
            <a:ext cx="432930" cy="724478"/>
            <a:chOff x="7019297" y="4118061"/>
            <a:chExt cx="432930" cy="724478"/>
          </a:xfrm>
        </p:grpSpPr>
        <p:sp>
          <p:nvSpPr>
            <p:cNvPr id="178" name="Rectangle: Rounded Corners 177">
              <a:extLst>
                <a:ext uri="{FF2B5EF4-FFF2-40B4-BE49-F238E27FC236}">
                  <a16:creationId xmlns:a16="http://schemas.microsoft.com/office/drawing/2014/main" id="{CA4CD102-D369-4575-AEEC-0EFAF026BB3A}"/>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9" name="Title 1">
              <a:extLst>
                <a:ext uri="{FF2B5EF4-FFF2-40B4-BE49-F238E27FC236}">
                  <a16:creationId xmlns:a16="http://schemas.microsoft.com/office/drawing/2014/main" id="{AF92B820-42DD-4EA5-9D54-C7667BF8FFB9}"/>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201" name="Group 200">
              <a:extLst>
                <a:ext uri="{FF2B5EF4-FFF2-40B4-BE49-F238E27FC236}">
                  <a16:creationId xmlns:a16="http://schemas.microsoft.com/office/drawing/2014/main" id="{2A30E098-0463-4809-99DC-990D2B46DFC7}"/>
                </a:ext>
              </a:extLst>
            </p:cNvPr>
            <p:cNvGrpSpPr/>
            <p:nvPr/>
          </p:nvGrpSpPr>
          <p:grpSpPr>
            <a:xfrm>
              <a:off x="7125788" y="4480947"/>
              <a:ext cx="219948" cy="290254"/>
              <a:chOff x="10305105" y="2133716"/>
              <a:chExt cx="263317" cy="347486"/>
            </a:xfrm>
          </p:grpSpPr>
          <p:sp>
            <p:nvSpPr>
              <p:cNvPr id="202" name="Freeform: Shape 201">
                <a:extLst>
                  <a:ext uri="{FF2B5EF4-FFF2-40B4-BE49-F238E27FC236}">
                    <a16:creationId xmlns:a16="http://schemas.microsoft.com/office/drawing/2014/main" id="{4DFA7D5E-B72E-46C9-BB57-9D702F0704AF}"/>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24B867E3-5337-439E-A75A-EC63BA2CA17D}"/>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203B22B2-6D32-4E57-801A-2B50689A20CF}"/>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69AEE69D-6F80-4754-9A95-922BC519DBCA}"/>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2A3844D1-A6E4-4F80-BD9F-77C787A20A75}"/>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249FEA60-E5FB-4B65-A035-490500704518}"/>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DF6FB97A-76B7-4B0E-968A-FB319DD800D5}"/>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BD7EB85F-A9A6-4FAC-B658-0A9462D90A10}"/>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548482AB-962E-425C-86B1-2AE4CF434935}"/>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37" name="Group 236">
            <a:extLst>
              <a:ext uri="{FF2B5EF4-FFF2-40B4-BE49-F238E27FC236}">
                <a16:creationId xmlns:a16="http://schemas.microsoft.com/office/drawing/2014/main" id="{50F6EECC-69FD-499D-B4BE-8A6EADF8635A}"/>
              </a:ext>
            </a:extLst>
          </p:cNvPr>
          <p:cNvGrpSpPr/>
          <p:nvPr/>
        </p:nvGrpSpPr>
        <p:grpSpPr>
          <a:xfrm>
            <a:off x="7048560" y="4172186"/>
            <a:ext cx="681814" cy="995726"/>
            <a:chOff x="7853530" y="4387907"/>
            <a:chExt cx="681814" cy="995726"/>
          </a:xfrm>
        </p:grpSpPr>
        <p:sp>
          <p:nvSpPr>
            <p:cNvPr id="188" name="Rectangle: Rounded Corners 187">
              <a:extLst>
                <a:ext uri="{FF2B5EF4-FFF2-40B4-BE49-F238E27FC236}">
                  <a16:creationId xmlns:a16="http://schemas.microsoft.com/office/drawing/2014/main" id="{2DBCC7DE-9984-43BD-8FED-8CC5D8447A9A}"/>
                </a:ext>
              </a:extLst>
            </p:cNvPr>
            <p:cNvSpPr/>
            <p:nvPr/>
          </p:nvSpPr>
          <p:spPr bwMode="auto">
            <a:xfrm>
              <a:off x="7977972" y="467945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9" name="Title 1">
              <a:extLst>
                <a:ext uri="{FF2B5EF4-FFF2-40B4-BE49-F238E27FC236}">
                  <a16:creationId xmlns:a16="http://schemas.microsoft.com/office/drawing/2014/main" id="{664505F9-1463-458A-ABE3-F216122A765D}"/>
                </a:ext>
              </a:extLst>
            </p:cNvPr>
            <p:cNvSpPr txBox="1">
              <a:spLocks/>
            </p:cNvSpPr>
            <p:nvPr/>
          </p:nvSpPr>
          <p:spPr>
            <a:xfrm>
              <a:off x="7977972" y="4387907"/>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Cosmos DB</a:t>
              </a:r>
            </a:p>
          </p:txBody>
        </p:sp>
        <p:sp>
          <p:nvSpPr>
            <p:cNvPr id="197" name="Title 1">
              <a:extLst>
                <a:ext uri="{FF2B5EF4-FFF2-40B4-BE49-F238E27FC236}">
                  <a16:creationId xmlns:a16="http://schemas.microsoft.com/office/drawing/2014/main" id="{9890CF40-7DE9-465C-8FC5-33F4065E8776}"/>
                </a:ext>
              </a:extLst>
            </p:cNvPr>
            <p:cNvSpPr txBox="1">
              <a:spLocks/>
            </p:cNvSpPr>
            <p:nvPr/>
          </p:nvSpPr>
          <p:spPr>
            <a:xfrm>
              <a:off x="7853530" y="5162034"/>
              <a:ext cx="681814"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800" i="1" spc="0" dirty="0">
                  <a:solidFill>
                    <a:srgbClr val="000000"/>
                  </a:solidFill>
                  <a:latin typeface="Segoe UI"/>
                  <a:cs typeface="Segoe UI Semibold" panose="020B0702040204020203" pitchFamily="34" charset="0"/>
                </a:rPr>
                <a:t>Performance Document DB</a:t>
              </a:r>
            </a:p>
          </p:txBody>
        </p:sp>
        <p:pic>
          <p:nvPicPr>
            <p:cNvPr id="236" name="Graphic 235">
              <a:extLst>
                <a:ext uri="{FF2B5EF4-FFF2-40B4-BE49-F238E27FC236}">
                  <a16:creationId xmlns:a16="http://schemas.microsoft.com/office/drawing/2014/main" id="{7293E200-25E7-4896-9BC5-A26A1CF1BE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53467" y="4754950"/>
              <a:ext cx="281940" cy="281940"/>
            </a:xfrm>
            <a:prstGeom prst="rect">
              <a:avLst/>
            </a:prstGeom>
          </p:spPr>
        </p:pic>
      </p:grpSp>
      <p:cxnSp>
        <p:nvCxnSpPr>
          <p:cNvPr id="212" name="Straight Arrow Connector 211">
            <a:extLst>
              <a:ext uri="{FF2B5EF4-FFF2-40B4-BE49-F238E27FC236}">
                <a16:creationId xmlns:a16="http://schemas.microsoft.com/office/drawing/2014/main" id="{9A8FA22A-D14C-4B7C-B86B-C56A9C7BBB23}"/>
              </a:ext>
            </a:extLst>
          </p:cNvPr>
          <p:cNvCxnSpPr>
            <a:cxnSpLocks/>
          </p:cNvCxnSpPr>
          <p:nvPr/>
        </p:nvCxnSpPr>
        <p:spPr>
          <a:xfrm>
            <a:off x="6602452" y="3635195"/>
            <a:ext cx="0" cy="5029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D2B31370-03AD-417B-A988-3948EE9DBCBE}"/>
              </a:ext>
            </a:extLst>
          </p:cNvPr>
          <p:cNvCxnSpPr>
            <a:cxnSpLocks/>
          </p:cNvCxnSpPr>
          <p:nvPr/>
        </p:nvCxnSpPr>
        <p:spPr>
          <a:xfrm rot="16200000" flipH="1">
            <a:off x="6744499" y="3493147"/>
            <a:ext cx="502920" cy="787015"/>
          </a:xfrm>
          <a:prstGeom prst="bentConnector3">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152D599-1A21-4BE0-98C6-B88113081A46}"/>
              </a:ext>
            </a:extLst>
          </p:cNvPr>
          <p:cNvCxnSpPr>
            <a:cxnSpLocks/>
          </p:cNvCxnSpPr>
          <p:nvPr/>
        </p:nvCxnSpPr>
        <p:spPr>
          <a:xfrm>
            <a:off x="5894392" y="4233540"/>
            <a:ext cx="24395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D3FD764-EEB2-43DC-8ACC-67D97ADF8FFB}"/>
              </a:ext>
            </a:extLst>
          </p:cNvPr>
          <p:cNvGrpSpPr/>
          <p:nvPr/>
        </p:nvGrpSpPr>
        <p:grpSpPr>
          <a:xfrm>
            <a:off x="5458458" y="3712669"/>
            <a:ext cx="432930" cy="724478"/>
            <a:chOff x="8611437" y="5068925"/>
            <a:chExt cx="432930" cy="724478"/>
          </a:xfrm>
        </p:grpSpPr>
        <p:sp>
          <p:nvSpPr>
            <p:cNvPr id="112" name="Title 1">
              <a:extLst>
                <a:ext uri="{FF2B5EF4-FFF2-40B4-BE49-F238E27FC236}">
                  <a16:creationId xmlns:a16="http://schemas.microsoft.com/office/drawing/2014/main" id="{5ECF5291-8563-48FD-AA16-3624AA8DB980}"/>
                </a:ext>
              </a:extLst>
            </p:cNvPr>
            <p:cNvSpPr txBox="1">
              <a:spLocks/>
            </p:cNvSpPr>
            <p:nvPr/>
          </p:nvSpPr>
          <p:spPr>
            <a:xfrm>
              <a:off x="8611437" y="506892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Key Vault</a:t>
              </a:r>
            </a:p>
          </p:txBody>
        </p:sp>
        <p:sp>
          <p:nvSpPr>
            <p:cNvPr id="114" name="Rectangle: Rounded Corners 113">
              <a:extLst>
                <a:ext uri="{FF2B5EF4-FFF2-40B4-BE49-F238E27FC236}">
                  <a16:creationId xmlns:a16="http://schemas.microsoft.com/office/drawing/2014/main" id="{8218300D-3128-4027-BD29-E081EEBF63A9}"/>
                </a:ext>
              </a:extLst>
            </p:cNvPr>
            <p:cNvSpPr/>
            <p:nvPr/>
          </p:nvSpPr>
          <p:spPr bwMode="auto">
            <a:xfrm>
              <a:off x="8611437" y="536047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EB45CF2A-14A1-4274-B105-F27C18D255E1}"/>
                </a:ext>
              </a:extLst>
            </p:cNvPr>
            <p:cNvGrpSpPr/>
            <p:nvPr/>
          </p:nvGrpSpPr>
          <p:grpSpPr>
            <a:xfrm>
              <a:off x="8685438" y="5418679"/>
              <a:ext cx="284928" cy="316518"/>
              <a:chOff x="9586436" y="3185982"/>
              <a:chExt cx="438150" cy="486728"/>
            </a:xfrm>
            <a:solidFill>
              <a:srgbClr val="0078D4"/>
            </a:solidFill>
          </p:grpSpPr>
          <p:sp>
            <p:nvSpPr>
              <p:cNvPr id="13" name="Freeform: Shape 12">
                <a:extLst>
                  <a:ext uri="{FF2B5EF4-FFF2-40B4-BE49-F238E27FC236}">
                    <a16:creationId xmlns:a16="http://schemas.microsoft.com/office/drawing/2014/main" id="{4E9E83DD-B113-425C-9DD2-35133957ECBC}"/>
                  </a:ext>
                </a:extLst>
              </p:cNvPr>
              <p:cNvSpPr/>
              <p:nvPr/>
            </p:nvSpPr>
            <p:spPr>
              <a:xfrm>
                <a:off x="9586436" y="3272660"/>
                <a:ext cx="438150" cy="400050"/>
              </a:xfrm>
              <a:custGeom>
                <a:avLst/>
                <a:gdLst>
                  <a:gd name="connsiteX0" fmla="*/ 433864 w 438150"/>
                  <a:gd name="connsiteY0" fmla="*/ 183356 h 400050"/>
                  <a:gd name="connsiteX1" fmla="*/ 350044 w 438150"/>
                  <a:gd name="connsiteY1" fmla="*/ 13811 h 400050"/>
                  <a:gd name="connsiteX2" fmla="*/ 350044 w 438150"/>
                  <a:gd name="connsiteY2" fmla="*/ 20479 h 400050"/>
                  <a:gd name="connsiteX3" fmla="*/ 335756 w 438150"/>
                  <a:gd name="connsiteY3" fmla="*/ 78581 h 400050"/>
                  <a:gd name="connsiteX4" fmla="*/ 375761 w 438150"/>
                  <a:gd name="connsiteY4" fmla="*/ 182404 h 400050"/>
                  <a:gd name="connsiteX5" fmla="*/ 220504 w 438150"/>
                  <a:gd name="connsiteY5" fmla="*/ 337661 h 400050"/>
                  <a:gd name="connsiteX6" fmla="*/ 65246 w 438150"/>
                  <a:gd name="connsiteY6" fmla="*/ 182404 h 400050"/>
                  <a:gd name="connsiteX7" fmla="*/ 110014 w 438150"/>
                  <a:gd name="connsiteY7" fmla="*/ 72866 h 400050"/>
                  <a:gd name="connsiteX8" fmla="*/ 97631 w 438150"/>
                  <a:gd name="connsiteY8" fmla="*/ 19526 h 400050"/>
                  <a:gd name="connsiteX9" fmla="*/ 98584 w 438150"/>
                  <a:gd name="connsiteY9" fmla="*/ 7144 h 400050"/>
                  <a:gd name="connsiteX10" fmla="*/ 7144 w 438150"/>
                  <a:gd name="connsiteY10" fmla="*/ 182404 h 400050"/>
                  <a:gd name="connsiteX11" fmla="*/ 220504 w 438150"/>
                  <a:gd name="connsiteY11" fmla="*/ 395764 h 400050"/>
                  <a:gd name="connsiteX12" fmla="*/ 433864 w 438150"/>
                  <a:gd name="connsiteY12" fmla="*/ 1833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150" h="400050">
                    <a:moveTo>
                      <a:pt x="433864" y="183356"/>
                    </a:moveTo>
                    <a:cubicBezTo>
                      <a:pt x="433864" y="113824"/>
                      <a:pt x="400526" y="52864"/>
                      <a:pt x="350044" y="13811"/>
                    </a:cubicBezTo>
                    <a:cubicBezTo>
                      <a:pt x="350044" y="15716"/>
                      <a:pt x="350044" y="18574"/>
                      <a:pt x="350044" y="20479"/>
                    </a:cubicBezTo>
                    <a:cubicBezTo>
                      <a:pt x="350044" y="41434"/>
                      <a:pt x="344329" y="61436"/>
                      <a:pt x="335756" y="78581"/>
                    </a:cubicBezTo>
                    <a:cubicBezTo>
                      <a:pt x="360521" y="106204"/>
                      <a:pt x="375761" y="142399"/>
                      <a:pt x="375761" y="182404"/>
                    </a:cubicBezTo>
                    <a:cubicBezTo>
                      <a:pt x="375761" y="268129"/>
                      <a:pt x="306229" y="337661"/>
                      <a:pt x="220504" y="337661"/>
                    </a:cubicBezTo>
                    <a:cubicBezTo>
                      <a:pt x="134779" y="337661"/>
                      <a:pt x="65246" y="268129"/>
                      <a:pt x="65246" y="182404"/>
                    </a:cubicBezTo>
                    <a:cubicBezTo>
                      <a:pt x="65246" y="139541"/>
                      <a:pt x="82391" y="101441"/>
                      <a:pt x="110014" y="72866"/>
                    </a:cubicBezTo>
                    <a:cubicBezTo>
                      <a:pt x="102394" y="56674"/>
                      <a:pt x="97631" y="38576"/>
                      <a:pt x="97631" y="19526"/>
                    </a:cubicBezTo>
                    <a:cubicBezTo>
                      <a:pt x="97631" y="15716"/>
                      <a:pt x="97631" y="10954"/>
                      <a:pt x="98584" y="7144"/>
                    </a:cubicBezTo>
                    <a:cubicBezTo>
                      <a:pt x="43339" y="45244"/>
                      <a:pt x="7144" y="110014"/>
                      <a:pt x="7144" y="182404"/>
                    </a:cubicBezTo>
                    <a:cubicBezTo>
                      <a:pt x="7144" y="300514"/>
                      <a:pt x="102394" y="395764"/>
                      <a:pt x="220504" y="395764"/>
                    </a:cubicBezTo>
                    <a:cubicBezTo>
                      <a:pt x="338614" y="395764"/>
                      <a:pt x="433864" y="301466"/>
                      <a:pt x="433864" y="18335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D2DB918-BC6D-4E33-8E52-CD929EB49CB2}"/>
                  </a:ext>
                </a:extLst>
              </p:cNvPr>
              <p:cNvSpPr/>
              <p:nvPr/>
            </p:nvSpPr>
            <p:spPr>
              <a:xfrm>
                <a:off x="9704546" y="3185982"/>
                <a:ext cx="209550" cy="381000"/>
              </a:xfrm>
              <a:custGeom>
                <a:avLst/>
                <a:gdLst>
                  <a:gd name="connsiteX0" fmla="*/ 105251 w 209550"/>
                  <a:gd name="connsiteY0" fmla="*/ 7144 h 381000"/>
                  <a:gd name="connsiteX1" fmla="*/ 7144 w 209550"/>
                  <a:gd name="connsiteY1" fmla="*/ 105251 h 381000"/>
                  <a:gd name="connsiteX2" fmla="*/ 77629 w 209550"/>
                  <a:gd name="connsiteY2" fmla="*/ 199549 h 381000"/>
                  <a:gd name="connsiteX3" fmla="*/ 77629 w 209550"/>
                  <a:gd name="connsiteY3" fmla="*/ 296704 h 381000"/>
                  <a:gd name="connsiteX4" fmla="*/ 31909 w 209550"/>
                  <a:gd name="connsiteY4" fmla="*/ 296704 h 381000"/>
                  <a:gd name="connsiteX5" fmla="*/ 31909 w 209550"/>
                  <a:gd name="connsiteY5" fmla="*/ 346234 h 381000"/>
                  <a:gd name="connsiteX6" fmla="*/ 77629 w 209550"/>
                  <a:gd name="connsiteY6" fmla="*/ 346234 h 381000"/>
                  <a:gd name="connsiteX7" fmla="*/ 77629 w 209550"/>
                  <a:gd name="connsiteY7" fmla="*/ 382429 h 381000"/>
                  <a:gd name="connsiteX8" fmla="*/ 131921 w 209550"/>
                  <a:gd name="connsiteY8" fmla="*/ 382429 h 381000"/>
                  <a:gd name="connsiteX9" fmla="*/ 131921 w 209550"/>
                  <a:gd name="connsiteY9" fmla="*/ 199549 h 381000"/>
                  <a:gd name="connsiteX10" fmla="*/ 202406 w 209550"/>
                  <a:gd name="connsiteY10" fmla="*/ 105251 h 381000"/>
                  <a:gd name="connsiteX11" fmla="*/ 105251 w 209550"/>
                  <a:gd name="connsiteY11" fmla="*/ 7144 h 381000"/>
                  <a:gd name="connsiteX12" fmla="*/ 105251 w 209550"/>
                  <a:gd name="connsiteY12" fmla="*/ 58579 h 381000"/>
                  <a:gd name="connsiteX13" fmla="*/ 151924 w 209550"/>
                  <a:gd name="connsiteY13" fmla="*/ 105251 h 381000"/>
                  <a:gd name="connsiteX14" fmla="*/ 105251 w 209550"/>
                  <a:gd name="connsiteY14" fmla="*/ 151924 h 381000"/>
                  <a:gd name="connsiteX15" fmla="*/ 58579 w 209550"/>
                  <a:gd name="connsiteY15" fmla="*/ 105251 h 381000"/>
                  <a:gd name="connsiteX16" fmla="*/ 105251 w 209550"/>
                  <a:gd name="connsiteY16" fmla="*/ 5857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81000">
                    <a:moveTo>
                      <a:pt x="105251" y="7144"/>
                    </a:moveTo>
                    <a:cubicBezTo>
                      <a:pt x="50959" y="7144"/>
                      <a:pt x="7144" y="50959"/>
                      <a:pt x="7144" y="105251"/>
                    </a:cubicBezTo>
                    <a:cubicBezTo>
                      <a:pt x="7144" y="150019"/>
                      <a:pt x="36671" y="187166"/>
                      <a:pt x="77629" y="199549"/>
                    </a:cubicBezTo>
                    <a:lnTo>
                      <a:pt x="77629" y="296704"/>
                    </a:lnTo>
                    <a:lnTo>
                      <a:pt x="31909" y="296704"/>
                    </a:lnTo>
                    <a:lnTo>
                      <a:pt x="31909" y="346234"/>
                    </a:lnTo>
                    <a:lnTo>
                      <a:pt x="77629" y="346234"/>
                    </a:lnTo>
                    <a:lnTo>
                      <a:pt x="77629" y="382429"/>
                    </a:lnTo>
                    <a:lnTo>
                      <a:pt x="131921" y="382429"/>
                    </a:lnTo>
                    <a:lnTo>
                      <a:pt x="131921" y="199549"/>
                    </a:lnTo>
                    <a:cubicBezTo>
                      <a:pt x="172879" y="188119"/>
                      <a:pt x="202406" y="150019"/>
                      <a:pt x="202406" y="105251"/>
                    </a:cubicBezTo>
                    <a:cubicBezTo>
                      <a:pt x="203359" y="50959"/>
                      <a:pt x="159544" y="7144"/>
                      <a:pt x="105251" y="7144"/>
                    </a:cubicBezTo>
                    <a:close/>
                    <a:moveTo>
                      <a:pt x="105251" y="58579"/>
                    </a:moveTo>
                    <a:cubicBezTo>
                      <a:pt x="130969" y="58579"/>
                      <a:pt x="151924" y="79534"/>
                      <a:pt x="151924" y="105251"/>
                    </a:cubicBezTo>
                    <a:cubicBezTo>
                      <a:pt x="151924" y="130969"/>
                      <a:pt x="130969" y="151924"/>
                      <a:pt x="105251" y="151924"/>
                    </a:cubicBezTo>
                    <a:cubicBezTo>
                      <a:pt x="79534" y="151924"/>
                      <a:pt x="58579" y="130969"/>
                      <a:pt x="58579" y="105251"/>
                    </a:cubicBezTo>
                    <a:cubicBezTo>
                      <a:pt x="58579" y="79534"/>
                      <a:pt x="79534" y="58579"/>
                      <a:pt x="105251" y="5857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32" name="Group 231">
            <a:extLst>
              <a:ext uri="{FF2B5EF4-FFF2-40B4-BE49-F238E27FC236}">
                <a16:creationId xmlns:a16="http://schemas.microsoft.com/office/drawing/2014/main" id="{F4829817-AB3A-4D7C-B94E-B92A53CF36CA}"/>
              </a:ext>
            </a:extLst>
          </p:cNvPr>
          <p:cNvGrpSpPr/>
          <p:nvPr/>
        </p:nvGrpSpPr>
        <p:grpSpPr>
          <a:xfrm>
            <a:off x="7906051" y="4699595"/>
            <a:ext cx="829460" cy="845318"/>
            <a:chOff x="7701244" y="5132116"/>
            <a:chExt cx="829460" cy="845318"/>
          </a:xfrm>
        </p:grpSpPr>
        <p:sp>
          <p:nvSpPr>
            <p:cNvPr id="124" name="Title 1">
              <a:extLst>
                <a:ext uri="{FF2B5EF4-FFF2-40B4-BE49-F238E27FC236}">
                  <a16:creationId xmlns:a16="http://schemas.microsoft.com/office/drawing/2014/main" id="{D395EB0E-0B27-4DF3-BD05-A86A7DD0892B}"/>
                </a:ext>
              </a:extLst>
            </p:cNvPr>
            <p:cNvSpPr txBox="1">
              <a:spLocks/>
            </p:cNvSpPr>
            <p:nvPr/>
          </p:nvSpPr>
          <p:spPr>
            <a:xfrm>
              <a:off x="7726914" y="5132116"/>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Event Hub</a:t>
              </a:r>
            </a:p>
          </p:txBody>
        </p:sp>
        <p:sp>
          <p:nvSpPr>
            <p:cNvPr id="126" name="Rectangle: Rounded Corners 125">
              <a:extLst>
                <a:ext uri="{FF2B5EF4-FFF2-40B4-BE49-F238E27FC236}">
                  <a16:creationId xmlns:a16="http://schemas.microsoft.com/office/drawing/2014/main" id="{AC02B505-6D41-4797-9DAC-CA4FC0496EFA}"/>
                </a:ext>
              </a:extLst>
            </p:cNvPr>
            <p:cNvSpPr/>
            <p:nvPr/>
          </p:nvSpPr>
          <p:spPr bwMode="auto">
            <a:xfrm>
              <a:off x="7896211" y="5291220"/>
              <a:ext cx="4050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4" name="Title 1">
              <a:extLst>
                <a:ext uri="{FF2B5EF4-FFF2-40B4-BE49-F238E27FC236}">
                  <a16:creationId xmlns:a16="http://schemas.microsoft.com/office/drawing/2014/main" id="{B6395688-E5B8-457C-B76D-C55D097E95F9}"/>
                </a:ext>
              </a:extLst>
            </p:cNvPr>
            <p:cNvSpPr txBox="1">
              <a:spLocks/>
            </p:cNvSpPr>
            <p:nvPr/>
          </p:nvSpPr>
          <p:spPr>
            <a:xfrm>
              <a:off x="7701244" y="5755835"/>
              <a:ext cx="829460" cy="221599"/>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Batch processing</a:t>
              </a:r>
            </a:p>
            <a:p>
              <a:pPr marL="0" marR="0" lvl="0" indent="0" algn="ctr" defTabSz="932742" rtl="0" eaLnBrk="1" fontAlgn="auto" latinLnBrk="0" hangingPunct="1">
                <a:lnSpc>
                  <a:spcPct val="90000"/>
                </a:lnSpc>
                <a:spcBef>
                  <a:spcPct val="0"/>
                </a:spcBef>
                <a:spcAft>
                  <a:spcPts val="0"/>
                </a:spcAft>
                <a:buClrTx/>
                <a:buSzTx/>
                <a:buFontTx/>
                <a:buNone/>
                <a:tabLst/>
                <a:defRPr/>
              </a:pPr>
              <a:r>
                <a:rPr lang="en-US" sz="800" i="1" spc="0" dirty="0">
                  <a:solidFill>
                    <a:srgbClr val="000000"/>
                  </a:solidFill>
                  <a:latin typeface="Segoe UI"/>
                  <a:cs typeface="Segoe UI Semibold" panose="020B0702040204020203" pitchFamily="34" charset="0"/>
                </a:rPr>
                <a:t>Event Simulation</a:t>
              </a:r>
              <a:endParaRPr kumimoji="0" lang="en-US" sz="8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endParaRPr>
            </a:p>
          </p:txBody>
        </p:sp>
        <p:grpSp>
          <p:nvGrpSpPr>
            <p:cNvPr id="229" name="Group 228">
              <a:extLst>
                <a:ext uri="{FF2B5EF4-FFF2-40B4-BE49-F238E27FC236}">
                  <a16:creationId xmlns:a16="http://schemas.microsoft.com/office/drawing/2014/main" id="{C6F577BF-55E0-4776-8FB2-AD88322C13A9}"/>
                </a:ext>
              </a:extLst>
            </p:cNvPr>
            <p:cNvGrpSpPr/>
            <p:nvPr/>
          </p:nvGrpSpPr>
          <p:grpSpPr>
            <a:xfrm>
              <a:off x="7971949" y="5364572"/>
              <a:ext cx="271982" cy="286226"/>
              <a:chOff x="5918359" y="3225641"/>
              <a:chExt cx="381952" cy="401955"/>
            </a:xfrm>
            <a:solidFill>
              <a:srgbClr val="0078D4"/>
            </a:solidFill>
          </p:grpSpPr>
          <p:sp>
            <p:nvSpPr>
              <p:cNvPr id="20" name="Freeform: Shape 19">
                <a:extLst>
                  <a:ext uri="{FF2B5EF4-FFF2-40B4-BE49-F238E27FC236}">
                    <a16:creationId xmlns:a16="http://schemas.microsoft.com/office/drawing/2014/main" id="{4CC8D937-F852-4ECF-9B13-19A4190347FF}"/>
                  </a:ext>
                </a:extLst>
              </p:cNvPr>
              <p:cNvSpPr/>
              <p:nvPr/>
            </p:nvSpPr>
            <p:spPr>
              <a:xfrm>
                <a:off x="6087904" y="33561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C94B24B0-84B7-4065-B277-0E747B4D1DEA}"/>
                  </a:ext>
                </a:extLst>
              </p:cNvPr>
              <p:cNvSpPr/>
              <p:nvPr/>
            </p:nvSpPr>
            <p:spPr>
              <a:xfrm>
                <a:off x="6178391" y="33951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9F8BD7C1-9567-4B11-A07C-9A0793E4CC17}"/>
                  </a:ext>
                </a:extLst>
              </p:cNvPr>
              <p:cNvSpPr/>
              <p:nvPr/>
            </p:nvSpPr>
            <p:spPr>
              <a:xfrm>
                <a:off x="6087904" y="34332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31EFCAEC-CA2C-4117-AC70-41ABA8EB4546}"/>
                  </a:ext>
                </a:extLst>
              </p:cNvPr>
              <p:cNvSpPr/>
              <p:nvPr/>
            </p:nvSpPr>
            <p:spPr>
              <a:xfrm>
                <a:off x="5996464" y="3315176"/>
                <a:ext cx="76200" cy="66675"/>
              </a:xfrm>
              <a:custGeom>
                <a:avLst/>
                <a:gdLst>
                  <a:gd name="connsiteX0" fmla="*/ 71914 w 76200"/>
                  <a:gd name="connsiteY0" fmla="*/ 52864 h 66675"/>
                  <a:gd name="connsiteX1" fmla="*/ 65246 w 76200"/>
                  <a:gd name="connsiteY1" fmla="*/ 59531 h 66675"/>
                  <a:gd name="connsiteX2" fmla="*/ 13811 w 76200"/>
                  <a:gd name="connsiteY2" fmla="*/ 59531 h 66675"/>
                  <a:gd name="connsiteX3" fmla="*/ 7144 w 76200"/>
                  <a:gd name="connsiteY3" fmla="*/ 52864 h 66675"/>
                  <a:gd name="connsiteX4" fmla="*/ 7144 w 76200"/>
                  <a:gd name="connsiteY4" fmla="*/ 13811 h 66675"/>
                  <a:gd name="connsiteX5" fmla="*/ 13811 w 76200"/>
                  <a:gd name="connsiteY5" fmla="*/ 7144 h 66675"/>
                  <a:gd name="connsiteX6" fmla="*/ 64294 w 76200"/>
                  <a:gd name="connsiteY6" fmla="*/ 7144 h 66675"/>
                  <a:gd name="connsiteX7" fmla="*/ 71914 w 76200"/>
                  <a:gd name="connsiteY7" fmla="*/ 13811 h 66675"/>
                  <a:gd name="connsiteX8" fmla="*/ 71914 w 76200"/>
                  <a:gd name="connsiteY8" fmla="*/ 5286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66675">
                    <a:moveTo>
                      <a:pt x="71914" y="52864"/>
                    </a:moveTo>
                    <a:cubicBezTo>
                      <a:pt x="71914" y="56674"/>
                      <a:pt x="69056" y="59531"/>
                      <a:pt x="65246" y="59531"/>
                    </a:cubicBezTo>
                    <a:lnTo>
                      <a:pt x="13811" y="59531"/>
                    </a:lnTo>
                    <a:cubicBezTo>
                      <a:pt x="10001" y="59531"/>
                      <a:pt x="7144" y="56674"/>
                      <a:pt x="7144" y="52864"/>
                    </a:cubicBezTo>
                    <a:lnTo>
                      <a:pt x="7144" y="13811"/>
                    </a:lnTo>
                    <a:cubicBezTo>
                      <a:pt x="7144" y="10001"/>
                      <a:pt x="10001" y="7144"/>
                      <a:pt x="13811" y="7144"/>
                    </a:cubicBezTo>
                    <a:lnTo>
                      <a:pt x="64294" y="7144"/>
                    </a:lnTo>
                    <a:cubicBezTo>
                      <a:pt x="69056" y="7144"/>
                      <a:pt x="71914" y="10001"/>
                      <a:pt x="71914" y="13811"/>
                    </a:cubicBezTo>
                    <a:lnTo>
                      <a:pt x="71914" y="528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D4FE580D-2403-4623-820D-6D6D738EE73F}"/>
                  </a:ext>
                </a:extLst>
              </p:cNvPr>
              <p:cNvSpPr/>
              <p:nvPr/>
            </p:nvSpPr>
            <p:spPr>
              <a:xfrm>
                <a:off x="5918359" y="3225641"/>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A4869C2B-4355-4E83-A35D-16DBB6FCCFC7}"/>
                  </a:ext>
                </a:extLst>
              </p:cNvPr>
              <p:cNvSpPr/>
              <p:nvPr/>
            </p:nvSpPr>
            <p:spPr>
              <a:xfrm>
                <a:off x="5919311" y="3522821"/>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C6F0A218-36EB-4484-846A-250CC067F3C4}"/>
                  </a:ext>
                </a:extLst>
              </p:cNvPr>
              <p:cNvSpPr/>
              <p:nvPr/>
            </p:nvSpPr>
            <p:spPr>
              <a:xfrm>
                <a:off x="5996464" y="3394234"/>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31B69850-7515-4189-AE3B-81B062CEA826}"/>
                  </a:ext>
                </a:extLst>
              </p:cNvPr>
              <p:cNvSpPr/>
              <p:nvPr/>
            </p:nvSpPr>
            <p:spPr>
              <a:xfrm>
                <a:off x="5996464" y="3471386"/>
                <a:ext cx="76200" cy="57150"/>
              </a:xfrm>
              <a:custGeom>
                <a:avLst/>
                <a:gdLst>
                  <a:gd name="connsiteX0" fmla="*/ 70961 w 76200"/>
                  <a:gd name="connsiteY0" fmla="*/ 50959 h 57150"/>
                  <a:gd name="connsiteX1" fmla="*/ 64294 w 76200"/>
                  <a:gd name="connsiteY1" fmla="*/ 57626 h 57150"/>
                  <a:gd name="connsiteX2" fmla="*/ 13811 w 76200"/>
                  <a:gd name="connsiteY2" fmla="*/ 57626 h 57150"/>
                  <a:gd name="connsiteX3" fmla="*/ 7144 w 76200"/>
                  <a:gd name="connsiteY3" fmla="*/ 50959 h 57150"/>
                  <a:gd name="connsiteX4" fmla="*/ 7144 w 76200"/>
                  <a:gd name="connsiteY4" fmla="*/ 13811 h 57150"/>
                  <a:gd name="connsiteX5" fmla="*/ 13811 w 76200"/>
                  <a:gd name="connsiteY5" fmla="*/ 7144 h 57150"/>
                  <a:gd name="connsiteX6" fmla="*/ 64294 w 76200"/>
                  <a:gd name="connsiteY6" fmla="*/ 7144 h 57150"/>
                  <a:gd name="connsiteX7" fmla="*/ 70961 w 76200"/>
                  <a:gd name="connsiteY7" fmla="*/ 13811 h 57150"/>
                  <a:gd name="connsiteX8" fmla="*/ 70961 w 76200"/>
                  <a:gd name="connsiteY8" fmla="*/ 5095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00" h="57150">
                    <a:moveTo>
                      <a:pt x="70961" y="50959"/>
                    </a:moveTo>
                    <a:cubicBezTo>
                      <a:pt x="70961" y="54769"/>
                      <a:pt x="68104" y="57626"/>
                      <a:pt x="64294" y="57626"/>
                    </a:cubicBezTo>
                    <a:lnTo>
                      <a:pt x="13811" y="57626"/>
                    </a:lnTo>
                    <a:cubicBezTo>
                      <a:pt x="10001" y="57626"/>
                      <a:pt x="7144" y="54769"/>
                      <a:pt x="7144" y="50959"/>
                    </a:cubicBezTo>
                    <a:lnTo>
                      <a:pt x="7144" y="13811"/>
                    </a:lnTo>
                    <a:cubicBezTo>
                      <a:pt x="7144" y="10001"/>
                      <a:pt x="10001" y="7144"/>
                      <a:pt x="13811" y="7144"/>
                    </a:cubicBezTo>
                    <a:lnTo>
                      <a:pt x="64294" y="7144"/>
                    </a:lnTo>
                    <a:cubicBezTo>
                      <a:pt x="68104" y="7144"/>
                      <a:pt x="70961" y="10001"/>
                      <a:pt x="70961" y="13811"/>
                    </a:cubicBezTo>
                    <a:lnTo>
                      <a:pt x="70961" y="50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55" name="Group 254">
            <a:extLst>
              <a:ext uri="{FF2B5EF4-FFF2-40B4-BE49-F238E27FC236}">
                <a16:creationId xmlns:a16="http://schemas.microsoft.com/office/drawing/2014/main" id="{0EEF80B5-8E81-4E8D-B065-699B78B93E94}"/>
              </a:ext>
            </a:extLst>
          </p:cNvPr>
          <p:cNvGrpSpPr/>
          <p:nvPr/>
        </p:nvGrpSpPr>
        <p:grpSpPr>
          <a:xfrm>
            <a:off x="8105684" y="2910717"/>
            <a:ext cx="432930" cy="724478"/>
            <a:chOff x="8179134" y="2263745"/>
            <a:chExt cx="432930" cy="724478"/>
          </a:xfrm>
        </p:grpSpPr>
        <p:sp>
          <p:nvSpPr>
            <p:cNvPr id="165" name="Rectangle: Rounded Corners 164">
              <a:extLst>
                <a:ext uri="{FF2B5EF4-FFF2-40B4-BE49-F238E27FC236}">
                  <a16:creationId xmlns:a16="http://schemas.microsoft.com/office/drawing/2014/main" id="{73EB6FC8-FCDA-45D7-B515-23B6EA6E8228}"/>
                </a:ext>
              </a:extLst>
            </p:cNvPr>
            <p:cNvSpPr/>
            <p:nvPr/>
          </p:nvSpPr>
          <p:spPr bwMode="auto">
            <a:xfrm>
              <a:off x="8179134" y="2555293"/>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8" name="Graphic 246">
              <a:extLst>
                <a:ext uri="{FF2B5EF4-FFF2-40B4-BE49-F238E27FC236}">
                  <a16:creationId xmlns:a16="http://schemas.microsoft.com/office/drawing/2014/main" id="{7AD8D882-460B-4332-82FF-9ABADB352F34}"/>
                </a:ext>
              </a:extLst>
            </p:cNvPr>
            <p:cNvGrpSpPr/>
            <p:nvPr/>
          </p:nvGrpSpPr>
          <p:grpSpPr>
            <a:xfrm>
              <a:off x="8251772" y="2627931"/>
              <a:ext cx="287655" cy="287655"/>
              <a:chOff x="7808595" y="2588895"/>
              <a:chExt cx="476250" cy="476250"/>
            </a:xfrm>
          </p:grpSpPr>
          <p:sp>
            <p:nvSpPr>
              <p:cNvPr id="249" name="Freeform: Shape 248">
                <a:extLst>
                  <a:ext uri="{FF2B5EF4-FFF2-40B4-BE49-F238E27FC236}">
                    <a16:creationId xmlns:a16="http://schemas.microsoft.com/office/drawing/2014/main" id="{D91FD688-4487-4C7E-9D9A-993A525251C6}"/>
                  </a:ext>
                </a:extLst>
              </p:cNvPr>
              <p:cNvSpPr/>
              <p:nvPr/>
            </p:nvSpPr>
            <p:spPr>
              <a:xfrm>
                <a:off x="7801451" y="2583656"/>
                <a:ext cx="485775" cy="485775"/>
              </a:xfrm>
              <a:custGeom>
                <a:avLst/>
                <a:gdLst>
                  <a:gd name="connsiteX0" fmla="*/ 482441 w 485775"/>
                  <a:gd name="connsiteY0" fmla="*/ 286226 h 485775"/>
                  <a:gd name="connsiteX1" fmla="*/ 482441 w 485775"/>
                  <a:gd name="connsiteY1" fmla="*/ 286226 h 485775"/>
                  <a:gd name="connsiteX2" fmla="*/ 482441 w 485775"/>
                  <a:gd name="connsiteY2" fmla="*/ 170974 h 485775"/>
                  <a:gd name="connsiteX3" fmla="*/ 351949 w 485775"/>
                  <a:gd name="connsiteY3" fmla="*/ 284321 h 485775"/>
                  <a:gd name="connsiteX4" fmla="*/ 349091 w 485775"/>
                  <a:gd name="connsiteY4" fmla="*/ 284321 h 485775"/>
                  <a:gd name="connsiteX5" fmla="*/ 349091 w 485775"/>
                  <a:gd name="connsiteY5" fmla="*/ 170974 h 485775"/>
                  <a:gd name="connsiteX6" fmla="*/ 218599 w 485775"/>
                  <a:gd name="connsiteY6" fmla="*/ 284321 h 485775"/>
                  <a:gd name="connsiteX7" fmla="*/ 218599 w 485775"/>
                  <a:gd name="connsiteY7" fmla="*/ 284321 h 485775"/>
                  <a:gd name="connsiteX8" fmla="*/ 218599 w 485775"/>
                  <a:gd name="connsiteY8" fmla="*/ 47149 h 485775"/>
                  <a:gd name="connsiteX9" fmla="*/ 114776 w 485775"/>
                  <a:gd name="connsiteY9" fmla="*/ 7144 h 485775"/>
                  <a:gd name="connsiteX10" fmla="*/ 7144 w 485775"/>
                  <a:gd name="connsiteY10" fmla="*/ 47149 h 485775"/>
                  <a:gd name="connsiteX11" fmla="*/ 7144 w 485775"/>
                  <a:gd name="connsiteY11" fmla="*/ 481489 h 485775"/>
                  <a:gd name="connsiteX12" fmla="*/ 483394 w 485775"/>
                  <a:gd name="connsiteY12" fmla="*/ 481489 h 485775"/>
                  <a:gd name="connsiteX13" fmla="*/ 482441 w 485775"/>
                  <a:gd name="connsiteY13" fmla="*/ 286226 h 485775"/>
                  <a:gd name="connsiteX14" fmla="*/ 114776 w 485775"/>
                  <a:gd name="connsiteY14" fmla="*/ 66199 h 485775"/>
                  <a:gd name="connsiteX15" fmla="*/ 37624 w 485775"/>
                  <a:gd name="connsiteY15" fmla="*/ 44291 h 485775"/>
                  <a:gd name="connsiteX16" fmla="*/ 114776 w 485775"/>
                  <a:gd name="connsiteY16" fmla="*/ 22384 h 485775"/>
                  <a:gd name="connsiteX17" fmla="*/ 191929 w 485775"/>
                  <a:gd name="connsiteY17" fmla="*/ 44291 h 485775"/>
                  <a:gd name="connsiteX18" fmla="*/ 114776 w 485775"/>
                  <a:gd name="connsiteY18" fmla="*/ 66199 h 485775"/>
                  <a:gd name="connsiteX19" fmla="*/ 339566 w 485775"/>
                  <a:gd name="connsiteY19" fmla="*/ 404336 h 485775"/>
                  <a:gd name="connsiteX20" fmla="*/ 287179 w 485775"/>
                  <a:gd name="connsiteY20" fmla="*/ 404336 h 485775"/>
                  <a:gd name="connsiteX21" fmla="*/ 287179 w 485775"/>
                  <a:gd name="connsiteY21" fmla="*/ 351949 h 485775"/>
                  <a:gd name="connsiteX22" fmla="*/ 339566 w 485775"/>
                  <a:gd name="connsiteY22" fmla="*/ 351949 h 485775"/>
                  <a:gd name="connsiteX23" fmla="*/ 339566 w 485775"/>
                  <a:gd name="connsiteY23" fmla="*/ 404336 h 485775"/>
                  <a:gd name="connsiteX24" fmla="*/ 247174 w 485775"/>
                  <a:gd name="connsiteY24" fmla="*/ 404336 h 485775"/>
                  <a:gd name="connsiteX25" fmla="*/ 194786 w 485775"/>
                  <a:gd name="connsiteY25" fmla="*/ 404336 h 485775"/>
                  <a:gd name="connsiteX26" fmla="*/ 194786 w 485775"/>
                  <a:gd name="connsiteY26" fmla="*/ 351949 h 485775"/>
                  <a:gd name="connsiteX27" fmla="*/ 247174 w 485775"/>
                  <a:gd name="connsiteY27" fmla="*/ 351949 h 485775"/>
                  <a:gd name="connsiteX28" fmla="*/ 247174 w 485775"/>
                  <a:gd name="connsiteY28" fmla="*/ 404336 h 485775"/>
                  <a:gd name="connsiteX29" fmla="*/ 380524 w 485775"/>
                  <a:gd name="connsiteY29" fmla="*/ 404336 h 485775"/>
                  <a:gd name="connsiteX30" fmla="*/ 380524 w 485775"/>
                  <a:gd name="connsiteY30" fmla="*/ 351949 h 485775"/>
                  <a:gd name="connsiteX31" fmla="*/ 432911 w 485775"/>
                  <a:gd name="connsiteY31" fmla="*/ 351949 h 485775"/>
                  <a:gd name="connsiteX32" fmla="*/ 432911 w 485775"/>
                  <a:gd name="connsiteY32" fmla="*/ 404336 h 485775"/>
                  <a:gd name="connsiteX33" fmla="*/ 380524 w 485775"/>
                  <a:gd name="connsiteY33" fmla="*/ 404336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5775" h="485775">
                    <a:moveTo>
                      <a:pt x="482441" y="286226"/>
                    </a:moveTo>
                    <a:lnTo>
                      <a:pt x="482441" y="286226"/>
                    </a:lnTo>
                    <a:lnTo>
                      <a:pt x="482441" y="170974"/>
                    </a:lnTo>
                    <a:lnTo>
                      <a:pt x="351949" y="284321"/>
                    </a:lnTo>
                    <a:lnTo>
                      <a:pt x="349091" y="284321"/>
                    </a:lnTo>
                    <a:lnTo>
                      <a:pt x="349091" y="170974"/>
                    </a:lnTo>
                    <a:lnTo>
                      <a:pt x="218599" y="284321"/>
                    </a:lnTo>
                    <a:lnTo>
                      <a:pt x="218599" y="284321"/>
                    </a:lnTo>
                    <a:lnTo>
                      <a:pt x="218599" y="47149"/>
                    </a:lnTo>
                    <a:cubicBezTo>
                      <a:pt x="218599" y="27146"/>
                      <a:pt x="173831" y="7144"/>
                      <a:pt x="114776" y="7144"/>
                    </a:cubicBezTo>
                    <a:cubicBezTo>
                      <a:pt x="55721" y="7144"/>
                      <a:pt x="7144" y="26194"/>
                      <a:pt x="7144" y="47149"/>
                    </a:cubicBezTo>
                    <a:lnTo>
                      <a:pt x="7144" y="481489"/>
                    </a:lnTo>
                    <a:lnTo>
                      <a:pt x="483394" y="481489"/>
                    </a:lnTo>
                    <a:lnTo>
                      <a:pt x="482441" y="286226"/>
                    </a:lnTo>
                    <a:close/>
                    <a:moveTo>
                      <a:pt x="114776" y="66199"/>
                    </a:moveTo>
                    <a:cubicBezTo>
                      <a:pt x="71914" y="66199"/>
                      <a:pt x="37624" y="55721"/>
                      <a:pt x="37624" y="44291"/>
                    </a:cubicBezTo>
                    <a:cubicBezTo>
                      <a:pt x="37624" y="32861"/>
                      <a:pt x="71914" y="22384"/>
                      <a:pt x="114776" y="22384"/>
                    </a:cubicBezTo>
                    <a:cubicBezTo>
                      <a:pt x="157639" y="22384"/>
                      <a:pt x="191929" y="31909"/>
                      <a:pt x="191929" y="44291"/>
                    </a:cubicBezTo>
                    <a:cubicBezTo>
                      <a:pt x="190976" y="55721"/>
                      <a:pt x="156686" y="66199"/>
                      <a:pt x="114776" y="66199"/>
                    </a:cubicBezTo>
                    <a:close/>
                    <a:moveTo>
                      <a:pt x="339566" y="404336"/>
                    </a:moveTo>
                    <a:lnTo>
                      <a:pt x="287179" y="404336"/>
                    </a:lnTo>
                    <a:lnTo>
                      <a:pt x="287179" y="351949"/>
                    </a:lnTo>
                    <a:lnTo>
                      <a:pt x="339566" y="351949"/>
                    </a:lnTo>
                    <a:lnTo>
                      <a:pt x="339566" y="404336"/>
                    </a:lnTo>
                    <a:close/>
                    <a:moveTo>
                      <a:pt x="247174" y="404336"/>
                    </a:moveTo>
                    <a:lnTo>
                      <a:pt x="194786" y="404336"/>
                    </a:lnTo>
                    <a:lnTo>
                      <a:pt x="194786" y="351949"/>
                    </a:lnTo>
                    <a:lnTo>
                      <a:pt x="247174" y="351949"/>
                    </a:lnTo>
                    <a:lnTo>
                      <a:pt x="247174" y="404336"/>
                    </a:lnTo>
                    <a:close/>
                    <a:moveTo>
                      <a:pt x="380524" y="404336"/>
                    </a:moveTo>
                    <a:lnTo>
                      <a:pt x="380524" y="351949"/>
                    </a:lnTo>
                    <a:lnTo>
                      <a:pt x="432911" y="351949"/>
                    </a:lnTo>
                    <a:lnTo>
                      <a:pt x="432911" y="404336"/>
                    </a:lnTo>
                    <a:lnTo>
                      <a:pt x="380524" y="4043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7E37A4CD-863C-45E5-B74C-DECB4FE9885D}"/>
                  </a:ext>
                </a:extLst>
              </p:cNvPr>
              <p:cNvSpPr/>
              <p:nvPr/>
            </p:nvSpPr>
            <p:spPr>
              <a:xfrm>
                <a:off x="7801451" y="2620804"/>
                <a:ext cx="114300" cy="447675"/>
              </a:xfrm>
              <a:custGeom>
                <a:avLst/>
                <a:gdLst>
                  <a:gd name="connsiteX0" fmla="*/ 7144 w 114300"/>
                  <a:gd name="connsiteY0" fmla="*/ 7144 h 447675"/>
                  <a:gd name="connsiteX1" fmla="*/ 112871 w 114300"/>
                  <a:gd name="connsiteY1" fmla="*/ 7144 h 447675"/>
                  <a:gd name="connsiteX2" fmla="*/ 112871 w 114300"/>
                  <a:gd name="connsiteY2" fmla="*/ 444341 h 447675"/>
                  <a:gd name="connsiteX3" fmla="*/ 7144 w 114300"/>
                  <a:gd name="connsiteY3" fmla="*/ 444341 h 447675"/>
                </a:gdLst>
                <a:ahLst/>
                <a:cxnLst>
                  <a:cxn ang="0">
                    <a:pos x="connsiteX0" y="connsiteY0"/>
                  </a:cxn>
                  <a:cxn ang="0">
                    <a:pos x="connsiteX1" y="connsiteY1"/>
                  </a:cxn>
                  <a:cxn ang="0">
                    <a:pos x="connsiteX2" y="connsiteY2"/>
                  </a:cxn>
                  <a:cxn ang="0">
                    <a:pos x="connsiteX3" y="connsiteY3"/>
                  </a:cxn>
                </a:cxnLst>
                <a:rect l="l" t="t" r="r" b="b"/>
                <a:pathLst>
                  <a:path w="114300" h="447675">
                    <a:moveTo>
                      <a:pt x="7144" y="7144"/>
                    </a:moveTo>
                    <a:lnTo>
                      <a:pt x="112871" y="7144"/>
                    </a:lnTo>
                    <a:lnTo>
                      <a:pt x="112871" y="444341"/>
                    </a:lnTo>
                    <a:lnTo>
                      <a:pt x="7144" y="44434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994BFB0A-1F78-4BA8-AA5E-6D6A5C8E6E51}"/>
                  </a:ext>
                </a:extLst>
              </p:cNvPr>
              <p:cNvSpPr/>
              <p:nvPr/>
            </p:nvSpPr>
            <p:spPr>
              <a:xfrm>
                <a:off x="7801451" y="2582704"/>
                <a:ext cx="219075" cy="85725"/>
              </a:xfrm>
              <a:custGeom>
                <a:avLst/>
                <a:gdLst>
                  <a:gd name="connsiteX0" fmla="*/ 217646 w 219075"/>
                  <a:gd name="connsiteY0" fmla="*/ 45244 h 85725"/>
                  <a:gd name="connsiteX1" fmla="*/ 111919 w 219075"/>
                  <a:gd name="connsiteY1" fmla="*/ 83344 h 85725"/>
                  <a:gd name="connsiteX2" fmla="*/ 7144 w 219075"/>
                  <a:gd name="connsiteY2" fmla="*/ 45244 h 85725"/>
                  <a:gd name="connsiteX3" fmla="*/ 112871 w 219075"/>
                  <a:gd name="connsiteY3" fmla="*/ 7144 h 85725"/>
                  <a:gd name="connsiteX4" fmla="*/ 217646 w 219075"/>
                  <a:gd name="connsiteY4" fmla="*/ 45244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5725">
                    <a:moveTo>
                      <a:pt x="217646" y="45244"/>
                    </a:moveTo>
                    <a:cubicBezTo>
                      <a:pt x="217646" y="66199"/>
                      <a:pt x="170021" y="83344"/>
                      <a:pt x="111919" y="83344"/>
                    </a:cubicBezTo>
                    <a:cubicBezTo>
                      <a:pt x="53816" y="83344"/>
                      <a:pt x="7144" y="66199"/>
                      <a:pt x="7144" y="45244"/>
                    </a:cubicBezTo>
                    <a:cubicBezTo>
                      <a:pt x="7144" y="24289"/>
                      <a:pt x="54769" y="7144"/>
                      <a:pt x="112871" y="7144"/>
                    </a:cubicBezTo>
                    <a:cubicBezTo>
                      <a:pt x="170974" y="7144"/>
                      <a:pt x="217646" y="23336"/>
                      <a:pt x="217646" y="45244"/>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3D0991FB-13A9-4851-B51E-082924A9E2EE}"/>
                  </a:ext>
                </a:extLst>
              </p:cNvPr>
              <p:cNvSpPr/>
              <p:nvPr/>
            </p:nvSpPr>
            <p:spPr>
              <a:xfrm>
                <a:off x="7823359" y="2593181"/>
                <a:ext cx="180975" cy="57150"/>
              </a:xfrm>
              <a:custGeom>
                <a:avLst/>
                <a:gdLst>
                  <a:gd name="connsiteX0" fmla="*/ 174784 w 180975"/>
                  <a:gd name="connsiteY0" fmla="*/ 31909 h 57150"/>
                  <a:gd name="connsiteX1" fmla="*/ 90964 w 180975"/>
                  <a:gd name="connsiteY1" fmla="*/ 56674 h 57150"/>
                  <a:gd name="connsiteX2" fmla="*/ 7144 w 180975"/>
                  <a:gd name="connsiteY2" fmla="*/ 31909 h 57150"/>
                  <a:gd name="connsiteX3" fmla="*/ 90964 w 180975"/>
                  <a:gd name="connsiteY3" fmla="*/ 7144 h 57150"/>
                  <a:gd name="connsiteX4" fmla="*/ 174784 w 180975"/>
                  <a:gd name="connsiteY4" fmla="*/ 31909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57150">
                    <a:moveTo>
                      <a:pt x="174784" y="31909"/>
                    </a:moveTo>
                    <a:cubicBezTo>
                      <a:pt x="174784" y="46196"/>
                      <a:pt x="137636" y="56674"/>
                      <a:pt x="90964" y="56674"/>
                    </a:cubicBezTo>
                    <a:cubicBezTo>
                      <a:pt x="44291" y="56674"/>
                      <a:pt x="7144" y="46196"/>
                      <a:pt x="7144" y="31909"/>
                    </a:cubicBezTo>
                    <a:cubicBezTo>
                      <a:pt x="7144" y="17621"/>
                      <a:pt x="44291" y="7144"/>
                      <a:pt x="90964" y="7144"/>
                    </a:cubicBezTo>
                    <a:cubicBezTo>
                      <a:pt x="137636" y="7144"/>
                      <a:pt x="174784" y="18574"/>
                      <a:pt x="174784" y="31909"/>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5FACD280-6726-4712-AB38-610F6E71A4F0}"/>
                  </a:ext>
                </a:extLst>
              </p:cNvPr>
              <p:cNvSpPr/>
              <p:nvPr/>
            </p:nvSpPr>
            <p:spPr>
              <a:xfrm>
                <a:off x="7822406" y="2593181"/>
                <a:ext cx="180975" cy="47625"/>
              </a:xfrm>
              <a:custGeom>
                <a:avLst/>
                <a:gdLst>
                  <a:gd name="connsiteX0" fmla="*/ 157639 w 180975"/>
                  <a:gd name="connsiteY0" fmla="*/ 47149 h 47625"/>
                  <a:gd name="connsiteX1" fmla="*/ 174784 w 180975"/>
                  <a:gd name="connsiteY1" fmla="*/ 31909 h 47625"/>
                  <a:gd name="connsiteX2" fmla="*/ 90964 w 180975"/>
                  <a:gd name="connsiteY2" fmla="*/ 7144 h 47625"/>
                  <a:gd name="connsiteX3" fmla="*/ 7144 w 180975"/>
                  <a:gd name="connsiteY3" fmla="*/ 31909 h 47625"/>
                  <a:gd name="connsiteX4" fmla="*/ 25241 w 180975"/>
                  <a:gd name="connsiteY4" fmla="*/ 47149 h 47625"/>
                  <a:gd name="connsiteX5" fmla="*/ 91916 w 180975"/>
                  <a:gd name="connsiteY5" fmla="*/ 37624 h 47625"/>
                  <a:gd name="connsiteX6" fmla="*/ 157639 w 180975"/>
                  <a:gd name="connsiteY6" fmla="*/ 4714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47625">
                    <a:moveTo>
                      <a:pt x="157639" y="47149"/>
                    </a:moveTo>
                    <a:cubicBezTo>
                      <a:pt x="169069" y="43339"/>
                      <a:pt x="174784" y="37624"/>
                      <a:pt x="174784" y="31909"/>
                    </a:cubicBezTo>
                    <a:cubicBezTo>
                      <a:pt x="174784" y="17621"/>
                      <a:pt x="137636" y="7144"/>
                      <a:pt x="90964" y="7144"/>
                    </a:cubicBezTo>
                    <a:cubicBezTo>
                      <a:pt x="44291" y="7144"/>
                      <a:pt x="7144" y="18574"/>
                      <a:pt x="7144" y="31909"/>
                    </a:cubicBezTo>
                    <a:cubicBezTo>
                      <a:pt x="8096" y="37624"/>
                      <a:pt x="14764" y="43339"/>
                      <a:pt x="25241" y="47149"/>
                    </a:cubicBezTo>
                    <a:cubicBezTo>
                      <a:pt x="40481" y="41434"/>
                      <a:pt x="64294" y="37624"/>
                      <a:pt x="91916" y="37624"/>
                    </a:cubicBezTo>
                    <a:cubicBezTo>
                      <a:pt x="118586" y="37624"/>
                      <a:pt x="142399" y="41434"/>
                      <a:pt x="157639" y="47149"/>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63" name="Title 1">
              <a:extLst>
                <a:ext uri="{FF2B5EF4-FFF2-40B4-BE49-F238E27FC236}">
                  <a16:creationId xmlns:a16="http://schemas.microsoft.com/office/drawing/2014/main" id="{59A394CE-4B89-4D6A-BF2A-C389017A5117}"/>
                </a:ext>
              </a:extLst>
            </p:cNvPr>
            <p:cNvSpPr txBox="1">
              <a:spLocks/>
            </p:cNvSpPr>
            <p:nvPr/>
          </p:nvSpPr>
          <p:spPr>
            <a:xfrm>
              <a:off x="8179134" y="2263745"/>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Factory</a:t>
              </a:r>
            </a:p>
          </p:txBody>
        </p:sp>
      </p:grpSp>
      <p:cxnSp>
        <p:nvCxnSpPr>
          <p:cNvPr id="183" name="Straight Arrow Connector 182">
            <a:extLst>
              <a:ext uri="{FF2B5EF4-FFF2-40B4-BE49-F238E27FC236}">
                <a16:creationId xmlns:a16="http://schemas.microsoft.com/office/drawing/2014/main" id="{A7F1BEA3-CC77-42EB-A122-24DA7C3FA0A4}"/>
              </a:ext>
            </a:extLst>
          </p:cNvPr>
          <p:cNvCxnSpPr>
            <a:cxnSpLocks/>
            <a:stCxn id="165" idx="2"/>
            <a:endCxn id="159" idx="0"/>
          </p:cNvCxnSpPr>
          <p:nvPr/>
        </p:nvCxnSpPr>
        <p:spPr>
          <a:xfrm>
            <a:off x="8322149" y="3635195"/>
            <a:ext cx="0" cy="16322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EABF4442-4DDC-4047-9494-DC349AD7C529}"/>
              </a:ext>
            </a:extLst>
          </p:cNvPr>
          <p:cNvGrpSpPr/>
          <p:nvPr/>
        </p:nvGrpSpPr>
        <p:grpSpPr>
          <a:xfrm>
            <a:off x="8851809" y="2787606"/>
            <a:ext cx="620696" cy="847589"/>
            <a:chOff x="9355154" y="2519886"/>
            <a:chExt cx="620696" cy="847589"/>
          </a:xfrm>
        </p:grpSpPr>
        <p:sp>
          <p:nvSpPr>
            <p:cNvPr id="40" name="Freeform: Shape 39">
              <a:extLst>
                <a:ext uri="{FF2B5EF4-FFF2-40B4-BE49-F238E27FC236}">
                  <a16:creationId xmlns:a16="http://schemas.microsoft.com/office/drawing/2014/main" id="{CF418695-E17F-4FE8-BCC2-9542C847E72B}"/>
                </a:ext>
              </a:extLst>
            </p:cNvPr>
            <p:cNvSpPr/>
            <p:nvPr/>
          </p:nvSpPr>
          <p:spPr>
            <a:xfrm>
              <a:off x="9528286" y="3013794"/>
              <a:ext cx="274433" cy="274433"/>
            </a:xfrm>
            <a:custGeom>
              <a:avLst/>
              <a:gdLst>
                <a:gd name="connsiteX0" fmla="*/ 1805464 w 3609975"/>
                <a:gd name="connsiteY0" fmla="*/ 7144 h 3609975"/>
                <a:gd name="connsiteX1" fmla="*/ 7144 w 3609975"/>
                <a:gd name="connsiteY1" fmla="*/ 1805464 h 3609975"/>
                <a:gd name="connsiteX2" fmla="*/ 1805464 w 3609975"/>
                <a:gd name="connsiteY2" fmla="*/ 3603784 h 3609975"/>
                <a:gd name="connsiteX3" fmla="*/ 3604736 w 3609975"/>
                <a:gd name="connsiteY3" fmla="*/ 1805464 h 3609975"/>
                <a:gd name="connsiteX4" fmla="*/ 1805464 w 3609975"/>
                <a:gd name="connsiteY4" fmla="*/ 7144 h 3609975"/>
                <a:gd name="connsiteX5" fmla="*/ 1642586 w 3609975"/>
                <a:gd name="connsiteY5" fmla="*/ 824389 h 3609975"/>
                <a:gd name="connsiteX6" fmla="*/ 1642586 w 3609975"/>
                <a:gd name="connsiteY6" fmla="*/ 251936 h 3609975"/>
                <a:gd name="connsiteX7" fmla="*/ 1969294 w 3609975"/>
                <a:gd name="connsiteY7" fmla="*/ 251936 h 3609975"/>
                <a:gd name="connsiteX8" fmla="*/ 1969294 w 3609975"/>
                <a:gd name="connsiteY8" fmla="*/ 824389 h 3609975"/>
                <a:gd name="connsiteX9" fmla="*/ 2133124 w 3609975"/>
                <a:gd name="connsiteY9" fmla="*/ 824389 h 3609975"/>
                <a:gd name="connsiteX10" fmla="*/ 1806416 w 3609975"/>
                <a:gd name="connsiteY10" fmla="*/ 1486376 h 3609975"/>
                <a:gd name="connsiteX11" fmla="*/ 1479709 w 3609975"/>
                <a:gd name="connsiteY11" fmla="*/ 824389 h 3609975"/>
                <a:gd name="connsiteX12" fmla="*/ 1642586 w 3609975"/>
                <a:gd name="connsiteY12" fmla="*/ 824389 h 3609975"/>
                <a:gd name="connsiteX13" fmla="*/ 906304 w 3609975"/>
                <a:gd name="connsiteY13" fmla="*/ 2132172 h 3609975"/>
                <a:gd name="connsiteX14" fmla="*/ 244316 w 3609975"/>
                <a:gd name="connsiteY14" fmla="*/ 1805464 h 3609975"/>
                <a:gd name="connsiteX15" fmla="*/ 906304 w 3609975"/>
                <a:gd name="connsiteY15" fmla="*/ 1478756 h 3609975"/>
                <a:gd name="connsiteX16" fmla="*/ 906304 w 3609975"/>
                <a:gd name="connsiteY16" fmla="*/ 1642586 h 3609975"/>
                <a:gd name="connsiteX17" fmla="*/ 1478756 w 3609975"/>
                <a:gd name="connsiteY17" fmla="*/ 1642586 h 3609975"/>
                <a:gd name="connsiteX18" fmla="*/ 1478756 w 3609975"/>
                <a:gd name="connsiteY18" fmla="*/ 1969294 h 3609975"/>
                <a:gd name="connsiteX19" fmla="*/ 906304 w 3609975"/>
                <a:gd name="connsiteY19" fmla="*/ 1969294 h 3609975"/>
                <a:gd name="connsiteX20" fmla="*/ 906304 w 3609975"/>
                <a:gd name="connsiteY20" fmla="*/ 2132172 h 3609975"/>
                <a:gd name="connsiteX21" fmla="*/ 1969294 w 3609975"/>
                <a:gd name="connsiteY21" fmla="*/ 2704624 h 3609975"/>
                <a:gd name="connsiteX22" fmla="*/ 1969294 w 3609975"/>
                <a:gd name="connsiteY22" fmla="*/ 3277076 h 3609975"/>
                <a:gd name="connsiteX23" fmla="*/ 1642586 w 3609975"/>
                <a:gd name="connsiteY23" fmla="*/ 3277076 h 3609975"/>
                <a:gd name="connsiteX24" fmla="*/ 1642586 w 3609975"/>
                <a:gd name="connsiteY24" fmla="*/ 2704624 h 3609975"/>
                <a:gd name="connsiteX25" fmla="*/ 1478756 w 3609975"/>
                <a:gd name="connsiteY25" fmla="*/ 2704624 h 3609975"/>
                <a:gd name="connsiteX26" fmla="*/ 1805464 w 3609975"/>
                <a:gd name="connsiteY26" fmla="*/ 2042636 h 3609975"/>
                <a:gd name="connsiteX27" fmla="*/ 2132171 w 3609975"/>
                <a:gd name="connsiteY27" fmla="*/ 2704624 h 3609975"/>
                <a:gd name="connsiteX28" fmla="*/ 1969294 w 3609975"/>
                <a:gd name="connsiteY28" fmla="*/ 2704624 h 3609975"/>
                <a:gd name="connsiteX29" fmla="*/ 2705576 w 3609975"/>
                <a:gd name="connsiteY29" fmla="*/ 2132172 h 3609975"/>
                <a:gd name="connsiteX30" fmla="*/ 2705576 w 3609975"/>
                <a:gd name="connsiteY30" fmla="*/ 1968341 h 3609975"/>
                <a:gd name="connsiteX31" fmla="*/ 2133124 w 3609975"/>
                <a:gd name="connsiteY31" fmla="*/ 1968341 h 3609975"/>
                <a:gd name="connsiteX32" fmla="*/ 2133124 w 3609975"/>
                <a:gd name="connsiteY32" fmla="*/ 1641634 h 3609975"/>
                <a:gd name="connsiteX33" fmla="*/ 2705576 w 3609975"/>
                <a:gd name="connsiteY33" fmla="*/ 1641634 h 3609975"/>
                <a:gd name="connsiteX34" fmla="*/ 2705576 w 3609975"/>
                <a:gd name="connsiteY34" fmla="*/ 1477804 h 3609975"/>
                <a:gd name="connsiteX35" fmla="*/ 3367564 w 3609975"/>
                <a:gd name="connsiteY35" fmla="*/ 1804511 h 3609975"/>
                <a:gd name="connsiteX36" fmla="*/ 2705576 w 3609975"/>
                <a:gd name="connsiteY36" fmla="*/ 2132172 h 360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09975" h="3609975">
                  <a:moveTo>
                    <a:pt x="1805464" y="7144"/>
                  </a:moveTo>
                  <a:cubicBezTo>
                    <a:pt x="808196" y="7144"/>
                    <a:pt x="7144" y="816769"/>
                    <a:pt x="7144" y="1805464"/>
                  </a:cubicBezTo>
                  <a:cubicBezTo>
                    <a:pt x="7144" y="2794159"/>
                    <a:pt x="808196" y="3603784"/>
                    <a:pt x="1805464" y="3603784"/>
                  </a:cubicBezTo>
                  <a:cubicBezTo>
                    <a:pt x="2802731" y="3603784"/>
                    <a:pt x="3604736" y="2795111"/>
                    <a:pt x="3604736" y="1805464"/>
                  </a:cubicBezTo>
                  <a:cubicBezTo>
                    <a:pt x="3604736" y="815816"/>
                    <a:pt x="2803684" y="7144"/>
                    <a:pt x="1805464" y="7144"/>
                  </a:cubicBezTo>
                  <a:close/>
                  <a:moveTo>
                    <a:pt x="1642586" y="824389"/>
                  </a:moveTo>
                  <a:lnTo>
                    <a:pt x="1642586" y="251936"/>
                  </a:lnTo>
                  <a:lnTo>
                    <a:pt x="1969294" y="251936"/>
                  </a:lnTo>
                  <a:lnTo>
                    <a:pt x="1969294" y="824389"/>
                  </a:lnTo>
                  <a:lnTo>
                    <a:pt x="2133124" y="824389"/>
                  </a:lnTo>
                  <a:lnTo>
                    <a:pt x="1806416" y="1486376"/>
                  </a:lnTo>
                  <a:lnTo>
                    <a:pt x="1479709" y="824389"/>
                  </a:lnTo>
                  <a:lnTo>
                    <a:pt x="1642586" y="824389"/>
                  </a:lnTo>
                  <a:close/>
                  <a:moveTo>
                    <a:pt x="906304" y="2132172"/>
                  </a:moveTo>
                  <a:lnTo>
                    <a:pt x="244316" y="1805464"/>
                  </a:lnTo>
                  <a:lnTo>
                    <a:pt x="906304" y="1478756"/>
                  </a:lnTo>
                  <a:lnTo>
                    <a:pt x="906304" y="1642586"/>
                  </a:lnTo>
                  <a:lnTo>
                    <a:pt x="1478756" y="1642586"/>
                  </a:lnTo>
                  <a:lnTo>
                    <a:pt x="1478756" y="1969294"/>
                  </a:lnTo>
                  <a:lnTo>
                    <a:pt x="906304" y="1969294"/>
                  </a:lnTo>
                  <a:lnTo>
                    <a:pt x="906304" y="2132172"/>
                  </a:lnTo>
                  <a:close/>
                  <a:moveTo>
                    <a:pt x="1969294" y="2704624"/>
                  </a:moveTo>
                  <a:lnTo>
                    <a:pt x="1969294" y="3277076"/>
                  </a:lnTo>
                  <a:lnTo>
                    <a:pt x="1642586" y="3277076"/>
                  </a:lnTo>
                  <a:lnTo>
                    <a:pt x="1642586" y="2704624"/>
                  </a:lnTo>
                  <a:lnTo>
                    <a:pt x="1478756" y="2704624"/>
                  </a:lnTo>
                  <a:lnTo>
                    <a:pt x="1805464" y="2042636"/>
                  </a:lnTo>
                  <a:lnTo>
                    <a:pt x="2132171" y="2704624"/>
                  </a:lnTo>
                  <a:lnTo>
                    <a:pt x="1969294" y="2704624"/>
                  </a:lnTo>
                  <a:close/>
                  <a:moveTo>
                    <a:pt x="2705576" y="2132172"/>
                  </a:moveTo>
                  <a:lnTo>
                    <a:pt x="2705576" y="1968341"/>
                  </a:lnTo>
                  <a:lnTo>
                    <a:pt x="2133124" y="1968341"/>
                  </a:lnTo>
                  <a:lnTo>
                    <a:pt x="2133124" y="1641634"/>
                  </a:lnTo>
                  <a:lnTo>
                    <a:pt x="2705576" y="1641634"/>
                  </a:lnTo>
                  <a:lnTo>
                    <a:pt x="2705576" y="1477804"/>
                  </a:lnTo>
                  <a:lnTo>
                    <a:pt x="3367564" y="1804511"/>
                  </a:lnTo>
                  <a:lnTo>
                    <a:pt x="2705576" y="213217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Rounded Corners 184">
              <a:extLst>
                <a:ext uri="{FF2B5EF4-FFF2-40B4-BE49-F238E27FC236}">
                  <a16:creationId xmlns:a16="http://schemas.microsoft.com/office/drawing/2014/main" id="{0A2BD886-9379-45E3-B1EB-33E141E55624}"/>
                </a:ext>
              </a:extLst>
            </p:cNvPr>
            <p:cNvSpPr/>
            <p:nvPr/>
          </p:nvSpPr>
          <p:spPr bwMode="auto">
            <a:xfrm>
              <a:off x="9449037" y="2934545"/>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7" name="Title 1">
              <a:extLst>
                <a:ext uri="{FF2B5EF4-FFF2-40B4-BE49-F238E27FC236}">
                  <a16:creationId xmlns:a16="http://schemas.microsoft.com/office/drawing/2014/main" id="{3484B65A-B25A-4070-A80F-7D83951566AA}"/>
                </a:ext>
              </a:extLst>
            </p:cNvPr>
            <p:cNvSpPr txBox="1">
              <a:spLocks/>
            </p:cNvSpPr>
            <p:nvPr/>
          </p:nvSpPr>
          <p:spPr>
            <a:xfrm>
              <a:off x="9355154" y="2519886"/>
              <a:ext cx="620696"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Data Management Gateway</a:t>
              </a:r>
            </a:p>
          </p:txBody>
        </p:sp>
      </p:grpSp>
      <p:cxnSp>
        <p:nvCxnSpPr>
          <p:cNvPr id="195" name="Straight Arrow Connector 194">
            <a:extLst>
              <a:ext uri="{FF2B5EF4-FFF2-40B4-BE49-F238E27FC236}">
                <a16:creationId xmlns:a16="http://schemas.microsoft.com/office/drawing/2014/main" id="{BA4A7B25-45B7-4158-9E40-711B88FD0E00}"/>
              </a:ext>
            </a:extLst>
          </p:cNvPr>
          <p:cNvCxnSpPr>
            <a:cxnSpLocks/>
          </p:cNvCxnSpPr>
          <p:nvPr/>
        </p:nvCxnSpPr>
        <p:spPr>
          <a:xfrm flipH="1">
            <a:off x="8538614" y="3427002"/>
            <a:ext cx="43293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9E152C9F-FCF1-41CB-B7F4-CAC9A575D2A9}"/>
              </a:ext>
            </a:extLst>
          </p:cNvPr>
          <p:cNvGrpSpPr/>
          <p:nvPr/>
        </p:nvGrpSpPr>
        <p:grpSpPr>
          <a:xfrm>
            <a:off x="10377679" y="2910717"/>
            <a:ext cx="620696" cy="724478"/>
            <a:chOff x="10133029" y="2338197"/>
            <a:chExt cx="620696" cy="724478"/>
          </a:xfrm>
        </p:grpSpPr>
        <p:sp>
          <p:nvSpPr>
            <p:cNvPr id="199" name="Rectangle: Rounded Corners 198">
              <a:extLst>
                <a:ext uri="{FF2B5EF4-FFF2-40B4-BE49-F238E27FC236}">
                  <a16:creationId xmlns:a16="http://schemas.microsoft.com/office/drawing/2014/main" id="{11F62D25-3F35-499E-8616-FD75F7B4EC9D}"/>
                </a:ext>
              </a:extLst>
            </p:cNvPr>
            <p:cNvSpPr/>
            <p:nvPr/>
          </p:nvSpPr>
          <p:spPr bwMode="auto">
            <a:xfrm>
              <a:off x="10226912" y="2629745"/>
              <a:ext cx="432930" cy="43293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0" name="Title 1">
              <a:extLst>
                <a:ext uri="{FF2B5EF4-FFF2-40B4-BE49-F238E27FC236}">
                  <a16:creationId xmlns:a16="http://schemas.microsoft.com/office/drawing/2014/main" id="{4C83C1B1-B6C8-4068-835E-6D989AFF2B0E}"/>
                </a:ext>
              </a:extLst>
            </p:cNvPr>
            <p:cNvSpPr txBox="1">
              <a:spLocks/>
            </p:cNvSpPr>
            <p:nvPr/>
          </p:nvSpPr>
          <p:spPr>
            <a:xfrm>
              <a:off x="10133029" y="2338197"/>
              <a:ext cx="620696"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database</a:t>
              </a:r>
            </a:p>
          </p:txBody>
        </p:sp>
        <p:sp>
          <p:nvSpPr>
            <p:cNvPr id="213" name="Database_EFC7" title="Icon of a cylinder">
              <a:extLst>
                <a:ext uri="{FF2B5EF4-FFF2-40B4-BE49-F238E27FC236}">
                  <a16:creationId xmlns:a16="http://schemas.microsoft.com/office/drawing/2014/main" id="{B4E8F356-7D71-41E1-BA2B-7E23F59D3299}"/>
                </a:ext>
              </a:extLst>
            </p:cNvPr>
            <p:cNvSpPr>
              <a:spLocks noChangeAspect="1" noEditPoints="1"/>
            </p:cNvSpPr>
            <p:nvPr/>
          </p:nvSpPr>
          <p:spPr bwMode="auto">
            <a:xfrm>
              <a:off x="10337111" y="2708081"/>
              <a:ext cx="212532" cy="2762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14" name="Straight Arrow Connector 213">
            <a:extLst>
              <a:ext uri="{FF2B5EF4-FFF2-40B4-BE49-F238E27FC236}">
                <a16:creationId xmlns:a16="http://schemas.microsoft.com/office/drawing/2014/main" id="{2D87BD4A-7405-4ED2-9207-D72E2F68DD97}"/>
              </a:ext>
            </a:extLst>
          </p:cNvPr>
          <p:cNvCxnSpPr>
            <a:cxnSpLocks/>
            <a:stCxn id="199" idx="1"/>
            <a:endCxn id="185" idx="3"/>
          </p:cNvCxnSpPr>
          <p:nvPr/>
        </p:nvCxnSpPr>
        <p:spPr>
          <a:xfrm flipH="1">
            <a:off x="9378622" y="3418730"/>
            <a:ext cx="1092940"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0" name="Group 219">
            <a:extLst>
              <a:ext uri="{FF2B5EF4-FFF2-40B4-BE49-F238E27FC236}">
                <a16:creationId xmlns:a16="http://schemas.microsoft.com/office/drawing/2014/main" id="{1071B89D-8A51-460F-83CD-E4B25E03D5C5}"/>
              </a:ext>
            </a:extLst>
          </p:cNvPr>
          <p:cNvGrpSpPr/>
          <p:nvPr/>
        </p:nvGrpSpPr>
        <p:grpSpPr>
          <a:xfrm>
            <a:off x="9752676" y="3237397"/>
            <a:ext cx="580758" cy="519875"/>
            <a:chOff x="9044476" y="3871377"/>
            <a:chExt cx="580758" cy="519875"/>
          </a:xfrm>
        </p:grpSpPr>
        <p:sp>
          <p:nvSpPr>
            <p:cNvPr id="221" name="Rectangle 220">
              <a:extLst>
                <a:ext uri="{FF2B5EF4-FFF2-40B4-BE49-F238E27FC236}">
                  <a16:creationId xmlns:a16="http://schemas.microsoft.com/office/drawing/2014/main" id="{F85B0534-0072-4C10-99B4-2F0CD2696348}"/>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2" name="Group 221">
              <a:extLst>
                <a:ext uri="{FF2B5EF4-FFF2-40B4-BE49-F238E27FC236}">
                  <a16:creationId xmlns:a16="http://schemas.microsoft.com/office/drawing/2014/main" id="{EA7B044B-5560-44AD-A71E-5C3420F630BD}"/>
                </a:ext>
              </a:extLst>
            </p:cNvPr>
            <p:cNvGrpSpPr/>
            <p:nvPr/>
          </p:nvGrpSpPr>
          <p:grpSpPr>
            <a:xfrm>
              <a:off x="9044476" y="3871377"/>
              <a:ext cx="580758" cy="519875"/>
              <a:chOff x="9044476" y="3871377"/>
              <a:chExt cx="580758" cy="519875"/>
            </a:xfrm>
          </p:grpSpPr>
          <p:sp>
            <p:nvSpPr>
              <p:cNvPr id="223" name="Title 1">
                <a:extLst>
                  <a:ext uri="{FF2B5EF4-FFF2-40B4-BE49-F238E27FC236}">
                    <a16:creationId xmlns:a16="http://schemas.microsoft.com/office/drawing/2014/main" id="{086971C0-A36C-44F7-8068-997647672666}"/>
                  </a:ext>
                </a:extLst>
              </p:cNvPr>
              <p:cNvSpPr txBox="1">
                <a:spLocks/>
              </p:cNvSpPr>
              <p:nvPr/>
            </p:nvSpPr>
            <p:spPr>
              <a:xfrm>
                <a:off x="9044476" y="4114253"/>
                <a:ext cx="580758"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Express </a:t>
                </a:r>
                <a:b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Route </a:t>
                </a:r>
                <a:endPar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56" name="Freeform: Shape 255">
                <a:extLst>
                  <a:ext uri="{FF2B5EF4-FFF2-40B4-BE49-F238E27FC236}">
                    <a16:creationId xmlns:a16="http://schemas.microsoft.com/office/drawing/2014/main" id="{53B7B089-07D3-47B4-89DD-635B0C7295EE}"/>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58" name="Oval 257">
            <a:extLst>
              <a:ext uri="{FF2B5EF4-FFF2-40B4-BE49-F238E27FC236}">
                <a16:creationId xmlns:a16="http://schemas.microsoft.com/office/drawing/2014/main" id="{3FD89EEF-7073-44DC-8BC3-4C88D72A99B9}"/>
              </a:ext>
            </a:extLst>
          </p:cNvPr>
          <p:cNvSpPr/>
          <p:nvPr/>
        </p:nvSpPr>
        <p:spPr bwMode="auto">
          <a:xfrm>
            <a:off x="5110460" y="328157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59" name="Oval 258">
            <a:extLst>
              <a:ext uri="{FF2B5EF4-FFF2-40B4-BE49-F238E27FC236}">
                <a16:creationId xmlns:a16="http://schemas.microsoft.com/office/drawing/2014/main" id="{A627F73E-430B-4322-BC60-830DDE728021}"/>
              </a:ext>
            </a:extLst>
          </p:cNvPr>
          <p:cNvSpPr/>
          <p:nvPr/>
        </p:nvSpPr>
        <p:spPr bwMode="auto">
          <a:xfrm>
            <a:off x="5110460" y="49063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60" name="Oval 259">
            <a:extLst>
              <a:ext uri="{FF2B5EF4-FFF2-40B4-BE49-F238E27FC236}">
                <a16:creationId xmlns:a16="http://schemas.microsoft.com/office/drawing/2014/main" id="{AD6EC336-898C-4203-A220-2DC6B4EFE447}"/>
              </a:ext>
            </a:extLst>
          </p:cNvPr>
          <p:cNvSpPr/>
          <p:nvPr/>
        </p:nvSpPr>
        <p:spPr bwMode="auto">
          <a:xfrm>
            <a:off x="5112287" y="409638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61" name="Oval 260">
            <a:extLst>
              <a:ext uri="{FF2B5EF4-FFF2-40B4-BE49-F238E27FC236}">
                <a16:creationId xmlns:a16="http://schemas.microsoft.com/office/drawing/2014/main" id="{0164306A-6266-4BF5-B855-972738C34627}"/>
              </a:ext>
            </a:extLst>
          </p:cNvPr>
          <p:cNvSpPr/>
          <p:nvPr/>
        </p:nvSpPr>
        <p:spPr bwMode="auto">
          <a:xfrm>
            <a:off x="6889217" y="328157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cxnSp>
        <p:nvCxnSpPr>
          <p:cNvPr id="142" name="Straight Connector 141">
            <a:extLst>
              <a:ext uri="{FF2B5EF4-FFF2-40B4-BE49-F238E27FC236}">
                <a16:creationId xmlns:a16="http://schemas.microsoft.com/office/drawing/2014/main" id="{13370601-778B-43F2-903D-218739351012}"/>
              </a:ext>
            </a:extLst>
          </p:cNvPr>
          <p:cNvCxnSpPr>
            <a:cxnSpLocks/>
          </p:cNvCxnSpPr>
          <p:nvPr/>
        </p:nvCxnSpPr>
        <p:spPr>
          <a:xfrm>
            <a:off x="5889277" y="5027168"/>
            <a:ext cx="243957"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56ADE30C-C409-4AB1-9757-C346EF987FD1}"/>
              </a:ext>
            </a:extLst>
          </p:cNvPr>
          <p:cNvCxnSpPr>
            <a:cxnSpLocks/>
            <a:stCxn id="134" idx="2"/>
            <a:endCxn id="178" idx="2"/>
          </p:cNvCxnSpPr>
          <p:nvPr/>
        </p:nvCxnSpPr>
        <p:spPr>
          <a:xfrm rot="5400000" flipH="1">
            <a:off x="7137492" y="4361625"/>
            <a:ext cx="648249" cy="1718329"/>
          </a:xfrm>
          <a:prstGeom prst="bentConnector3">
            <a:avLst>
              <a:gd name="adj1" fmla="val -35264"/>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B4EE374-1A56-B34F-95D9-C5E3CDBE923A}"/>
              </a:ext>
            </a:extLst>
          </p:cNvPr>
          <p:cNvCxnSpPr>
            <a:cxnSpLocks/>
          </p:cNvCxnSpPr>
          <p:nvPr/>
        </p:nvCxnSpPr>
        <p:spPr>
          <a:xfrm flipV="1">
            <a:off x="6603448" y="3642148"/>
            <a:ext cx="0" cy="28239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75000B47-9C89-8D46-8A73-8C3B82D554B5}"/>
              </a:ext>
            </a:extLst>
          </p:cNvPr>
          <p:cNvGrpSpPr/>
          <p:nvPr/>
        </p:nvGrpSpPr>
        <p:grpSpPr>
          <a:xfrm>
            <a:off x="8643045" y="5369507"/>
            <a:ext cx="829460" cy="773242"/>
            <a:chOff x="8121897" y="5106014"/>
            <a:chExt cx="829460" cy="773242"/>
          </a:xfrm>
        </p:grpSpPr>
        <p:sp>
          <p:nvSpPr>
            <p:cNvPr id="135" name="Title 1">
              <a:extLst>
                <a:ext uri="{FF2B5EF4-FFF2-40B4-BE49-F238E27FC236}">
                  <a16:creationId xmlns:a16="http://schemas.microsoft.com/office/drawing/2014/main" id="{9FEF3A7B-0A2B-9242-81AC-E4DCC749D90F}"/>
                </a:ext>
              </a:extLst>
            </p:cNvPr>
            <p:cNvSpPr txBox="1">
              <a:spLocks/>
            </p:cNvSpPr>
            <p:nvPr/>
          </p:nvSpPr>
          <p:spPr>
            <a:xfrm>
              <a:off x="8137720" y="5106014"/>
              <a:ext cx="77811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Bus </a:t>
              </a:r>
            </a:p>
          </p:txBody>
        </p:sp>
        <p:sp>
          <p:nvSpPr>
            <p:cNvPr id="136" name="Rectangle: Rounded Corners 125">
              <a:extLst>
                <a:ext uri="{FF2B5EF4-FFF2-40B4-BE49-F238E27FC236}">
                  <a16:creationId xmlns:a16="http://schemas.microsoft.com/office/drawing/2014/main" id="{524A2852-4161-A446-BCB2-FB9BD23AFA68}"/>
                </a:ext>
              </a:extLst>
            </p:cNvPr>
            <p:cNvSpPr/>
            <p:nvPr/>
          </p:nvSpPr>
          <p:spPr bwMode="auto">
            <a:xfrm>
              <a:off x="8308013" y="5291220"/>
              <a:ext cx="447734"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pitchFamily="34" charset="0"/>
              </a:endParaRPr>
            </a:p>
          </p:txBody>
        </p:sp>
        <p:sp>
          <p:nvSpPr>
            <p:cNvPr id="137" name="Title 1">
              <a:extLst>
                <a:ext uri="{FF2B5EF4-FFF2-40B4-BE49-F238E27FC236}">
                  <a16:creationId xmlns:a16="http://schemas.microsoft.com/office/drawing/2014/main" id="{0D6F9018-CA3A-ED4C-B4DC-61D891E689C6}"/>
                </a:ext>
              </a:extLst>
            </p:cNvPr>
            <p:cNvSpPr txBox="1">
              <a:spLocks/>
            </p:cNvSpPr>
            <p:nvPr/>
          </p:nvSpPr>
          <p:spPr>
            <a:xfrm>
              <a:off x="8121897" y="5768456"/>
              <a:ext cx="829460" cy="110800"/>
            </a:xfrm>
            <a:prstGeom prst="rect">
              <a:avLst/>
            </a:prstGeom>
          </p:spPr>
          <p:txBody>
            <a:bodyPr vert="horz" wrap="square" lIns="0" tIns="0" rIns="0" bIns="0" rtlCol="0" anchor="ctr">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Internal Queuing</a:t>
              </a:r>
            </a:p>
          </p:txBody>
        </p:sp>
        <p:pic>
          <p:nvPicPr>
            <p:cNvPr id="139" name="Graphic 138">
              <a:extLst>
                <a:ext uri="{FF2B5EF4-FFF2-40B4-BE49-F238E27FC236}">
                  <a16:creationId xmlns:a16="http://schemas.microsoft.com/office/drawing/2014/main" id="{8E0ABC8D-765F-7A40-935E-6D0E1020B1C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0" y="5362905"/>
              <a:ext cx="289560" cy="289560"/>
            </a:xfrm>
            <a:prstGeom prst="rect">
              <a:avLst/>
            </a:prstGeom>
          </p:spPr>
        </p:pic>
      </p:grpSp>
      <p:cxnSp>
        <p:nvCxnSpPr>
          <p:cNvPr id="155" name="Straight Arrow Connector 154">
            <a:extLst>
              <a:ext uri="{FF2B5EF4-FFF2-40B4-BE49-F238E27FC236}">
                <a16:creationId xmlns:a16="http://schemas.microsoft.com/office/drawing/2014/main" id="{32851190-03D6-E943-A938-493A83114F84}"/>
              </a:ext>
            </a:extLst>
          </p:cNvPr>
          <p:cNvCxnSpPr>
            <a:cxnSpLocks/>
          </p:cNvCxnSpPr>
          <p:nvPr/>
        </p:nvCxnSpPr>
        <p:spPr>
          <a:xfrm flipH="1">
            <a:off x="8300332" y="4499215"/>
            <a:ext cx="3201" cy="22700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D8D24E39-0272-4C4D-8E6D-FD766FA3DC8D}"/>
              </a:ext>
            </a:extLst>
          </p:cNvPr>
          <p:cNvGrpSpPr/>
          <p:nvPr/>
        </p:nvGrpSpPr>
        <p:grpSpPr>
          <a:xfrm>
            <a:off x="8105684" y="3798418"/>
            <a:ext cx="432930" cy="724478"/>
            <a:chOff x="7019297" y="4118061"/>
            <a:chExt cx="432930" cy="724478"/>
          </a:xfrm>
        </p:grpSpPr>
        <p:sp>
          <p:nvSpPr>
            <p:cNvPr id="157" name="Rectangle: Rounded Corners 177">
              <a:extLst>
                <a:ext uri="{FF2B5EF4-FFF2-40B4-BE49-F238E27FC236}">
                  <a16:creationId xmlns:a16="http://schemas.microsoft.com/office/drawing/2014/main" id="{FAF05CFB-F267-F64A-9961-3CA6D53B5284}"/>
                </a:ext>
              </a:extLst>
            </p:cNvPr>
            <p:cNvSpPr/>
            <p:nvPr/>
          </p:nvSpPr>
          <p:spPr bwMode="auto">
            <a:xfrm>
              <a:off x="7019297" y="4409609"/>
              <a:ext cx="432930" cy="43293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9" name="Title 1">
              <a:extLst>
                <a:ext uri="{FF2B5EF4-FFF2-40B4-BE49-F238E27FC236}">
                  <a16:creationId xmlns:a16="http://schemas.microsoft.com/office/drawing/2014/main" id="{4D1608AE-AEF9-E248-B3E8-02AFF1C544E8}"/>
                </a:ext>
              </a:extLst>
            </p:cNvPr>
            <p:cNvSpPr txBox="1">
              <a:spLocks/>
            </p:cNvSpPr>
            <p:nvPr/>
          </p:nvSpPr>
          <p:spPr>
            <a:xfrm>
              <a:off x="7019297" y="4118061"/>
              <a:ext cx="432930"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160" name="Group 159">
              <a:extLst>
                <a:ext uri="{FF2B5EF4-FFF2-40B4-BE49-F238E27FC236}">
                  <a16:creationId xmlns:a16="http://schemas.microsoft.com/office/drawing/2014/main" id="{F9C79710-E89E-2A46-B150-17C931D0A2B3}"/>
                </a:ext>
              </a:extLst>
            </p:cNvPr>
            <p:cNvGrpSpPr/>
            <p:nvPr/>
          </p:nvGrpSpPr>
          <p:grpSpPr>
            <a:xfrm>
              <a:off x="7125788" y="4480947"/>
              <a:ext cx="219948" cy="290254"/>
              <a:chOff x="10305105" y="2133716"/>
              <a:chExt cx="263317" cy="347486"/>
            </a:xfrm>
          </p:grpSpPr>
          <p:sp>
            <p:nvSpPr>
              <p:cNvPr id="164" name="Freeform: Shape 201">
                <a:extLst>
                  <a:ext uri="{FF2B5EF4-FFF2-40B4-BE49-F238E27FC236}">
                    <a16:creationId xmlns:a16="http://schemas.microsoft.com/office/drawing/2014/main" id="{6A74DDCE-AFFF-0449-B1AB-C1B5DE709F2F}"/>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202">
                <a:extLst>
                  <a:ext uri="{FF2B5EF4-FFF2-40B4-BE49-F238E27FC236}">
                    <a16:creationId xmlns:a16="http://schemas.microsoft.com/office/drawing/2014/main" id="{ABF7028C-F683-7B47-BE64-6719E2BF0F36}"/>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203">
                <a:extLst>
                  <a:ext uri="{FF2B5EF4-FFF2-40B4-BE49-F238E27FC236}">
                    <a16:creationId xmlns:a16="http://schemas.microsoft.com/office/drawing/2014/main" id="{3F0DC2B9-A629-1444-AC0D-CB5742DB8F5C}"/>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204">
                <a:extLst>
                  <a:ext uri="{FF2B5EF4-FFF2-40B4-BE49-F238E27FC236}">
                    <a16:creationId xmlns:a16="http://schemas.microsoft.com/office/drawing/2014/main" id="{5D12A5D0-471A-CF41-8985-DB19CB4E789C}"/>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205">
                <a:extLst>
                  <a:ext uri="{FF2B5EF4-FFF2-40B4-BE49-F238E27FC236}">
                    <a16:creationId xmlns:a16="http://schemas.microsoft.com/office/drawing/2014/main" id="{C0989278-248C-CE43-9517-1E9C4AB03A52}"/>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207">
                <a:extLst>
                  <a:ext uri="{FF2B5EF4-FFF2-40B4-BE49-F238E27FC236}">
                    <a16:creationId xmlns:a16="http://schemas.microsoft.com/office/drawing/2014/main" id="{89DEEE4C-BAA1-7847-8E09-0A5C5662B4DD}"/>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208">
                <a:extLst>
                  <a:ext uri="{FF2B5EF4-FFF2-40B4-BE49-F238E27FC236}">
                    <a16:creationId xmlns:a16="http://schemas.microsoft.com/office/drawing/2014/main" id="{7DB99CE7-7967-1E41-BF8F-D4612F01A40F}"/>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209">
                <a:extLst>
                  <a:ext uri="{FF2B5EF4-FFF2-40B4-BE49-F238E27FC236}">
                    <a16:creationId xmlns:a16="http://schemas.microsoft.com/office/drawing/2014/main" id="{B5EB6C7A-8DCE-8742-967E-CCC785465706}"/>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210">
                <a:extLst>
                  <a:ext uri="{FF2B5EF4-FFF2-40B4-BE49-F238E27FC236}">
                    <a16:creationId xmlns:a16="http://schemas.microsoft.com/office/drawing/2014/main" id="{E8E691F2-EFFD-314B-A2E2-D137828FBFBE}"/>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7659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dirty="0">
                <a:solidFill>
                  <a:srgbClr val="000000"/>
                </a:solidFill>
                <a:latin typeface="Segoe UI Light" panose="020B0502040204020203" pitchFamily="34" charset="0"/>
                <a:cs typeface="Segoe UI Light" panose="020B0502040204020203" pitchFamily="34" charset="0"/>
              </a:rPr>
              <a:t>Results</a:t>
            </a:r>
          </a:p>
        </p:txBody>
      </p:sp>
      <p:grpSp>
        <p:nvGrpSpPr>
          <p:cNvPr id="18" name="Group 17">
            <a:extLst>
              <a:ext uri="{FF2B5EF4-FFF2-40B4-BE49-F238E27FC236}">
                <a16:creationId xmlns:a16="http://schemas.microsoft.com/office/drawing/2014/main" id="{8B35E148-574D-46E9-A1A1-DED84D2BF436}"/>
              </a:ext>
            </a:extLst>
          </p:cNvPr>
          <p:cNvGrpSpPr/>
          <p:nvPr/>
        </p:nvGrpSpPr>
        <p:grpSpPr>
          <a:xfrm>
            <a:off x="2000825" y="1461705"/>
            <a:ext cx="2054941" cy="1900951"/>
            <a:chOff x="936524" y="1573161"/>
            <a:chExt cx="2054941" cy="1900951"/>
          </a:xfrm>
        </p:grpSpPr>
        <p:sp>
          <p:nvSpPr>
            <p:cNvPr id="2" name="Oval 1">
              <a:extLst>
                <a:ext uri="{FF2B5EF4-FFF2-40B4-BE49-F238E27FC236}">
                  <a16:creationId xmlns:a16="http://schemas.microsoft.com/office/drawing/2014/main" id="{3C9A0CE5-7A47-4482-9C19-15D74F451B5F}"/>
                </a:ext>
              </a:extLst>
            </p:cNvPr>
            <p:cNvSpPr/>
            <p:nvPr/>
          </p:nvSpPr>
          <p:spPr bwMode="auto">
            <a:xfrm>
              <a:off x="1408472" y="1573161"/>
              <a:ext cx="1111045" cy="1111045"/>
            </a:xfrm>
            <a:prstGeom prst="ellipse">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solidFill>
                  <a:srgbClr val="505050"/>
                </a:solidFill>
                <a:latin typeface="Segoe UI"/>
                <a:cs typeface="Segoe UI" pitchFamily="34" charset="0"/>
              </a:endParaRPr>
            </a:p>
          </p:txBody>
        </p:sp>
        <p:sp>
          <p:nvSpPr>
            <p:cNvPr id="100" name="Title 1">
              <a:extLst>
                <a:ext uri="{FF2B5EF4-FFF2-40B4-BE49-F238E27FC236}">
                  <a16:creationId xmlns:a16="http://schemas.microsoft.com/office/drawing/2014/main" id="{679C4840-3165-4DD6-8FAD-D88729252EEE}"/>
                </a:ext>
              </a:extLst>
            </p:cNvPr>
            <p:cNvSpPr txBox="1">
              <a:spLocks/>
            </p:cNvSpPr>
            <p:nvPr/>
          </p:nvSpPr>
          <p:spPr>
            <a:xfrm>
              <a:off x="936524" y="2735448"/>
              <a:ext cx="2054941" cy="73866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lvl="0">
                <a:defRPr/>
              </a:pPr>
              <a:r>
                <a:rPr lang="en-US" sz="1600" dirty="0">
                  <a:solidFill>
                    <a:srgbClr val="000000"/>
                  </a:solidFill>
                  <a:latin typeface="+mn-lt"/>
                </a:rPr>
                <a:t>Reduced environment  provisioning time from </a:t>
              </a:r>
              <a:r>
                <a:rPr lang="en-US" sz="1600" b="1" dirty="0">
                  <a:solidFill>
                    <a:schemeClr val="accent1"/>
                  </a:solidFill>
                  <a:latin typeface="+mn-lt"/>
                </a:rPr>
                <a:t>1+ </a:t>
              </a:r>
              <a:r>
                <a:rPr lang="en-US" sz="1600" dirty="0">
                  <a:solidFill>
                    <a:srgbClr val="000000"/>
                  </a:solidFill>
                  <a:latin typeface="+mn-lt"/>
                </a:rPr>
                <a:t>weeks to </a:t>
              </a:r>
              <a:r>
                <a:rPr lang="en-US" sz="1600" b="1" dirty="0">
                  <a:solidFill>
                    <a:schemeClr val="accent1"/>
                  </a:solidFill>
                  <a:latin typeface="+mn-lt"/>
                </a:rPr>
                <a:t>2.5 </a:t>
              </a:r>
              <a:r>
                <a:rPr lang="en-US" sz="1600" dirty="0">
                  <a:solidFill>
                    <a:srgbClr val="000000"/>
                  </a:solidFill>
                  <a:latin typeface="+mn-lt"/>
                </a:rPr>
                <a:t>hours</a:t>
              </a:r>
            </a:p>
          </p:txBody>
        </p:sp>
        <p:sp>
          <p:nvSpPr>
            <p:cNvPr id="162" name="Market_EAFC" title="Icon of a line graph with an arrow at the end pointing up">
              <a:extLst>
                <a:ext uri="{FF2B5EF4-FFF2-40B4-BE49-F238E27FC236}">
                  <a16:creationId xmlns:a16="http://schemas.microsoft.com/office/drawing/2014/main" id="{8667A469-FE7F-406D-8845-5F0EEB7E0683}"/>
                </a:ext>
              </a:extLst>
            </p:cNvPr>
            <p:cNvSpPr>
              <a:spLocks noChangeAspect="1" noEditPoints="1"/>
            </p:cNvSpPr>
            <p:nvPr/>
          </p:nvSpPr>
          <p:spPr bwMode="auto">
            <a:xfrm flipV="1">
              <a:off x="1663828" y="1946653"/>
              <a:ext cx="600333" cy="364060"/>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0" name="Group 19">
            <a:extLst>
              <a:ext uri="{FF2B5EF4-FFF2-40B4-BE49-F238E27FC236}">
                <a16:creationId xmlns:a16="http://schemas.microsoft.com/office/drawing/2014/main" id="{FB832F91-EF22-4827-903D-9CB685424F2E}"/>
              </a:ext>
            </a:extLst>
          </p:cNvPr>
          <p:cNvGrpSpPr/>
          <p:nvPr/>
        </p:nvGrpSpPr>
        <p:grpSpPr>
          <a:xfrm>
            <a:off x="6422747" y="4072169"/>
            <a:ext cx="2054941" cy="1900951"/>
            <a:chOff x="6445864" y="1573161"/>
            <a:chExt cx="2054941" cy="1900951"/>
          </a:xfrm>
        </p:grpSpPr>
        <p:sp>
          <p:nvSpPr>
            <p:cNvPr id="132" name="Oval 131">
              <a:extLst>
                <a:ext uri="{FF2B5EF4-FFF2-40B4-BE49-F238E27FC236}">
                  <a16:creationId xmlns:a16="http://schemas.microsoft.com/office/drawing/2014/main" id="{D423CBB0-C915-4684-B8BB-472D655CB1E4}"/>
                </a:ext>
              </a:extLst>
            </p:cNvPr>
            <p:cNvSpPr/>
            <p:nvPr/>
          </p:nvSpPr>
          <p:spPr bwMode="auto">
            <a:xfrm>
              <a:off x="6917812" y="1573161"/>
              <a:ext cx="1111045" cy="1111045"/>
            </a:xfrm>
            <a:prstGeom prst="ellipse">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solidFill>
                  <a:srgbClr val="505050"/>
                </a:solidFill>
                <a:latin typeface="Segoe UI"/>
                <a:cs typeface="Segoe UI" pitchFamily="34" charset="0"/>
              </a:endParaRPr>
            </a:p>
          </p:txBody>
        </p:sp>
        <p:sp>
          <p:nvSpPr>
            <p:cNvPr id="133" name="Title 1">
              <a:extLst>
                <a:ext uri="{FF2B5EF4-FFF2-40B4-BE49-F238E27FC236}">
                  <a16:creationId xmlns:a16="http://schemas.microsoft.com/office/drawing/2014/main" id="{121E6845-2E6F-43FC-AF30-7D12C10A798A}"/>
                </a:ext>
              </a:extLst>
            </p:cNvPr>
            <p:cNvSpPr txBox="1">
              <a:spLocks/>
            </p:cNvSpPr>
            <p:nvPr/>
          </p:nvSpPr>
          <p:spPr>
            <a:xfrm>
              <a:off x="6445864" y="2735448"/>
              <a:ext cx="2054941" cy="73866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lvl="0">
                <a:defRPr/>
              </a:pPr>
              <a:r>
                <a:rPr lang="en-US" sz="1600" dirty="0">
                  <a:solidFill>
                    <a:srgbClr val="000000"/>
                  </a:solidFill>
                  <a:latin typeface="+mn-lt"/>
                </a:rPr>
                <a:t>Increased developer autonomy with ARM and terraform</a:t>
              </a:r>
            </a:p>
          </p:txBody>
        </p:sp>
        <p:sp>
          <p:nvSpPr>
            <p:cNvPr id="167" name="people_4" title="Icon of a person">
              <a:extLst>
                <a:ext uri="{FF2B5EF4-FFF2-40B4-BE49-F238E27FC236}">
                  <a16:creationId xmlns:a16="http://schemas.microsoft.com/office/drawing/2014/main" id="{C852E567-2AC6-4156-8A0D-26F77232D0CA}"/>
                </a:ext>
              </a:extLst>
            </p:cNvPr>
            <p:cNvSpPr>
              <a:spLocks noChangeAspect="1" noEditPoints="1"/>
            </p:cNvSpPr>
            <p:nvPr/>
          </p:nvSpPr>
          <p:spPr bwMode="auto">
            <a:xfrm>
              <a:off x="7232564" y="185950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8" name="TextBox 167">
              <a:extLst>
                <a:ext uri="{FF2B5EF4-FFF2-40B4-BE49-F238E27FC236}">
                  <a16:creationId xmlns:a16="http://schemas.microsoft.com/office/drawing/2014/main" id="{B535BB3E-DD3A-4CE4-BA6F-861F0313BDFF}"/>
                </a:ext>
              </a:extLst>
            </p:cNvPr>
            <p:cNvSpPr txBox="1"/>
            <p:nvPr/>
          </p:nvSpPr>
          <p:spPr>
            <a:xfrm>
              <a:off x="7180423" y="1789777"/>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b="1" dirty="0">
                  <a:solidFill>
                    <a:schemeClr val="accent1"/>
                  </a:solidFill>
                  <a:latin typeface="Segoe UI Semibold" panose="020B0702040204020203" pitchFamily="34" charset="0"/>
                  <a:cs typeface="Segoe UI Semibold" panose="020B0702040204020203" pitchFamily="34" charset="0"/>
                </a:rPr>
                <a:t>&lt;\&gt;</a:t>
              </a:r>
            </a:p>
          </p:txBody>
        </p:sp>
      </p:grpSp>
      <p:grpSp>
        <p:nvGrpSpPr>
          <p:cNvPr id="28" name="Group 27">
            <a:extLst>
              <a:ext uri="{FF2B5EF4-FFF2-40B4-BE49-F238E27FC236}">
                <a16:creationId xmlns:a16="http://schemas.microsoft.com/office/drawing/2014/main" id="{E8E21712-90EA-41E3-8961-50F271CE3317}"/>
              </a:ext>
            </a:extLst>
          </p:cNvPr>
          <p:cNvGrpSpPr/>
          <p:nvPr/>
        </p:nvGrpSpPr>
        <p:grpSpPr>
          <a:xfrm>
            <a:off x="3328016" y="4072169"/>
            <a:ext cx="2054941" cy="1900951"/>
            <a:chOff x="936524" y="4183625"/>
            <a:chExt cx="2054941" cy="1900951"/>
          </a:xfrm>
        </p:grpSpPr>
        <p:sp>
          <p:nvSpPr>
            <p:cNvPr id="151" name="Oval 150">
              <a:extLst>
                <a:ext uri="{FF2B5EF4-FFF2-40B4-BE49-F238E27FC236}">
                  <a16:creationId xmlns:a16="http://schemas.microsoft.com/office/drawing/2014/main" id="{43DD3296-DE88-43CB-B9F4-6069FB76E1D2}"/>
                </a:ext>
              </a:extLst>
            </p:cNvPr>
            <p:cNvSpPr/>
            <p:nvPr/>
          </p:nvSpPr>
          <p:spPr bwMode="auto">
            <a:xfrm>
              <a:off x="1408472" y="4183625"/>
              <a:ext cx="1111045" cy="1111045"/>
            </a:xfrm>
            <a:prstGeom prst="ellipse">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solidFill>
                  <a:srgbClr val="505050"/>
                </a:solidFill>
                <a:latin typeface="Segoe UI"/>
                <a:cs typeface="Segoe UI" pitchFamily="34" charset="0"/>
              </a:endParaRPr>
            </a:p>
          </p:txBody>
        </p:sp>
        <p:sp>
          <p:nvSpPr>
            <p:cNvPr id="154" name="Title 1">
              <a:extLst>
                <a:ext uri="{FF2B5EF4-FFF2-40B4-BE49-F238E27FC236}">
                  <a16:creationId xmlns:a16="http://schemas.microsoft.com/office/drawing/2014/main" id="{5A2D6B68-1E9B-4056-BA38-7F21956F5E77}"/>
                </a:ext>
              </a:extLst>
            </p:cNvPr>
            <p:cNvSpPr txBox="1">
              <a:spLocks/>
            </p:cNvSpPr>
            <p:nvPr/>
          </p:nvSpPr>
          <p:spPr>
            <a:xfrm>
              <a:off x="936524" y="5345912"/>
              <a:ext cx="2054941" cy="73866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lvl="0">
                <a:defRPr/>
              </a:pPr>
              <a:r>
                <a:rPr lang="en-US" sz="1600" dirty="0">
                  <a:solidFill>
                    <a:srgbClr val="000000"/>
                  </a:solidFill>
                  <a:latin typeface="+mn-lt"/>
                </a:rPr>
                <a:t>Less time spend on managing secrets with AKS and Key Vault</a:t>
              </a:r>
            </a:p>
          </p:txBody>
        </p:sp>
        <p:sp>
          <p:nvSpPr>
            <p:cNvPr id="171" name="key" title="Icon of a key">
              <a:extLst>
                <a:ext uri="{FF2B5EF4-FFF2-40B4-BE49-F238E27FC236}">
                  <a16:creationId xmlns:a16="http://schemas.microsoft.com/office/drawing/2014/main" id="{BAA6D439-AE48-4FC0-A7E5-BFE012588DC3}"/>
                </a:ext>
              </a:extLst>
            </p:cNvPr>
            <p:cNvSpPr>
              <a:spLocks noChangeAspect="1" noEditPoints="1"/>
            </p:cNvSpPr>
            <p:nvPr/>
          </p:nvSpPr>
          <p:spPr bwMode="auto">
            <a:xfrm>
              <a:off x="1695804" y="4472333"/>
              <a:ext cx="536381" cy="533629"/>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0F179F26-8CEF-4440-BB15-A7B9314E5E46}"/>
              </a:ext>
            </a:extLst>
          </p:cNvPr>
          <p:cNvGrpSpPr/>
          <p:nvPr/>
        </p:nvGrpSpPr>
        <p:grpSpPr>
          <a:xfrm>
            <a:off x="4873631" y="1461705"/>
            <a:ext cx="2054941" cy="1900951"/>
            <a:chOff x="6445864" y="4183625"/>
            <a:chExt cx="2054941" cy="1900951"/>
          </a:xfrm>
        </p:grpSpPr>
        <p:sp>
          <p:nvSpPr>
            <p:cNvPr id="157" name="Oval 156">
              <a:extLst>
                <a:ext uri="{FF2B5EF4-FFF2-40B4-BE49-F238E27FC236}">
                  <a16:creationId xmlns:a16="http://schemas.microsoft.com/office/drawing/2014/main" id="{44F00707-0192-4200-83A3-8D7A57AA3E1C}"/>
                </a:ext>
              </a:extLst>
            </p:cNvPr>
            <p:cNvSpPr/>
            <p:nvPr/>
          </p:nvSpPr>
          <p:spPr bwMode="auto">
            <a:xfrm>
              <a:off x="6917812" y="4183625"/>
              <a:ext cx="1111045" cy="1111045"/>
            </a:xfrm>
            <a:prstGeom prst="ellipse">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solidFill>
                  <a:srgbClr val="505050"/>
                </a:solidFill>
                <a:latin typeface="Segoe UI"/>
                <a:cs typeface="Segoe UI" pitchFamily="34" charset="0"/>
              </a:endParaRPr>
            </a:p>
          </p:txBody>
        </p:sp>
        <p:sp>
          <p:nvSpPr>
            <p:cNvPr id="158" name="Title 1">
              <a:extLst>
                <a:ext uri="{FF2B5EF4-FFF2-40B4-BE49-F238E27FC236}">
                  <a16:creationId xmlns:a16="http://schemas.microsoft.com/office/drawing/2014/main" id="{9DA57F51-424E-4B42-9FF0-2E5852F77202}"/>
                </a:ext>
              </a:extLst>
            </p:cNvPr>
            <p:cNvSpPr txBox="1">
              <a:spLocks/>
            </p:cNvSpPr>
            <p:nvPr/>
          </p:nvSpPr>
          <p:spPr>
            <a:xfrm>
              <a:off x="6445864" y="5345912"/>
              <a:ext cx="2054941" cy="73866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lvl="0">
                <a:defRPr/>
              </a:pPr>
              <a:r>
                <a:rPr lang="en-US" sz="1600" dirty="0">
                  <a:solidFill>
                    <a:srgbClr val="000000"/>
                  </a:solidFill>
                  <a:latin typeface="+mn-lt"/>
                </a:rPr>
                <a:t>AKS and CaaS can potentially save </a:t>
              </a:r>
              <a:r>
                <a:rPr lang="en-US" sz="1600" b="1" dirty="0">
                  <a:solidFill>
                    <a:schemeClr val="accent1"/>
                  </a:solidFill>
                  <a:latin typeface="+mn-lt"/>
                </a:rPr>
                <a:t>33%</a:t>
              </a:r>
              <a:r>
                <a:rPr lang="en-US" sz="1600" dirty="0">
                  <a:solidFill>
                    <a:srgbClr val="000000"/>
                  </a:solidFill>
                  <a:latin typeface="+mn-lt"/>
                </a:rPr>
                <a:t> on run cost</a:t>
              </a:r>
            </a:p>
          </p:txBody>
        </p:sp>
        <p:sp>
          <p:nvSpPr>
            <p:cNvPr id="172" name="Money_4" title="Icon of a stack of coins">
              <a:extLst>
                <a:ext uri="{FF2B5EF4-FFF2-40B4-BE49-F238E27FC236}">
                  <a16:creationId xmlns:a16="http://schemas.microsoft.com/office/drawing/2014/main" id="{D364C876-6160-495F-8752-09D21E312835}"/>
                </a:ext>
              </a:extLst>
            </p:cNvPr>
            <p:cNvSpPr>
              <a:spLocks noChangeAspect="1" noEditPoints="1"/>
            </p:cNvSpPr>
            <p:nvPr/>
          </p:nvSpPr>
          <p:spPr bwMode="auto">
            <a:xfrm>
              <a:off x="7186135" y="4472332"/>
              <a:ext cx="574399" cy="53363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3" name="Group 22">
            <a:extLst>
              <a:ext uri="{FF2B5EF4-FFF2-40B4-BE49-F238E27FC236}">
                <a16:creationId xmlns:a16="http://schemas.microsoft.com/office/drawing/2014/main" id="{514EAF9F-696A-418B-9B96-B9DAEF185A77}"/>
              </a:ext>
            </a:extLst>
          </p:cNvPr>
          <p:cNvGrpSpPr/>
          <p:nvPr/>
        </p:nvGrpSpPr>
        <p:grpSpPr>
          <a:xfrm>
            <a:off x="7662862" y="1461705"/>
            <a:ext cx="2054941" cy="1900951"/>
            <a:chOff x="9200535" y="4183625"/>
            <a:chExt cx="2054941" cy="1900951"/>
          </a:xfrm>
        </p:grpSpPr>
        <p:sp>
          <p:nvSpPr>
            <p:cNvPr id="159" name="Oval 158">
              <a:extLst>
                <a:ext uri="{FF2B5EF4-FFF2-40B4-BE49-F238E27FC236}">
                  <a16:creationId xmlns:a16="http://schemas.microsoft.com/office/drawing/2014/main" id="{266DE461-9F97-4A16-A939-1558514E14C7}"/>
                </a:ext>
              </a:extLst>
            </p:cNvPr>
            <p:cNvSpPr/>
            <p:nvPr/>
          </p:nvSpPr>
          <p:spPr bwMode="auto">
            <a:xfrm>
              <a:off x="9672483" y="4183625"/>
              <a:ext cx="1111045" cy="1111045"/>
            </a:xfrm>
            <a:prstGeom prst="ellipse">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solidFill>
                  <a:srgbClr val="505050"/>
                </a:solidFill>
                <a:latin typeface="Segoe UI"/>
                <a:cs typeface="Segoe UI" pitchFamily="34" charset="0"/>
              </a:endParaRPr>
            </a:p>
          </p:txBody>
        </p:sp>
        <p:sp>
          <p:nvSpPr>
            <p:cNvPr id="161" name="Title 1">
              <a:extLst>
                <a:ext uri="{FF2B5EF4-FFF2-40B4-BE49-F238E27FC236}">
                  <a16:creationId xmlns:a16="http://schemas.microsoft.com/office/drawing/2014/main" id="{6F99C641-D3DD-40AD-9D33-1B77B8502A12}"/>
                </a:ext>
              </a:extLst>
            </p:cNvPr>
            <p:cNvSpPr txBox="1">
              <a:spLocks/>
            </p:cNvSpPr>
            <p:nvPr/>
          </p:nvSpPr>
          <p:spPr>
            <a:xfrm>
              <a:off x="9200535" y="5345912"/>
              <a:ext cx="2054941" cy="73866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lvl="0">
                <a:defRPr/>
              </a:pPr>
              <a:r>
                <a:rPr lang="en-US" sz="1600" b="1" dirty="0">
                  <a:solidFill>
                    <a:schemeClr val="accent1"/>
                  </a:solidFill>
                  <a:latin typeface="+mn-lt"/>
                </a:rPr>
                <a:t>100% </a:t>
              </a:r>
              <a:r>
                <a:rPr lang="en-US" sz="1600" dirty="0">
                  <a:solidFill>
                    <a:srgbClr val="000000"/>
                  </a:solidFill>
                  <a:latin typeface="+mn-lt"/>
                </a:rPr>
                <a:t>automated production deployments</a:t>
              </a:r>
            </a:p>
          </p:txBody>
        </p:sp>
        <p:sp>
          <p:nvSpPr>
            <p:cNvPr id="173" name="Robot_E99A" title="Icon of a robot">
              <a:extLst>
                <a:ext uri="{FF2B5EF4-FFF2-40B4-BE49-F238E27FC236}">
                  <a16:creationId xmlns:a16="http://schemas.microsoft.com/office/drawing/2014/main" id="{FEBAEBC7-8DB6-42FB-AD02-4F2A924EC128}"/>
                </a:ext>
              </a:extLst>
            </p:cNvPr>
            <p:cNvSpPr>
              <a:spLocks noChangeAspect="1" noEditPoints="1"/>
            </p:cNvSpPr>
            <p:nvPr/>
          </p:nvSpPr>
          <p:spPr bwMode="auto">
            <a:xfrm>
              <a:off x="10021524" y="4472333"/>
              <a:ext cx="412963" cy="53362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327846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5">
            <a:extLst>
              <a:ext uri="{FF2B5EF4-FFF2-40B4-BE49-F238E27FC236}">
                <a16:creationId xmlns:a16="http://schemas.microsoft.com/office/drawing/2014/main" id="{0715C9AC-B6C7-4E2D-BFCF-7B218DE4451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32064" y="0"/>
            <a:ext cx="4059936" cy="6858000"/>
          </a:xfrm>
          <a:prstGeom prst="rect">
            <a:avLst/>
          </a:prstGeom>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2000" spc="0">
                <a:solidFill>
                  <a:srgbClr val="000000"/>
                </a:solidFill>
                <a:latin typeface="Segoe UI Semibold"/>
              </a:rPr>
              <a:t>Ambit Energy uses cloud to electrify pace of innovation and expansion  </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6931123" cy="3566813"/>
        </p:xfrm>
        <a:graphic>
          <a:graphicData uri="http://schemas.openxmlformats.org/drawingml/2006/table">
            <a:tbl>
              <a:tblPr firstRow="1" bandRow="1">
                <a:tableStyleId>{5C22544A-7EE6-4342-B048-85BDC9FD1C3A}</a:tableStyleId>
              </a:tblPr>
              <a:tblGrid>
                <a:gridCol w="1176804">
                  <a:extLst>
                    <a:ext uri="{9D8B030D-6E8A-4147-A177-3AD203B41FA5}">
                      <a16:colId xmlns:a16="http://schemas.microsoft.com/office/drawing/2014/main" val="493828438"/>
                    </a:ext>
                  </a:extLst>
                </a:gridCol>
                <a:gridCol w="5754319">
                  <a:extLst>
                    <a:ext uri="{9D8B030D-6E8A-4147-A177-3AD203B41FA5}">
                      <a16:colId xmlns:a16="http://schemas.microsoft.com/office/drawing/2014/main" val="108782897"/>
                    </a:ext>
                  </a:extLst>
                </a:gridCol>
              </a:tblGrid>
              <a:tr h="10058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To meet aggressive growth goals, Ambit Energy needed to automate infrastructure provisioning to match their pace of new software creation.</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52131">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To stand up infrastructure quickly, Ambit used Microsoft Azure services such as Azure Container Service, together with infrastructure as code and open source technologies, to completely automate infrastructure provisioning.</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28016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By implementing Azure, Ambit can move dramatically faster to enhance its services and enter new markets. Infrastructure redundancy is flexible and worry-free. And costs are 22 percent lower, which helps Ambit compete in the crowded electricity market. </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3" name="Rectangle 12">
            <a:extLst>
              <a:ext uri="{FF2B5EF4-FFF2-40B4-BE49-F238E27FC236}">
                <a16:creationId xmlns:a16="http://schemas.microsoft.com/office/drawing/2014/main" id="{5188C8F9-23B8-430C-BB96-3211FCA2FF35}"/>
              </a:ext>
            </a:extLst>
          </p:cNvPr>
          <p:cNvSpPr/>
          <p:nvPr/>
        </p:nvSpPr>
        <p:spPr bwMode="auto">
          <a:xfrm>
            <a:off x="8132064" y="0"/>
            <a:ext cx="4059936" cy="500579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047">
            <a:extLst>
              <a:ext uri="{FF2B5EF4-FFF2-40B4-BE49-F238E27FC236}">
                <a16:creationId xmlns:a16="http://schemas.microsoft.com/office/drawing/2014/main" id="{F4F4A96C-0467-49B9-9BCB-50B6DDAB6DAC}"/>
              </a:ext>
            </a:extLst>
          </p:cNvPr>
          <p:cNvSpPr txBox="1">
            <a:spLocks/>
          </p:cNvSpPr>
          <p:nvPr/>
        </p:nvSpPr>
        <p:spPr>
          <a:xfrm>
            <a:off x="8295537" y="742762"/>
            <a:ext cx="3703956"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Azure support for Docker, Kubernetes, Puppet, Terraform, Cassandra, and other open source tools has become very important to us and has really accelerated our move into Azure.”</a:t>
            </a:r>
          </a:p>
        </p:txBody>
      </p:sp>
      <p:sp>
        <p:nvSpPr>
          <p:cNvPr id="9" name="Rectangle 8">
            <a:extLst>
              <a:ext uri="{FF2B5EF4-FFF2-40B4-BE49-F238E27FC236}">
                <a16:creationId xmlns:a16="http://schemas.microsoft.com/office/drawing/2014/main" id="{424BF0B2-779F-4A6F-830B-18087D42647B}"/>
              </a:ext>
            </a:extLst>
          </p:cNvPr>
          <p:cNvSpPr/>
          <p:nvPr/>
        </p:nvSpPr>
        <p:spPr>
          <a:xfrm>
            <a:off x="8295537" y="1852352"/>
            <a:ext cx="3784168" cy="738664"/>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Robert </a:t>
            </a:r>
            <a:r>
              <a:rPr lang="en-US" sz="1400" i="1" err="1">
                <a:solidFill>
                  <a:schemeClr val="bg1"/>
                </a:solidFill>
              </a:rPr>
              <a:t>Rudduck</a:t>
            </a:r>
            <a:r>
              <a:rPr lang="en-US" sz="1400" i="1">
                <a:solidFill>
                  <a:schemeClr val="bg1"/>
                </a:solidFill>
              </a:rPr>
              <a:t>, Director of Architecture and DevOps</a:t>
            </a:r>
            <a:br>
              <a:rPr lang="en-US" sz="1400" i="1">
                <a:solidFill>
                  <a:schemeClr val="bg1"/>
                </a:solidFill>
              </a:rPr>
            </a:br>
            <a:r>
              <a:rPr lang="en-US" sz="1400" i="1">
                <a:solidFill>
                  <a:schemeClr val="bg1"/>
                </a:solidFill>
              </a:rPr>
              <a:t>Ambit Energy</a:t>
            </a:r>
          </a:p>
        </p:txBody>
      </p:sp>
      <p:pic>
        <p:nvPicPr>
          <p:cNvPr id="15" name="Picture 14">
            <a:extLst>
              <a:ext uri="{FF2B5EF4-FFF2-40B4-BE49-F238E27FC236}">
                <a16:creationId xmlns:a16="http://schemas.microsoft.com/office/drawing/2014/main" id="{712026B9-B49B-49B2-843D-CCE5596812B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5466" t="23574" r="33511" b="54616"/>
          <a:stretch/>
        </p:blipFill>
        <p:spPr>
          <a:xfrm>
            <a:off x="8372901" y="335454"/>
            <a:ext cx="423081" cy="369406"/>
          </a:xfrm>
          <a:prstGeom prst="rect">
            <a:avLst/>
          </a:prstGeom>
        </p:spPr>
      </p:pic>
      <p:sp>
        <p:nvSpPr>
          <p:cNvPr id="17" name="Rectangle 16">
            <a:extLst>
              <a:ext uri="{FF2B5EF4-FFF2-40B4-BE49-F238E27FC236}">
                <a16:creationId xmlns:a16="http://schemas.microsoft.com/office/drawing/2014/main" id="{20DB2C10-30F3-4D0C-9FA3-FDA0A62B36D5}"/>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09F2E4-DEB2-46DD-8827-064A99AC7E41}"/>
              </a:ext>
            </a:extLst>
          </p:cNvPr>
          <p:cNvSpPr/>
          <p:nvPr/>
        </p:nvSpPr>
        <p:spPr>
          <a:xfrm>
            <a:off x="8664474" y="6389406"/>
            <a:ext cx="2134244" cy="307777"/>
          </a:xfrm>
          <a:prstGeom prst="rect">
            <a:avLst/>
          </a:prstGeom>
        </p:spPr>
        <p:txBody>
          <a:bodyPr wrap="square">
            <a:spAutoFit/>
          </a:bodyPr>
          <a:lstStyle/>
          <a:p>
            <a:r>
              <a:rPr lang="en-US" sz="1400">
                <a:solidFill>
                  <a:schemeClr val="bg1"/>
                </a:solidFill>
              </a:rPr>
              <a:t>Click icon to learn more</a:t>
            </a:r>
          </a:p>
        </p:txBody>
      </p:sp>
      <p:sp>
        <p:nvSpPr>
          <p:cNvPr id="36" name="globe_2" title="Icon of a sphere made of lines">
            <a:hlinkClick r:id="rId4"/>
            <a:extLst>
              <a:ext uri="{FF2B5EF4-FFF2-40B4-BE49-F238E27FC236}">
                <a16:creationId xmlns:a16="http://schemas.microsoft.com/office/drawing/2014/main" id="{7705413A-5733-4B86-9A18-667B6DD7CE3F}"/>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10" name="Picture 9">
            <a:extLst>
              <a:ext uri="{FF2B5EF4-FFF2-40B4-BE49-F238E27FC236}">
                <a16:creationId xmlns:a16="http://schemas.microsoft.com/office/drawing/2014/main" id="{AB49D52D-5644-4C7D-A138-F90A1A48D33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8263" y="329364"/>
            <a:ext cx="1917492" cy="362055"/>
          </a:xfrm>
          <a:prstGeom prst="rect">
            <a:avLst/>
          </a:prstGeom>
        </p:spPr>
      </p:pic>
    </p:spTree>
    <p:extLst>
      <p:ext uri="{BB962C8B-B14F-4D97-AF65-F5344CB8AC3E}">
        <p14:creationId xmlns:p14="http://schemas.microsoft.com/office/powerpoint/2010/main" val="270240752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1">
            <a:extLst>
              <a:ext uri="{FF2B5EF4-FFF2-40B4-BE49-F238E27FC236}">
                <a16:creationId xmlns:a16="http://schemas.microsoft.com/office/drawing/2014/main" id="{04A4CE2D-5B72-43C0-9E67-97A27C0AF98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32063" y="0"/>
            <a:ext cx="4059938" cy="6858000"/>
          </a:xfrm>
          <a:prstGeom prst="rect">
            <a:avLst/>
          </a:prstGeom>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2000" spc="0">
                <a:solidFill>
                  <a:srgbClr val="000000"/>
                </a:solidFill>
                <a:latin typeface="Segoe UI Semibold"/>
              </a:rPr>
              <a:t>Altair Engineering uses cloud to democratize HPC access  </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6931123" cy="3290481"/>
        </p:xfrm>
        <a:graphic>
          <a:graphicData uri="http://schemas.openxmlformats.org/drawingml/2006/table">
            <a:tbl>
              <a:tblPr firstRow="1" bandRow="1">
                <a:tableStyleId>{5C22544A-7EE6-4342-B048-85BDC9FD1C3A}</a:tableStyleId>
              </a:tblPr>
              <a:tblGrid>
                <a:gridCol w="1176804">
                  <a:extLst>
                    <a:ext uri="{9D8B030D-6E8A-4147-A177-3AD203B41FA5}">
                      <a16:colId xmlns:a16="http://schemas.microsoft.com/office/drawing/2014/main" val="493828438"/>
                    </a:ext>
                  </a:extLst>
                </a:gridCol>
                <a:gridCol w="5754319">
                  <a:extLst>
                    <a:ext uri="{9D8B030D-6E8A-4147-A177-3AD203B41FA5}">
                      <a16:colId xmlns:a16="http://schemas.microsoft.com/office/drawing/2014/main" val="108782897"/>
                    </a:ext>
                  </a:extLst>
                </a:gridCol>
              </a:tblGrid>
              <a:tr h="10058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Altair needed a specialized HPC architecture containing high-performance graphics processing units to deliver their latest topology optimization and analysis application to customers.</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004481">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Altair used Kubernetes in Azure Container Service to handle back-end functions and increase the density of services running across compute nodes.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28016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Azure, Altair provides customers with a scalable, cost-effective back-end HPC infrastructure, eliminating the need for expensive engineering workstations.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3" name="Rectangle 12">
            <a:extLst>
              <a:ext uri="{FF2B5EF4-FFF2-40B4-BE49-F238E27FC236}">
                <a16:creationId xmlns:a16="http://schemas.microsoft.com/office/drawing/2014/main" id="{5188C8F9-23B8-430C-BB96-3211FCA2FF35}"/>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047">
            <a:extLst>
              <a:ext uri="{FF2B5EF4-FFF2-40B4-BE49-F238E27FC236}">
                <a16:creationId xmlns:a16="http://schemas.microsoft.com/office/drawing/2014/main" id="{F4F4A96C-0467-49B9-9BCB-50B6DDAB6DAC}"/>
              </a:ext>
            </a:extLst>
          </p:cNvPr>
          <p:cNvSpPr txBox="1">
            <a:spLocks/>
          </p:cNvSpPr>
          <p:nvPr/>
        </p:nvSpPr>
        <p:spPr>
          <a:xfrm>
            <a:off x="8295537" y="742762"/>
            <a:ext cx="3703956" cy="867930"/>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Aft>
                <a:spcPts val="588"/>
              </a:spcAft>
              <a:buNone/>
            </a:pPr>
            <a:r>
              <a:rPr lang="en-US" sz="1400">
                <a:solidFill>
                  <a:schemeClr val="bg1"/>
                </a:solidFill>
                <a:latin typeface="+mn-lt"/>
              </a:rPr>
              <a:t>Customers are limited as to what they can do on workstations, but with Azure we can give them a scalable, cost-effective back-end HPC infrastructure.”</a:t>
            </a:r>
          </a:p>
        </p:txBody>
      </p:sp>
      <p:sp>
        <p:nvSpPr>
          <p:cNvPr id="9" name="Rectangle 8">
            <a:extLst>
              <a:ext uri="{FF2B5EF4-FFF2-40B4-BE49-F238E27FC236}">
                <a16:creationId xmlns:a16="http://schemas.microsoft.com/office/drawing/2014/main" id="{424BF0B2-779F-4A6F-830B-18087D42647B}"/>
              </a:ext>
            </a:extLst>
          </p:cNvPr>
          <p:cNvSpPr/>
          <p:nvPr/>
        </p:nvSpPr>
        <p:spPr>
          <a:xfrm>
            <a:off x="8295537" y="1665732"/>
            <a:ext cx="3784168" cy="954107"/>
          </a:xfrm>
          <a:prstGeom prst="rect">
            <a:avLst/>
          </a:prstGeom>
        </p:spPr>
        <p:txBody>
          <a:bodyPr wrap="square">
            <a:spAutoFit/>
          </a:bodyPr>
          <a:lstStyle/>
          <a:p>
            <a:pPr marL="285750" indent="-285750">
              <a:buFont typeface="Segoe UI" panose="020B0502040204020203" pitchFamily="34" charset="0"/>
              <a:buChar char="—"/>
            </a:pPr>
            <a:r>
              <a:rPr lang="en-US" sz="1400" i="1">
                <a:solidFill>
                  <a:schemeClr val="bg1"/>
                </a:solidFill>
              </a:rPr>
              <a:t>Sam Mahalingam, Chief Technical Officer Cloud Computing and High-Performance Computing Strategy</a:t>
            </a:r>
            <a:br>
              <a:rPr lang="en-US" sz="1400" i="1">
                <a:solidFill>
                  <a:schemeClr val="bg1"/>
                </a:solidFill>
              </a:rPr>
            </a:br>
            <a:r>
              <a:rPr lang="en-US" sz="1400" i="1">
                <a:solidFill>
                  <a:schemeClr val="bg1"/>
                </a:solidFill>
              </a:rPr>
              <a:t>Altair Engineering</a:t>
            </a:r>
          </a:p>
        </p:txBody>
      </p:sp>
      <p:pic>
        <p:nvPicPr>
          <p:cNvPr id="15" name="Picture 14">
            <a:extLst>
              <a:ext uri="{FF2B5EF4-FFF2-40B4-BE49-F238E27FC236}">
                <a16:creationId xmlns:a16="http://schemas.microsoft.com/office/drawing/2014/main" id="{712026B9-B49B-49B2-843D-CCE5596812B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5466" t="23574" r="33511" b="54616"/>
          <a:stretch/>
        </p:blipFill>
        <p:spPr>
          <a:xfrm>
            <a:off x="8372901" y="335454"/>
            <a:ext cx="423081" cy="369406"/>
          </a:xfrm>
          <a:prstGeom prst="rect">
            <a:avLst/>
          </a:prstGeom>
        </p:spPr>
      </p:pic>
      <p:sp>
        <p:nvSpPr>
          <p:cNvPr id="17" name="Rectangle 16">
            <a:extLst>
              <a:ext uri="{FF2B5EF4-FFF2-40B4-BE49-F238E27FC236}">
                <a16:creationId xmlns:a16="http://schemas.microsoft.com/office/drawing/2014/main" id="{20DB2C10-30F3-4D0C-9FA3-FDA0A62B36D5}"/>
              </a:ext>
            </a:extLst>
          </p:cNvPr>
          <p:cNvSpPr/>
          <p:nvPr/>
        </p:nvSpPr>
        <p:spPr bwMode="auto">
          <a:xfrm rot="10800000">
            <a:off x="8132064" y="5718412"/>
            <a:ext cx="4059936" cy="1139588"/>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09F2E4-DEB2-46DD-8827-064A99AC7E41}"/>
              </a:ext>
            </a:extLst>
          </p:cNvPr>
          <p:cNvSpPr/>
          <p:nvPr/>
        </p:nvSpPr>
        <p:spPr>
          <a:xfrm>
            <a:off x="8664474" y="6389406"/>
            <a:ext cx="2134244" cy="307777"/>
          </a:xfrm>
          <a:prstGeom prst="rect">
            <a:avLst/>
          </a:prstGeom>
        </p:spPr>
        <p:txBody>
          <a:bodyPr wrap="square">
            <a:spAutoFit/>
          </a:bodyPr>
          <a:lstStyle/>
          <a:p>
            <a:r>
              <a:rPr lang="en-US" sz="1400">
                <a:solidFill>
                  <a:schemeClr val="bg1"/>
                </a:solidFill>
              </a:rPr>
              <a:t>Click icon to learn more</a:t>
            </a:r>
          </a:p>
        </p:txBody>
      </p:sp>
      <p:sp>
        <p:nvSpPr>
          <p:cNvPr id="36" name="globe_2" title="Icon of a sphere made of lines">
            <a:hlinkClick r:id="rId4"/>
            <a:extLst>
              <a:ext uri="{FF2B5EF4-FFF2-40B4-BE49-F238E27FC236}">
                <a16:creationId xmlns:a16="http://schemas.microsoft.com/office/drawing/2014/main" id="{7705413A-5733-4B86-9A18-667B6DD7CE3F}"/>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pic>
        <p:nvPicPr>
          <p:cNvPr id="6" name="Picture 5">
            <a:extLst>
              <a:ext uri="{FF2B5EF4-FFF2-40B4-BE49-F238E27FC236}">
                <a16:creationId xmlns:a16="http://schemas.microsoft.com/office/drawing/2014/main" id="{7CBD8D13-7560-4C95-9517-66F4B53C68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8264" y="429378"/>
            <a:ext cx="1077876" cy="266660"/>
          </a:xfrm>
          <a:prstGeom prst="rect">
            <a:avLst/>
          </a:prstGeom>
        </p:spPr>
      </p:pic>
    </p:spTree>
    <p:extLst>
      <p:ext uri="{BB962C8B-B14F-4D97-AF65-F5344CB8AC3E}">
        <p14:creationId xmlns:p14="http://schemas.microsoft.com/office/powerpoint/2010/main" val="27930874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05895-73B2-4874-A116-D784653799A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8263" y="454890"/>
            <a:ext cx="1008526" cy="203082"/>
          </a:xfrm>
          <a:prstGeom prst="rect">
            <a:avLst/>
          </a:prstGeom>
        </p:spPr>
      </p:pic>
      <p:pic>
        <p:nvPicPr>
          <p:cNvPr id="20" name="Picture Placeholder 17">
            <a:extLst>
              <a:ext uri="{FF2B5EF4-FFF2-40B4-BE49-F238E27FC236}">
                <a16:creationId xmlns:a16="http://schemas.microsoft.com/office/drawing/2014/main" id="{F3FACC99-6BA0-4E24-8C2D-FA3D1375D7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132063" y="0"/>
            <a:ext cx="4059938" cy="6857999"/>
          </a:xfrm>
          <a:prstGeom prst="rect">
            <a:avLst/>
          </a:prstGeom>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Varian uses cloud and container software technology to streamline IT and focus on innovation</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6931123" cy="3290481"/>
        </p:xfrm>
        <a:graphic>
          <a:graphicData uri="http://schemas.openxmlformats.org/drawingml/2006/table">
            <a:tbl>
              <a:tblPr firstRow="1" bandRow="1">
                <a:tableStyleId>{5C22544A-7EE6-4342-B048-85BDC9FD1C3A}</a:tableStyleId>
              </a:tblPr>
              <a:tblGrid>
                <a:gridCol w="1176804">
                  <a:extLst>
                    <a:ext uri="{9D8B030D-6E8A-4147-A177-3AD203B41FA5}">
                      <a16:colId xmlns:a16="http://schemas.microsoft.com/office/drawing/2014/main" val="493828438"/>
                    </a:ext>
                  </a:extLst>
                </a:gridCol>
                <a:gridCol w="5754319">
                  <a:extLst>
                    <a:ext uri="{9D8B030D-6E8A-4147-A177-3AD203B41FA5}">
                      <a16:colId xmlns:a16="http://schemas.microsoft.com/office/drawing/2014/main" val="108782897"/>
                    </a:ext>
                  </a:extLst>
                </a:gridCol>
              </a:tblGrid>
              <a:tr h="762546">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Varian needed to provide broader cancer care and enable faster innovation for the benefit of cancer patients.</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247775">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rPr>
                        <a:t>Varian chose Microsoft Azure as its cloud platform and Azure Kubernetes Service to scale application deployments to thousands of customers, utilizing containers to modernize existing apps and create new ones.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28016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AKS, Varian’s developers can deliver features to customers quickly and get their feedback without the overhead of provisioning a group of virtual machines.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3" name="Rectangle 12">
            <a:extLst>
              <a:ext uri="{FF2B5EF4-FFF2-40B4-BE49-F238E27FC236}">
                <a16:creationId xmlns:a16="http://schemas.microsoft.com/office/drawing/2014/main" id="{5188C8F9-23B8-430C-BB96-3211FCA2FF35}"/>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2047">
            <a:extLst>
              <a:ext uri="{FF2B5EF4-FFF2-40B4-BE49-F238E27FC236}">
                <a16:creationId xmlns:a16="http://schemas.microsoft.com/office/drawing/2014/main" id="{F4F4A96C-0467-49B9-9BCB-50B6DDAB6DAC}"/>
              </a:ext>
            </a:extLst>
          </p:cNvPr>
          <p:cNvSpPr txBox="1">
            <a:spLocks/>
          </p:cNvSpPr>
          <p:nvPr/>
        </p:nvSpPr>
        <p:spPr>
          <a:xfrm>
            <a:off x="8295537" y="742762"/>
            <a:ext cx="3703956" cy="867930"/>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With AKS, developers get a safe place to innovate and to experiment with new technologies and ideas…It’s the best of open service combined with the best of Azure.”</a:t>
            </a:r>
          </a:p>
        </p:txBody>
      </p:sp>
      <p:sp>
        <p:nvSpPr>
          <p:cNvPr id="9" name="Rectangle 8">
            <a:extLst>
              <a:ext uri="{FF2B5EF4-FFF2-40B4-BE49-F238E27FC236}">
                <a16:creationId xmlns:a16="http://schemas.microsoft.com/office/drawing/2014/main" id="{424BF0B2-779F-4A6F-830B-18087D42647B}"/>
              </a:ext>
            </a:extLst>
          </p:cNvPr>
          <p:cNvSpPr/>
          <p:nvPr/>
        </p:nvSpPr>
        <p:spPr>
          <a:xfrm>
            <a:off x="8295536" y="1665732"/>
            <a:ext cx="3896463"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err="1">
                <a:ln>
                  <a:noFill/>
                </a:ln>
                <a:solidFill>
                  <a:srgbClr val="FFFFFF"/>
                </a:solidFill>
                <a:effectLst/>
                <a:uLnTx/>
                <a:uFillTx/>
                <a:latin typeface="Segoe UI"/>
                <a:ea typeface="+mn-ea"/>
                <a:cs typeface="+mn-cs"/>
              </a:rPr>
              <a:t>Shivakumar</a:t>
            </a:r>
            <a:r>
              <a:rPr kumimoji="0" lang="en-US" sz="1400" b="0" i="1" u="none" strike="noStrike" kern="1200" cap="none" spc="0" normalizeH="0" baseline="0" noProof="0">
                <a:ln>
                  <a:noFill/>
                </a:ln>
                <a:solidFill>
                  <a:srgbClr val="FFFFFF"/>
                </a:solidFill>
                <a:effectLst/>
                <a:uLnTx/>
                <a:uFillTx/>
                <a:latin typeface="Segoe UI"/>
                <a:ea typeface="+mn-ea"/>
                <a:cs typeface="+mn-cs"/>
              </a:rPr>
              <a:t> Gopalakrishnan </a:t>
            </a:r>
            <a:br>
              <a:rPr kumimoji="0" lang="en-US" sz="1400" b="0" i="1" u="none" strike="noStrike" kern="1200" cap="none" spc="0" normalizeH="0" baseline="0" noProof="0">
                <a:ln>
                  <a:noFill/>
                </a:ln>
                <a:solidFill>
                  <a:srgbClr val="FFFFFF"/>
                </a:solidFill>
                <a:effectLst/>
                <a:uLnTx/>
                <a:uFillTx/>
                <a:latin typeface="Segoe UI"/>
                <a:ea typeface="+mn-ea"/>
                <a:cs typeface="+mn-cs"/>
              </a:rPr>
            </a:br>
            <a:r>
              <a:rPr kumimoji="0" lang="en-US" sz="1400" b="0" i="1" u="none" strike="noStrike" kern="1200" cap="none" spc="0" normalizeH="0" baseline="0" noProof="0">
                <a:ln>
                  <a:noFill/>
                </a:ln>
                <a:solidFill>
                  <a:srgbClr val="FFFFFF"/>
                </a:solidFill>
                <a:effectLst/>
                <a:uLnTx/>
                <a:uFillTx/>
                <a:latin typeface="Segoe UI"/>
                <a:ea typeface="+mn-ea"/>
                <a:cs typeface="+mn-cs"/>
              </a:rPr>
              <a:t>Senior Manager, Varian Medical Systems</a:t>
            </a:r>
          </a:p>
        </p:txBody>
      </p:sp>
      <p:pic>
        <p:nvPicPr>
          <p:cNvPr id="15" name="Picture 14">
            <a:extLst>
              <a:ext uri="{FF2B5EF4-FFF2-40B4-BE49-F238E27FC236}">
                <a16:creationId xmlns:a16="http://schemas.microsoft.com/office/drawing/2014/main" id="{712026B9-B49B-49B2-843D-CCE5596812B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5466" t="23574" r="33511" b="54616"/>
          <a:stretch/>
        </p:blipFill>
        <p:spPr>
          <a:xfrm>
            <a:off x="8372901" y="335454"/>
            <a:ext cx="423081" cy="369406"/>
          </a:xfrm>
          <a:prstGeom prst="rect">
            <a:avLst/>
          </a:prstGeom>
        </p:spPr>
      </p:pic>
      <p:sp>
        <p:nvSpPr>
          <p:cNvPr id="17" name="Rectangle 16">
            <a:extLst>
              <a:ext uri="{FF2B5EF4-FFF2-40B4-BE49-F238E27FC236}">
                <a16:creationId xmlns:a16="http://schemas.microsoft.com/office/drawing/2014/main" id="{20DB2C10-30F3-4D0C-9FA3-FDA0A62B36D5}"/>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A109F2E4-DEB2-46DD-8827-064A99AC7E41}"/>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36" name="globe_2" title="Icon of a sphere made of lines">
            <a:hlinkClick r:id="rId5"/>
            <a:extLst>
              <a:ext uri="{FF2B5EF4-FFF2-40B4-BE49-F238E27FC236}">
                <a16:creationId xmlns:a16="http://schemas.microsoft.com/office/drawing/2014/main" id="{7705413A-5733-4B86-9A18-667B6DD7CE3F}"/>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7849316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6">
            <a:extLst>
              <a:ext uri="{FF2B5EF4-FFF2-40B4-BE49-F238E27FC236}">
                <a16:creationId xmlns:a16="http://schemas.microsoft.com/office/drawing/2014/main" id="{E0B84A16-E234-4F6A-8BF8-D0D999B91AA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32064" y="-2"/>
            <a:ext cx="4059936" cy="6858001"/>
          </a:xfrm>
          <a:prstGeom prst="rect">
            <a:avLst/>
          </a:prstGeom>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err="1">
                <a:ln w="3175">
                  <a:noFill/>
                </a:ln>
                <a:solidFill>
                  <a:srgbClr val="000000"/>
                </a:solidFill>
                <a:effectLst/>
                <a:uLnTx/>
                <a:uFillTx/>
                <a:latin typeface="Segoe UI Semibold"/>
                <a:ea typeface="+mn-ea"/>
                <a:cs typeface="Segoe UI" pitchFamily="34" charset="0"/>
              </a:rPr>
              <a:t>Falkonry</a:t>
            </a: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 uses cloud and machine learning to create a “data scientist in a box” </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6931123" cy="3291840"/>
        </p:xfrm>
        <a:graphic>
          <a:graphicData uri="http://schemas.openxmlformats.org/drawingml/2006/table">
            <a:tbl>
              <a:tblPr firstRow="1" bandRow="1">
                <a:tableStyleId>{5C22544A-7EE6-4342-B048-85BDC9FD1C3A}</a:tableStyleId>
              </a:tblPr>
              <a:tblGrid>
                <a:gridCol w="1176804">
                  <a:extLst>
                    <a:ext uri="{9D8B030D-6E8A-4147-A177-3AD203B41FA5}">
                      <a16:colId xmlns:a16="http://schemas.microsoft.com/office/drawing/2014/main" val="493828438"/>
                    </a:ext>
                  </a:extLst>
                </a:gridCol>
                <a:gridCol w="5754319">
                  <a:extLst>
                    <a:ext uri="{9D8B030D-6E8A-4147-A177-3AD203B41FA5}">
                      <a16:colId xmlns:a16="http://schemas.microsoft.com/office/drawing/2014/main" val="108782897"/>
                    </a:ext>
                  </a:extLst>
                </a:gridCol>
              </a:tblGrid>
              <a:tr h="1005840">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Falkonry</a:t>
                      </a:r>
                      <a:r>
                        <a:rPr lang="en-US" sz="1600" b="0">
                          <a:solidFill>
                            <a:srgbClr val="000000"/>
                          </a:solidFill>
                        </a:rPr>
                        <a:t> needed a solution to scale the deployment of its machine learning application to reach customers in the oil and gas industries.</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00584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Falkonry</a:t>
                      </a:r>
                      <a:r>
                        <a:rPr lang="en-US" sz="1600" b="0">
                          <a:solidFill>
                            <a:srgbClr val="000000"/>
                          </a:solidFill>
                        </a:rPr>
                        <a:t> used Azure Kubernetes Service to automate the deployment of Kubernetes clusters to deliver their application globally.</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28016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With Azure Kubernetes Service, </a:t>
                      </a:r>
                      <a:r>
                        <a:rPr lang="en-US" sz="1600" b="0" dirty="0" err="1">
                          <a:solidFill>
                            <a:srgbClr val="000000"/>
                          </a:solidFill>
                        </a:rPr>
                        <a:t>Falkonry</a:t>
                      </a:r>
                      <a:r>
                        <a:rPr lang="en-US" sz="1600" b="0" dirty="0">
                          <a:solidFill>
                            <a:srgbClr val="000000"/>
                          </a:solidFill>
                        </a:rPr>
                        <a:t> is able to deploy their solutions in days, compared to months it takes for companies using a more traditional platform approach.</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3" name="Rectangle 12">
            <a:extLst>
              <a:ext uri="{FF2B5EF4-FFF2-40B4-BE49-F238E27FC236}">
                <a16:creationId xmlns:a16="http://schemas.microsoft.com/office/drawing/2014/main" id="{5188C8F9-23B8-430C-BB96-3211FCA2FF35}"/>
              </a:ext>
            </a:extLst>
          </p:cNvPr>
          <p:cNvSpPr/>
          <p:nvPr/>
        </p:nvSpPr>
        <p:spPr bwMode="auto">
          <a:xfrm>
            <a:off x="8132064" y="0"/>
            <a:ext cx="4059936" cy="500579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2047">
            <a:extLst>
              <a:ext uri="{FF2B5EF4-FFF2-40B4-BE49-F238E27FC236}">
                <a16:creationId xmlns:a16="http://schemas.microsoft.com/office/drawing/2014/main" id="{F4F4A96C-0467-49B9-9BCB-50B6DDAB6DAC}"/>
              </a:ext>
            </a:extLst>
          </p:cNvPr>
          <p:cNvSpPr txBox="1">
            <a:spLocks/>
          </p:cNvSpPr>
          <p:nvPr/>
        </p:nvSpPr>
        <p:spPr>
          <a:xfrm>
            <a:off x="8295537" y="742762"/>
            <a:ext cx="3703956" cy="1061829"/>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We’re very happy with the speed of deployment we can offer our customers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with Azure. If we had to fly people out to configure and set up hardware and software, we would lose several weeks in the process.”</a:t>
            </a:r>
          </a:p>
        </p:txBody>
      </p:sp>
      <p:sp>
        <p:nvSpPr>
          <p:cNvPr id="9" name="Rectangle 8">
            <a:extLst>
              <a:ext uri="{FF2B5EF4-FFF2-40B4-BE49-F238E27FC236}">
                <a16:creationId xmlns:a16="http://schemas.microsoft.com/office/drawing/2014/main" id="{424BF0B2-779F-4A6F-830B-18087D42647B}"/>
              </a:ext>
            </a:extLst>
          </p:cNvPr>
          <p:cNvSpPr/>
          <p:nvPr/>
        </p:nvSpPr>
        <p:spPr>
          <a:xfrm>
            <a:off x="8295537" y="1852352"/>
            <a:ext cx="3784168"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err="1">
                <a:ln>
                  <a:noFill/>
                </a:ln>
                <a:solidFill>
                  <a:srgbClr val="FFFFFF"/>
                </a:solidFill>
                <a:effectLst/>
                <a:uLnTx/>
                <a:uFillTx/>
                <a:latin typeface="Segoe UI"/>
                <a:ea typeface="+mn-ea"/>
                <a:cs typeface="+mn-cs"/>
              </a:rPr>
              <a:t>Sanket</a:t>
            </a:r>
            <a:r>
              <a:rPr kumimoji="0" lang="en-US" sz="1400" b="0" i="1" u="none" strike="noStrike" kern="1200" cap="none" spc="0" normalizeH="0" baseline="0" noProof="0">
                <a:ln>
                  <a:noFill/>
                </a:ln>
                <a:solidFill>
                  <a:srgbClr val="FFFFFF"/>
                </a:solidFill>
                <a:effectLst/>
                <a:uLnTx/>
                <a:uFillTx/>
                <a:latin typeface="Segoe UI"/>
                <a:ea typeface="+mn-ea"/>
                <a:cs typeface="+mn-cs"/>
              </a:rPr>
              <a:t> </a:t>
            </a:r>
            <a:r>
              <a:rPr kumimoji="0" lang="en-US" sz="1400" b="0" i="1" u="none" strike="noStrike" kern="1200" cap="none" spc="0" normalizeH="0" baseline="0" noProof="0" err="1">
                <a:ln>
                  <a:noFill/>
                </a:ln>
                <a:solidFill>
                  <a:srgbClr val="FFFFFF"/>
                </a:solidFill>
                <a:effectLst/>
                <a:uLnTx/>
                <a:uFillTx/>
                <a:latin typeface="Segoe UI"/>
                <a:ea typeface="+mn-ea"/>
                <a:cs typeface="+mn-cs"/>
              </a:rPr>
              <a:t>Amberkar</a:t>
            </a:r>
            <a:r>
              <a:rPr kumimoji="0" lang="en-US" sz="1400" b="0" i="1" u="none" strike="noStrike" kern="1200" cap="none" spc="0" normalizeH="0" baseline="0" noProof="0">
                <a:ln>
                  <a:noFill/>
                </a:ln>
                <a:solidFill>
                  <a:srgbClr val="FFFFFF"/>
                </a:solidFill>
                <a:effectLst/>
                <a:uLnTx/>
                <a:uFillTx/>
                <a:latin typeface="Segoe UI"/>
                <a:ea typeface="+mn-ea"/>
                <a:cs typeface="+mn-cs"/>
              </a:rPr>
              <a:t>, Senior VP of Marketing</a:t>
            </a:r>
            <a:br>
              <a:rPr kumimoji="0" lang="en-US" sz="1400" b="0" i="1" u="none" strike="noStrike" kern="1200" cap="none" spc="0" normalizeH="0" baseline="0" noProof="0">
                <a:ln>
                  <a:noFill/>
                </a:ln>
                <a:solidFill>
                  <a:srgbClr val="FFFFFF"/>
                </a:solidFill>
                <a:effectLst/>
                <a:uLnTx/>
                <a:uFillTx/>
                <a:latin typeface="Segoe UI"/>
                <a:ea typeface="+mn-ea"/>
                <a:cs typeface="+mn-cs"/>
              </a:rPr>
            </a:br>
            <a:r>
              <a:rPr kumimoji="0" lang="en-US" sz="1400" b="0" i="1" u="none" strike="noStrike" kern="1200" cap="none" spc="0" normalizeH="0" baseline="0" noProof="0" err="1">
                <a:ln>
                  <a:noFill/>
                </a:ln>
                <a:solidFill>
                  <a:srgbClr val="FFFFFF"/>
                </a:solidFill>
                <a:effectLst/>
                <a:uLnTx/>
                <a:uFillTx/>
                <a:latin typeface="Segoe UI"/>
                <a:ea typeface="+mn-ea"/>
                <a:cs typeface="+mn-cs"/>
              </a:rPr>
              <a:t>Falkonry</a:t>
            </a:r>
            <a:endParaRPr kumimoji="0" lang="en-US" sz="1400" b="0" i="1" u="none" strike="noStrike" kern="1200" cap="none" spc="0" normalizeH="0" baseline="0" noProof="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712026B9-B49B-49B2-843D-CCE5596812B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5466" t="23574" r="33511" b="54616"/>
          <a:stretch/>
        </p:blipFill>
        <p:spPr>
          <a:xfrm>
            <a:off x="8372901" y="335454"/>
            <a:ext cx="423081" cy="369406"/>
          </a:xfrm>
          <a:prstGeom prst="rect">
            <a:avLst/>
          </a:prstGeom>
        </p:spPr>
      </p:pic>
      <p:sp>
        <p:nvSpPr>
          <p:cNvPr id="17" name="Rectangle 16">
            <a:extLst>
              <a:ext uri="{FF2B5EF4-FFF2-40B4-BE49-F238E27FC236}">
                <a16:creationId xmlns:a16="http://schemas.microsoft.com/office/drawing/2014/main" id="{20DB2C10-30F3-4D0C-9FA3-FDA0A62B36D5}"/>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A109F2E4-DEB2-46DD-8827-064A99AC7E41}"/>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36" name="globe_2" title="Icon of a sphere made of lines">
            <a:hlinkClick r:id="rId4"/>
            <a:extLst>
              <a:ext uri="{FF2B5EF4-FFF2-40B4-BE49-F238E27FC236}">
                <a16:creationId xmlns:a16="http://schemas.microsoft.com/office/drawing/2014/main" id="{7705413A-5733-4B86-9A18-667B6DD7CE3F}"/>
              </a:ext>
            </a:extLst>
          </p:cNvPr>
          <p:cNvSpPr>
            <a:spLocks noChangeAspect="1" noEditPoints="1"/>
          </p:cNvSpPr>
          <p:nvPr/>
        </p:nvSpPr>
        <p:spPr bwMode="auto">
          <a:xfrm>
            <a:off x="8393702" y="6405138"/>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3" name="Picture 2">
            <a:extLst>
              <a:ext uri="{FF2B5EF4-FFF2-40B4-BE49-F238E27FC236}">
                <a16:creationId xmlns:a16="http://schemas.microsoft.com/office/drawing/2014/main" id="{55848C1E-2995-4E1E-A461-445A11BBAD4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8263" y="376387"/>
            <a:ext cx="934140" cy="287540"/>
          </a:xfrm>
          <a:prstGeom prst="rect">
            <a:avLst/>
          </a:prstGeom>
        </p:spPr>
      </p:pic>
    </p:spTree>
    <p:extLst>
      <p:ext uri="{BB962C8B-B14F-4D97-AF65-F5344CB8AC3E}">
        <p14:creationId xmlns:p14="http://schemas.microsoft.com/office/powerpoint/2010/main" val="88938742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1F5035BF-E417-438D-9C8E-66537DE871F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132064" y="3629"/>
            <a:ext cx="4059936" cy="6854371"/>
          </a:xfrm>
          <a:prstGeom prst="rect">
            <a:avLst/>
          </a:prstGeom>
        </p:spPr>
      </p:pic>
      <p:pic>
        <p:nvPicPr>
          <p:cNvPr id="12" name="Picture 11">
            <a:extLst>
              <a:ext uri="{FF2B5EF4-FFF2-40B4-BE49-F238E27FC236}">
                <a16:creationId xmlns:a16="http://schemas.microsoft.com/office/drawing/2014/main" id="{284331F1-CEEF-4545-90C9-C4D4A637B8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8262" y="373659"/>
            <a:ext cx="1183387" cy="292995"/>
          </a:xfrm>
          <a:prstGeom prst="rect">
            <a:avLst/>
          </a:prstGeom>
        </p:spPr>
      </p:pic>
      <p:sp>
        <p:nvSpPr>
          <p:cNvPr id="4" name="Title 16">
            <a:extLst>
              <a:ext uri="{FF2B5EF4-FFF2-40B4-BE49-F238E27FC236}">
                <a16:creationId xmlns:a16="http://schemas.microsoft.com/office/drawing/2014/main" id="{1770E1CC-0E6D-4E4D-894F-C22A03EBC057}"/>
              </a:ext>
            </a:extLst>
          </p:cNvPr>
          <p:cNvSpPr txBox="1">
            <a:spLocks/>
          </p:cNvSpPr>
          <p:nvPr/>
        </p:nvSpPr>
        <p:spPr>
          <a:xfrm>
            <a:off x="588263" y="742762"/>
            <a:ext cx="711194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err="1">
                <a:ln w="3175">
                  <a:noFill/>
                </a:ln>
                <a:solidFill>
                  <a:srgbClr val="000000"/>
                </a:solidFill>
                <a:effectLst/>
                <a:uLnTx/>
                <a:uFillTx/>
                <a:latin typeface="Segoe UI Semibold"/>
                <a:ea typeface="+mn-ea"/>
                <a:cs typeface="Segoe UI" pitchFamily="34" charset="0"/>
              </a:rPr>
              <a:t>OpenAI</a:t>
            </a:r>
            <a:r>
              <a:rPr kumimoji="0" lang="en-US" sz="2000" b="1" i="0" u="none" strike="noStrike" kern="1200" cap="none" spc="0" normalizeH="0" baseline="0" noProof="0">
                <a:ln w="3175">
                  <a:noFill/>
                </a:ln>
                <a:solidFill>
                  <a:srgbClr val="000000"/>
                </a:solidFill>
                <a:effectLst/>
                <a:uLnTx/>
                <a:uFillTx/>
                <a:latin typeface="Segoe UI Semibold"/>
                <a:ea typeface="+mn-ea"/>
                <a:cs typeface="Segoe UI" pitchFamily="34" charset="0"/>
              </a:rPr>
              <a:t> uses cloud to drive flexibility and scalability for deep learning experiments </a:t>
            </a:r>
          </a:p>
        </p:txBody>
      </p:sp>
      <p:graphicFrame>
        <p:nvGraphicFramePr>
          <p:cNvPr id="5" name="Table 4">
            <a:extLst>
              <a:ext uri="{FF2B5EF4-FFF2-40B4-BE49-F238E27FC236}">
                <a16:creationId xmlns:a16="http://schemas.microsoft.com/office/drawing/2014/main" id="{C7498A4D-FB44-402F-84A1-6FD0E61EA960}"/>
              </a:ext>
            </a:extLst>
          </p:cNvPr>
          <p:cNvGraphicFramePr>
            <a:graphicFrameLocks noGrp="1"/>
          </p:cNvGraphicFramePr>
          <p:nvPr>
            <p:extLst/>
          </p:nvPr>
        </p:nvGraphicFramePr>
        <p:xfrm>
          <a:off x="588263" y="1713954"/>
          <a:ext cx="6931123" cy="3290481"/>
        </p:xfrm>
        <a:graphic>
          <a:graphicData uri="http://schemas.openxmlformats.org/drawingml/2006/table">
            <a:tbl>
              <a:tblPr firstRow="1" bandRow="1">
                <a:tableStyleId>{5C22544A-7EE6-4342-B048-85BDC9FD1C3A}</a:tableStyleId>
              </a:tblPr>
              <a:tblGrid>
                <a:gridCol w="1176804">
                  <a:extLst>
                    <a:ext uri="{9D8B030D-6E8A-4147-A177-3AD203B41FA5}">
                      <a16:colId xmlns:a16="http://schemas.microsoft.com/office/drawing/2014/main" val="493828438"/>
                    </a:ext>
                  </a:extLst>
                </a:gridCol>
                <a:gridCol w="5754319">
                  <a:extLst>
                    <a:ext uri="{9D8B030D-6E8A-4147-A177-3AD203B41FA5}">
                      <a16:colId xmlns:a16="http://schemas.microsoft.com/office/drawing/2014/main" val="108782897"/>
                    </a:ext>
                  </a:extLst>
                </a:gridCol>
              </a:tblGrid>
              <a:tr h="1000671">
                <a:tc>
                  <a:txBody>
                    <a:bodyPr/>
                    <a:lstStyle/>
                    <a:p>
                      <a:r>
                        <a:rPr lang="en-US" sz="1600" b="0">
                          <a:solidFill>
                            <a:srgbClr val="0078D4"/>
                          </a:solidFill>
                          <a:latin typeface="Segoe UI Semibold" panose="020B0702040204020203" pitchFamily="34" charset="0"/>
                          <a:cs typeface="Segoe UI Semibold" panose="020B0702040204020203" pitchFamily="34" charset="0"/>
                        </a:rPr>
                        <a:t>Challenge: </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OpenAI</a:t>
                      </a:r>
                      <a:r>
                        <a:rPr lang="en-US" sz="1600" b="0">
                          <a:solidFill>
                            <a:srgbClr val="000000"/>
                          </a:solidFill>
                        </a:rPr>
                        <a:t> needed infrastructure for deep learning that would allow experiments to run either in the cloud or in its own data center, and to easily scale.</a:t>
                      </a:r>
                    </a:p>
                  </a:txBody>
                  <a:tcPr marL="0" marR="0" marT="89642" marB="0">
                    <a:lnL w="12700" cmpd="sng">
                      <a:noFill/>
                    </a:lnL>
                    <a:lnR w="12700" cmpd="sng">
                      <a:noFill/>
                    </a:lnR>
                    <a:lnT w="12700" cmpd="sng">
                      <a:noFill/>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262127"/>
                  </a:ext>
                </a:extLst>
              </a:tr>
              <a:tr h="1009650">
                <a:tc>
                  <a:txBody>
                    <a:bodyPr/>
                    <a:lstStyle/>
                    <a:p>
                      <a:r>
                        <a:rPr lang="en-US" sz="1600" b="0">
                          <a:solidFill>
                            <a:srgbClr val="0078D4"/>
                          </a:solidFill>
                          <a:latin typeface="Segoe UI Semibold" panose="020B0702040204020203" pitchFamily="34" charset="0"/>
                          <a:cs typeface="Segoe UI Semibold" panose="020B0702040204020203" pitchFamily="34" charset="0"/>
                        </a:rPr>
                        <a:t>Solution:</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err="1">
                          <a:solidFill>
                            <a:srgbClr val="000000"/>
                          </a:solidFill>
                        </a:rPr>
                        <a:t>OpenAI</a:t>
                      </a:r>
                      <a:r>
                        <a:rPr lang="en-US" sz="1600" b="0">
                          <a:solidFill>
                            <a:srgbClr val="000000"/>
                          </a:solidFill>
                        </a:rPr>
                        <a:t> migrated its Kubernetes clusters to Azure, running key experiments in fields including robotics and gaming both in Azure and in its own data centers.</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5107409"/>
                  </a:ext>
                </a:extLst>
              </a:tr>
              <a:tr h="1280160">
                <a:tc>
                  <a:txBody>
                    <a:bodyPr/>
                    <a:lstStyle/>
                    <a:p>
                      <a:r>
                        <a:rPr lang="en-US" sz="1600" b="0" baseline="0">
                          <a:solidFill>
                            <a:srgbClr val="0078D4"/>
                          </a:solidFill>
                          <a:latin typeface="Segoe UI Semibold" panose="020B0702040204020203" pitchFamily="34" charset="0"/>
                          <a:cs typeface="Segoe UI Semibold" panose="020B0702040204020203" pitchFamily="34" charset="0"/>
                        </a:rPr>
                        <a:t>Outcome: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rgbClr val="000000"/>
                          </a:solidFill>
                        </a:rPr>
                        <a:t>Researchers now spend far less time launching experiments and scaling them out to hundreds of GPUs. </a:t>
                      </a:r>
                      <a:r>
                        <a:rPr lang="en-US" sz="1600" b="0" dirty="0" err="1">
                          <a:solidFill>
                            <a:srgbClr val="000000"/>
                          </a:solidFill>
                        </a:rPr>
                        <a:t>OpenAI</a:t>
                      </a:r>
                      <a:r>
                        <a:rPr lang="en-US" sz="1600" b="0" dirty="0">
                          <a:solidFill>
                            <a:srgbClr val="000000"/>
                          </a:solidFill>
                        </a:rPr>
                        <a:t> has also benefited from greater portability and lower costs given the ability to use its own data centers when appropriate.</a:t>
                      </a:r>
                    </a:p>
                  </a:txBody>
                  <a:tcPr marL="0" marR="0" marT="89642" marB="0">
                    <a:lnL w="12700" cmpd="sng">
                      <a:noFill/>
                    </a:lnL>
                    <a:lnR w="12700" cmpd="sng">
                      <a:noFill/>
                    </a:lnR>
                    <a:lnT w="635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2207508"/>
                  </a:ext>
                </a:extLst>
              </a:tr>
            </a:tbl>
          </a:graphicData>
        </a:graphic>
      </p:graphicFrame>
      <p:sp>
        <p:nvSpPr>
          <p:cNvPr id="13" name="Rectangle 12">
            <a:extLst>
              <a:ext uri="{FF2B5EF4-FFF2-40B4-BE49-F238E27FC236}">
                <a16:creationId xmlns:a16="http://schemas.microsoft.com/office/drawing/2014/main" id="{5188C8F9-23B8-430C-BB96-3211FCA2FF35}"/>
              </a:ext>
            </a:extLst>
          </p:cNvPr>
          <p:cNvSpPr/>
          <p:nvPr/>
        </p:nvSpPr>
        <p:spPr bwMode="auto">
          <a:xfrm>
            <a:off x="8132064" y="0"/>
            <a:ext cx="4059936" cy="4984413"/>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2047">
            <a:extLst>
              <a:ext uri="{FF2B5EF4-FFF2-40B4-BE49-F238E27FC236}">
                <a16:creationId xmlns:a16="http://schemas.microsoft.com/office/drawing/2014/main" id="{F4F4A96C-0467-49B9-9BCB-50B6DDAB6DAC}"/>
              </a:ext>
            </a:extLst>
          </p:cNvPr>
          <p:cNvSpPr txBox="1">
            <a:spLocks/>
          </p:cNvSpPr>
          <p:nvPr/>
        </p:nvSpPr>
        <p:spPr>
          <a:xfrm>
            <a:off x="8295537" y="742762"/>
            <a:ext cx="3703956" cy="1449628"/>
          </a:xfrm>
          <a:prstGeom prst="rect">
            <a:avLst/>
          </a:prstGeom>
        </p:spPr>
        <p:txBody>
          <a:bodyPr wrap="square">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588"/>
              </a:spcAft>
              <a:buClrTx/>
              <a:buSzPct val="90000"/>
              <a:buFont typeface="Arial" pitchFamily="34" charset="0"/>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Because Kubernetes provides a consistent API, we can move our research experiments very easily between clusters… [We] have a number of teams that run their experiments both in Azure and in our own data centers, just depending on which cluster has free capacity, and that's hugely valuable.”</a:t>
            </a:r>
          </a:p>
        </p:txBody>
      </p:sp>
      <p:sp>
        <p:nvSpPr>
          <p:cNvPr id="9" name="Rectangle 8">
            <a:extLst>
              <a:ext uri="{FF2B5EF4-FFF2-40B4-BE49-F238E27FC236}">
                <a16:creationId xmlns:a16="http://schemas.microsoft.com/office/drawing/2014/main" id="{424BF0B2-779F-4A6F-830B-18087D42647B}"/>
              </a:ext>
            </a:extLst>
          </p:cNvPr>
          <p:cNvSpPr/>
          <p:nvPr/>
        </p:nvSpPr>
        <p:spPr>
          <a:xfrm>
            <a:off x="8295537" y="2249523"/>
            <a:ext cx="3784168"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400" b="0" i="1" u="none" strike="noStrike" kern="1200" cap="none" spc="0" normalizeH="0" baseline="0" noProof="0">
                <a:ln>
                  <a:noFill/>
                </a:ln>
                <a:solidFill>
                  <a:srgbClr val="FFFFFF"/>
                </a:solidFill>
                <a:effectLst/>
                <a:uLnTx/>
                <a:uFillTx/>
                <a:latin typeface="Segoe UI"/>
                <a:ea typeface="+mn-ea"/>
                <a:cs typeface="+mn-cs"/>
              </a:rPr>
              <a:t>Christopher </a:t>
            </a:r>
            <a:r>
              <a:rPr kumimoji="0" lang="en-US" sz="1400" b="0" i="1" u="none" strike="noStrike" kern="1200" cap="none" spc="0" normalizeH="0" baseline="0" noProof="0" err="1">
                <a:ln>
                  <a:noFill/>
                </a:ln>
                <a:solidFill>
                  <a:srgbClr val="FFFFFF"/>
                </a:solidFill>
                <a:effectLst/>
                <a:uLnTx/>
                <a:uFillTx/>
                <a:latin typeface="Segoe UI"/>
                <a:ea typeface="+mn-ea"/>
                <a:cs typeface="+mn-cs"/>
              </a:rPr>
              <a:t>Berner</a:t>
            </a:r>
            <a:r>
              <a:rPr kumimoji="0" lang="en-US" sz="1400" b="0" i="1" u="none" strike="noStrike" kern="1200" cap="none" spc="0" normalizeH="0" baseline="0" noProof="0">
                <a:ln>
                  <a:noFill/>
                </a:ln>
                <a:solidFill>
                  <a:srgbClr val="FFFFFF"/>
                </a:solidFill>
                <a:effectLst/>
                <a:uLnTx/>
                <a:uFillTx/>
                <a:latin typeface="Segoe UI"/>
                <a:ea typeface="+mn-ea"/>
                <a:cs typeface="+mn-cs"/>
              </a:rPr>
              <a:t>, Head of Infrastructure</a:t>
            </a:r>
            <a:br>
              <a:rPr kumimoji="0" lang="en-US" sz="1400" b="0" i="1" u="none" strike="noStrike" kern="1200" cap="none" spc="0" normalizeH="0" baseline="0" noProof="0">
                <a:ln>
                  <a:noFill/>
                </a:ln>
                <a:solidFill>
                  <a:srgbClr val="FFFFFF"/>
                </a:solidFill>
                <a:effectLst/>
                <a:uLnTx/>
                <a:uFillTx/>
                <a:latin typeface="Segoe UI"/>
                <a:ea typeface="+mn-ea"/>
                <a:cs typeface="+mn-cs"/>
              </a:rPr>
            </a:br>
            <a:r>
              <a:rPr kumimoji="0" lang="en-US" sz="1400" b="0" i="1" u="none" strike="noStrike" kern="1200" cap="none" spc="0" normalizeH="0" baseline="0" noProof="0" err="1">
                <a:ln>
                  <a:noFill/>
                </a:ln>
                <a:solidFill>
                  <a:srgbClr val="FFFFFF"/>
                </a:solidFill>
                <a:effectLst/>
                <a:uLnTx/>
                <a:uFillTx/>
                <a:latin typeface="Segoe UI"/>
                <a:ea typeface="+mn-ea"/>
                <a:cs typeface="+mn-cs"/>
              </a:rPr>
              <a:t>OpenAI</a:t>
            </a:r>
            <a:endParaRPr kumimoji="0" lang="en-US" sz="1400" b="0" i="1" u="none" strike="noStrike" kern="1200" cap="none" spc="0" normalizeH="0" baseline="0" noProof="0">
              <a:ln>
                <a:noFill/>
              </a:ln>
              <a:solidFill>
                <a:srgbClr val="FFFFFF"/>
              </a:solidFill>
              <a:effectLst/>
              <a:uLnTx/>
              <a:uFillTx/>
              <a:latin typeface="Segoe UI"/>
              <a:ea typeface="+mn-ea"/>
              <a:cs typeface="+mn-cs"/>
            </a:endParaRPr>
          </a:p>
        </p:txBody>
      </p:sp>
      <p:pic>
        <p:nvPicPr>
          <p:cNvPr id="15" name="Picture 14">
            <a:extLst>
              <a:ext uri="{FF2B5EF4-FFF2-40B4-BE49-F238E27FC236}">
                <a16:creationId xmlns:a16="http://schemas.microsoft.com/office/drawing/2014/main" id="{712026B9-B49B-49B2-843D-CCE5596812B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5466" t="23574" r="33511" b="54616"/>
          <a:stretch/>
        </p:blipFill>
        <p:spPr>
          <a:xfrm>
            <a:off x="8372901" y="335454"/>
            <a:ext cx="423081" cy="369406"/>
          </a:xfrm>
          <a:prstGeom prst="rect">
            <a:avLst/>
          </a:prstGeom>
        </p:spPr>
      </p:pic>
      <p:sp>
        <p:nvSpPr>
          <p:cNvPr id="17" name="Rectangle 16">
            <a:extLst>
              <a:ext uri="{FF2B5EF4-FFF2-40B4-BE49-F238E27FC236}">
                <a16:creationId xmlns:a16="http://schemas.microsoft.com/office/drawing/2014/main" id="{20DB2C10-30F3-4D0C-9FA3-FDA0A62B36D5}"/>
              </a:ext>
            </a:extLst>
          </p:cNvPr>
          <p:cNvSpPr/>
          <p:nvPr/>
        </p:nvSpPr>
        <p:spPr bwMode="auto">
          <a:xfrm rot="10800000">
            <a:off x="8132064" y="6206836"/>
            <a:ext cx="4059936" cy="651164"/>
          </a:xfrm>
          <a:prstGeom prst="rect">
            <a:avLst/>
          </a:prstGeom>
          <a:gradFill>
            <a:gsLst>
              <a:gs pos="0">
                <a:srgbClr val="3C3C41"/>
              </a:gs>
              <a:gs pos="100000">
                <a:srgbClr val="3C3C41">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A109F2E4-DEB2-46DD-8827-064A99AC7E41}"/>
              </a:ext>
            </a:extLst>
          </p:cNvPr>
          <p:cNvSpPr/>
          <p:nvPr/>
        </p:nvSpPr>
        <p:spPr>
          <a:xfrm>
            <a:off x="8664474" y="6389406"/>
            <a:ext cx="2134244"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Click icon to learn more</a:t>
            </a:r>
          </a:p>
        </p:txBody>
      </p:sp>
      <p:sp>
        <p:nvSpPr>
          <p:cNvPr id="36" name="globe_2" title="Icon of a sphere made of lines">
            <a:hlinkClick r:id="rId5"/>
            <a:extLst>
              <a:ext uri="{FF2B5EF4-FFF2-40B4-BE49-F238E27FC236}">
                <a16:creationId xmlns:a16="http://schemas.microsoft.com/office/drawing/2014/main" id="{7705413A-5733-4B86-9A18-667B6DD7CE3F}"/>
              </a:ext>
            </a:extLst>
          </p:cNvPr>
          <p:cNvSpPr>
            <a:spLocks noChangeAspect="1" noEditPoints="1"/>
          </p:cNvSpPr>
          <p:nvPr/>
        </p:nvSpPr>
        <p:spPr bwMode="auto">
          <a:xfrm>
            <a:off x="8311388" y="6385386"/>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4204024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Open source culture</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sp>
        <p:nvSpPr>
          <p:cNvPr id="96" name="Hexagon 95">
            <a:extLst>
              <a:ext uri="{FF2B5EF4-FFF2-40B4-BE49-F238E27FC236}">
                <a16:creationId xmlns:a16="http://schemas.microsoft.com/office/drawing/2014/main" id="{99064AFB-7CB0-4021-9914-2EA40EF42971}"/>
              </a:ext>
            </a:extLst>
          </p:cNvPr>
          <p:cNvSpPr/>
          <p:nvPr/>
        </p:nvSpPr>
        <p:spPr bwMode="auto">
          <a:xfrm>
            <a:off x="6729111" y="230047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6942981" y="3094156"/>
            <a:ext cx="1197598" cy="416383"/>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Open source culture</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0684" y="2582190"/>
            <a:ext cx="373510" cy="373510"/>
          </a:xfrm>
          <a:prstGeom prst="rect">
            <a:avLst/>
          </a:prstGeom>
        </p:spPr>
      </p:pic>
    </p:spTree>
    <p:extLst>
      <p:ext uri="{BB962C8B-B14F-4D97-AF65-F5344CB8AC3E}">
        <p14:creationId xmlns:p14="http://schemas.microsoft.com/office/powerpoint/2010/main" val="40692792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Rounded Corners 92">
            <a:extLst>
              <a:ext uri="{FF2B5EF4-FFF2-40B4-BE49-F238E27FC236}">
                <a16:creationId xmlns:a16="http://schemas.microsoft.com/office/drawing/2014/main" id="{B0764D86-2027-427D-AEA4-FE1CA24E5B68}"/>
              </a:ext>
            </a:extLst>
          </p:cNvPr>
          <p:cNvSpPr/>
          <p:nvPr/>
        </p:nvSpPr>
        <p:spPr bwMode="auto">
          <a:xfrm>
            <a:off x="40048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Azure is </a:t>
            </a:r>
            <a:b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a strong platform for Open Source</a:t>
            </a:r>
          </a:p>
        </p:txBody>
      </p:sp>
      <p:sp>
        <p:nvSpPr>
          <p:cNvPr id="218" name="Freeform 7"/>
          <p:cNvSpPr>
            <a:spLocks noChangeAspect="1" noEditPoints="1"/>
          </p:cNvSpPr>
          <p:nvPr/>
        </p:nvSpPr>
        <p:spPr bwMode="auto">
          <a:xfrm>
            <a:off x="811718" y="2432029"/>
            <a:ext cx="960120" cy="811754"/>
          </a:xfrm>
          <a:custGeom>
            <a:avLst/>
            <a:gdLst>
              <a:gd name="T0" fmla="*/ 151 w 400"/>
              <a:gd name="T1" fmla="*/ 126 h 350"/>
              <a:gd name="T2" fmla="*/ 111 w 400"/>
              <a:gd name="T3" fmla="*/ 116 h 350"/>
              <a:gd name="T4" fmla="*/ 248 w 400"/>
              <a:gd name="T5" fmla="*/ 152 h 350"/>
              <a:gd name="T6" fmla="*/ 288 w 400"/>
              <a:gd name="T7" fmla="*/ 164 h 350"/>
              <a:gd name="T8" fmla="*/ 248 w 400"/>
              <a:gd name="T9" fmla="*/ 152 h 350"/>
              <a:gd name="T10" fmla="*/ 179 w 400"/>
              <a:gd name="T11" fmla="*/ 22 h 350"/>
              <a:gd name="T12" fmla="*/ 387 w 400"/>
              <a:gd name="T13" fmla="*/ 0 h 350"/>
              <a:gd name="T14" fmla="*/ 210 w 400"/>
              <a:gd name="T15" fmla="*/ 107 h 350"/>
              <a:gd name="T16" fmla="*/ 173 w 400"/>
              <a:gd name="T17" fmla="*/ 156 h 350"/>
              <a:gd name="T18" fmla="*/ 168 w 400"/>
              <a:gd name="T19" fmla="*/ 26 h 350"/>
              <a:gd name="T20" fmla="*/ 158 w 400"/>
              <a:gd name="T21" fmla="*/ 79 h 350"/>
              <a:gd name="T22" fmla="*/ 207 w 400"/>
              <a:gd name="T23" fmla="*/ 132 h 350"/>
              <a:gd name="T24" fmla="*/ 386 w 400"/>
              <a:gd name="T25" fmla="*/ 31 h 350"/>
              <a:gd name="T26" fmla="*/ 200 w 400"/>
              <a:gd name="T27" fmla="*/ 80 h 350"/>
              <a:gd name="T28" fmla="*/ 386 w 400"/>
              <a:gd name="T29" fmla="*/ 31 h 350"/>
              <a:gd name="T30" fmla="*/ 141 w 400"/>
              <a:gd name="T31" fmla="*/ 152 h 350"/>
              <a:gd name="T32" fmla="*/ 101 w 400"/>
              <a:gd name="T33" fmla="*/ 164 h 350"/>
              <a:gd name="T34" fmla="*/ 238 w 400"/>
              <a:gd name="T35" fmla="*/ 126 h 350"/>
              <a:gd name="T36" fmla="*/ 278 w 400"/>
              <a:gd name="T37" fmla="*/ 116 h 350"/>
              <a:gd name="T38" fmla="*/ 238 w 400"/>
              <a:gd name="T39" fmla="*/ 126 h 350"/>
              <a:gd name="T40" fmla="*/ 288 w 400"/>
              <a:gd name="T41" fmla="*/ 277 h 350"/>
              <a:gd name="T42" fmla="*/ 389 w 400"/>
              <a:gd name="T43" fmla="*/ 203 h 350"/>
              <a:gd name="T44" fmla="*/ 152 w 400"/>
              <a:gd name="T45" fmla="*/ 186 h 350"/>
              <a:gd name="T46" fmla="*/ 167 w 400"/>
              <a:gd name="T47" fmla="*/ 277 h 350"/>
              <a:gd name="T48" fmla="*/ 151 w 400"/>
              <a:gd name="T49" fmla="*/ 254 h 350"/>
              <a:gd name="T50" fmla="*/ 118 w 400"/>
              <a:gd name="T51" fmla="*/ 203 h 350"/>
              <a:gd name="T52" fmla="*/ 107 w 400"/>
              <a:gd name="T53" fmla="*/ 231 h 350"/>
              <a:gd name="T54" fmla="*/ 15 w 400"/>
              <a:gd name="T55" fmla="*/ 203 h 350"/>
              <a:gd name="T56" fmla="*/ 197 w 400"/>
              <a:gd name="T57" fmla="*/ 339 h 350"/>
              <a:gd name="T58" fmla="*/ 228 w 400"/>
              <a:gd name="T59" fmla="*/ 322 h 350"/>
              <a:gd name="T60" fmla="*/ 180 w 400"/>
              <a:gd name="T61" fmla="*/ 288 h 350"/>
              <a:gd name="T62" fmla="*/ 141 w 400"/>
              <a:gd name="T63" fmla="*/ 339 h 350"/>
              <a:gd name="T64" fmla="*/ 228 w 400"/>
              <a:gd name="T65" fmla="*/ 310 h 350"/>
              <a:gd name="T66" fmla="*/ 316 w 400"/>
              <a:gd name="T67" fmla="*/ 339 h 350"/>
              <a:gd name="T68" fmla="*/ 276 w 400"/>
              <a:gd name="T69" fmla="*/ 288 h 350"/>
              <a:gd name="T70" fmla="*/ 288 w 400"/>
              <a:gd name="T71" fmla="*/ 288 h 350"/>
              <a:gd name="T72" fmla="*/ 327 w 400"/>
              <a:gd name="T73" fmla="*/ 319 h 350"/>
              <a:gd name="T74" fmla="*/ 130 w 400"/>
              <a:gd name="T75" fmla="*/ 350 h 350"/>
              <a:gd name="T76" fmla="*/ 135 w 400"/>
              <a:gd name="T77" fmla="*/ 319 h 350"/>
              <a:gd name="T78" fmla="*/ 158 w 400"/>
              <a:gd name="T79" fmla="*/ 288 h 350"/>
              <a:gd name="T80" fmla="*/ 135 w 400"/>
              <a:gd name="T81" fmla="*/ 265 h 350"/>
              <a:gd name="T82" fmla="*/ 0 w 400"/>
              <a:gd name="T83" fmla="*/ 199 h 350"/>
              <a:gd name="T84" fmla="*/ 141 w 400"/>
              <a:gd name="T85" fmla="*/ 192 h 350"/>
              <a:gd name="T86" fmla="*/ 400 w 400"/>
              <a:gd name="T87" fmla="*/ 175 h 350"/>
              <a:gd name="T88" fmla="*/ 372 w 400"/>
              <a:gd name="T89" fmla="*/ 215 h 350"/>
              <a:gd name="T90" fmla="*/ 288 w 400"/>
              <a:gd name="T91" fmla="*/ 28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 h="350">
                <a:moveTo>
                  <a:pt x="117" y="107"/>
                </a:moveTo>
                <a:cubicBezTo>
                  <a:pt x="151" y="126"/>
                  <a:pt x="151" y="126"/>
                  <a:pt x="151" y="126"/>
                </a:cubicBezTo>
                <a:cubicBezTo>
                  <a:pt x="145" y="136"/>
                  <a:pt x="145" y="136"/>
                  <a:pt x="145" y="136"/>
                </a:cubicBezTo>
                <a:cubicBezTo>
                  <a:pt x="111" y="116"/>
                  <a:pt x="111" y="116"/>
                  <a:pt x="111" y="116"/>
                </a:cubicBezTo>
                <a:lnTo>
                  <a:pt x="117" y="107"/>
                </a:lnTo>
                <a:close/>
                <a:moveTo>
                  <a:pt x="248" y="152"/>
                </a:moveTo>
                <a:cubicBezTo>
                  <a:pt x="288" y="152"/>
                  <a:pt x="288" y="152"/>
                  <a:pt x="288" y="152"/>
                </a:cubicBezTo>
                <a:cubicBezTo>
                  <a:pt x="288" y="164"/>
                  <a:pt x="288" y="164"/>
                  <a:pt x="288" y="164"/>
                </a:cubicBezTo>
                <a:cubicBezTo>
                  <a:pt x="248" y="164"/>
                  <a:pt x="248" y="164"/>
                  <a:pt x="248" y="164"/>
                </a:cubicBezTo>
                <a:lnTo>
                  <a:pt x="248" y="152"/>
                </a:lnTo>
                <a:close/>
                <a:moveTo>
                  <a:pt x="168" y="26"/>
                </a:moveTo>
                <a:cubicBezTo>
                  <a:pt x="179" y="22"/>
                  <a:pt x="179" y="22"/>
                  <a:pt x="179" y="22"/>
                </a:cubicBezTo>
                <a:cubicBezTo>
                  <a:pt x="196" y="70"/>
                  <a:pt x="196" y="70"/>
                  <a:pt x="196" y="70"/>
                </a:cubicBezTo>
                <a:cubicBezTo>
                  <a:pt x="387" y="0"/>
                  <a:pt x="387" y="0"/>
                  <a:pt x="387" y="0"/>
                </a:cubicBezTo>
                <a:cubicBezTo>
                  <a:pt x="400" y="37"/>
                  <a:pt x="400" y="37"/>
                  <a:pt x="400" y="37"/>
                </a:cubicBezTo>
                <a:cubicBezTo>
                  <a:pt x="210" y="107"/>
                  <a:pt x="210" y="107"/>
                  <a:pt x="210" y="107"/>
                </a:cubicBezTo>
                <a:cubicBezTo>
                  <a:pt x="221" y="139"/>
                  <a:pt x="221" y="139"/>
                  <a:pt x="221" y="139"/>
                </a:cubicBezTo>
                <a:cubicBezTo>
                  <a:pt x="173" y="156"/>
                  <a:pt x="173" y="156"/>
                  <a:pt x="173" y="156"/>
                </a:cubicBezTo>
                <a:cubicBezTo>
                  <a:pt x="145" y="79"/>
                  <a:pt x="145" y="79"/>
                  <a:pt x="145" y="79"/>
                </a:cubicBezTo>
                <a:lnTo>
                  <a:pt x="168" y="26"/>
                </a:lnTo>
                <a:close/>
                <a:moveTo>
                  <a:pt x="174" y="41"/>
                </a:moveTo>
                <a:cubicBezTo>
                  <a:pt x="158" y="79"/>
                  <a:pt x="158" y="79"/>
                  <a:pt x="158" y="79"/>
                </a:cubicBezTo>
                <a:cubicBezTo>
                  <a:pt x="180" y="141"/>
                  <a:pt x="180" y="141"/>
                  <a:pt x="180" y="141"/>
                </a:cubicBezTo>
                <a:cubicBezTo>
                  <a:pt x="207" y="132"/>
                  <a:pt x="207" y="132"/>
                  <a:pt x="207" y="132"/>
                </a:cubicBezTo>
                <a:lnTo>
                  <a:pt x="174" y="41"/>
                </a:lnTo>
                <a:close/>
                <a:moveTo>
                  <a:pt x="386" y="31"/>
                </a:moveTo>
                <a:cubicBezTo>
                  <a:pt x="380" y="15"/>
                  <a:pt x="380" y="15"/>
                  <a:pt x="380" y="15"/>
                </a:cubicBezTo>
                <a:cubicBezTo>
                  <a:pt x="200" y="80"/>
                  <a:pt x="200" y="80"/>
                  <a:pt x="200" y="80"/>
                </a:cubicBezTo>
                <a:cubicBezTo>
                  <a:pt x="206" y="96"/>
                  <a:pt x="206" y="96"/>
                  <a:pt x="206" y="96"/>
                </a:cubicBezTo>
                <a:lnTo>
                  <a:pt x="386" y="31"/>
                </a:lnTo>
                <a:close/>
                <a:moveTo>
                  <a:pt x="101" y="152"/>
                </a:moveTo>
                <a:cubicBezTo>
                  <a:pt x="141" y="152"/>
                  <a:pt x="141" y="152"/>
                  <a:pt x="141" y="152"/>
                </a:cubicBezTo>
                <a:cubicBezTo>
                  <a:pt x="141" y="164"/>
                  <a:pt x="141" y="164"/>
                  <a:pt x="141" y="164"/>
                </a:cubicBezTo>
                <a:cubicBezTo>
                  <a:pt x="101" y="164"/>
                  <a:pt x="101" y="164"/>
                  <a:pt x="101" y="164"/>
                </a:cubicBezTo>
                <a:lnTo>
                  <a:pt x="101" y="152"/>
                </a:lnTo>
                <a:close/>
                <a:moveTo>
                  <a:pt x="238" y="126"/>
                </a:moveTo>
                <a:cubicBezTo>
                  <a:pt x="272" y="107"/>
                  <a:pt x="272" y="107"/>
                  <a:pt x="272" y="107"/>
                </a:cubicBezTo>
                <a:cubicBezTo>
                  <a:pt x="278" y="116"/>
                  <a:pt x="278" y="116"/>
                  <a:pt x="278" y="116"/>
                </a:cubicBezTo>
                <a:cubicBezTo>
                  <a:pt x="244" y="136"/>
                  <a:pt x="244" y="136"/>
                  <a:pt x="244" y="136"/>
                </a:cubicBezTo>
                <a:lnTo>
                  <a:pt x="238" y="126"/>
                </a:lnTo>
                <a:close/>
                <a:moveTo>
                  <a:pt x="167" y="277"/>
                </a:moveTo>
                <a:cubicBezTo>
                  <a:pt x="288" y="277"/>
                  <a:pt x="288" y="277"/>
                  <a:pt x="288" y="277"/>
                </a:cubicBezTo>
                <a:cubicBezTo>
                  <a:pt x="294" y="235"/>
                  <a:pt x="329" y="203"/>
                  <a:pt x="372" y="203"/>
                </a:cubicBezTo>
                <a:cubicBezTo>
                  <a:pt x="389" y="203"/>
                  <a:pt x="389" y="203"/>
                  <a:pt x="389" y="203"/>
                </a:cubicBezTo>
                <a:cubicBezTo>
                  <a:pt x="389" y="186"/>
                  <a:pt x="389" y="186"/>
                  <a:pt x="389" y="186"/>
                </a:cubicBezTo>
                <a:cubicBezTo>
                  <a:pt x="152" y="186"/>
                  <a:pt x="152" y="186"/>
                  <a:pt x="152" y="186"/>
                </a:cubicBezTo>
                <a:cubicBezTo>
                  <a:pt x="152" y="203"/>
                  <a:pt x="152" y="203"/>
                  <a:pt x="152" y="203"/>
                </a:cubicBezTo>
                <a:lnTo>
                  <a:pt x="167" y="277"/>
                </a:lnTo>
                <a:close/>
                <a:moveTo>
                  <a:pt x="135" y="254"/>
                </a:moveTo>
                <a:cubicBezTo>
                  <a:pt x="151" y="254"/>
                  <a:pt x="151" y="254"/>
                  <a:pt x="151" y="254"/>
                </a:cubicBezTo>
                <a:cubicBezTo>
                  <a:pt x="141" y="204"/>
                  <a:pt x="141" y="204"/>
                  <a:pt x="141" y="204"/>
                </a:cubicBezTo>
                <a:cubicBezTo>
                  <a:pt x="118" y="203"/>
                  <a:pt x="118" y="203"/>
                  <a:pt x="118" y="203"/>
                </a:cubicBezTo>
                <a:cubicBezTo>
                  <a:pt x="118" y="231"/>
                  <a:pt x="118" y="231"/>
                  <a:pt x="118" y="231"/>
                </a:cubicBezTo>
                <a:cubicBezTo>
                  <a:pt x="107" y="231"/>
                  <a:pt x="107" y="231"/>
                  <a:pt x="107" y="231"/>
                </a:cubicBezTo>
                <a:cubicBezTo>
                  <a:pt x="107" y="203"/>
                  <a:pt x="107" y="203"/>
                  <a:pt x="107" y="203"/>
                </a:cubicBezTo>
                <a:cubicBezTo>
                  <a:pt x="15" y="203"/>
                  <a:pt x="15" y="203"/>
                  <a:pt x="15" y="203"/>
                </a:cubicBezTo>
                <a:cubicBezTo>
                  <a:pt x="36" y="235"/>
                  <a:pt x="75" y="252"/>
                  <a:pt x="135" y="254"/>
                </a:cubicBezTo>
                <a:close/>
                <a:moveTo>
                  <a:pt x="197" y="339"/>
                </a:moveTo>
                <a:cubicBezTo>
                  <a:pt x="259" y="339"/>
                  <a:pt x="259" y="339"/>
                  <a:pt x="259" y="339"/>
                </a:cubicBezTo>
                <a:cubicBezTo>
                  <a:pt x="253" y="328"/>
                  <a:pt x="241" y="322"/>
                  <a:pt x="228" y="322"/>
                </a:cubicBezTo>
                <a:cubicBezTo>
                  <a:pt x="215" y="322"/>
                  <a:pt x="204" y="328"/>
                  <a:pt x="197" y="339"/>
                </a:cubicBezTo>
                <a:close/>
                <a:moveTo>
                  <a:pt x="180" y="288"/>
                </a:moveTo>
                <a:cubicBezTo>
                  <a:pt x="179" y="310"/>
                  <a:pt x="162" y="327"/>
                  <a:pt x="141" y="330"/>
                </a:cubicBezTo>
                <a:cubicBezTo>
                  <a:pt x="141" y="339"/>
                  <a:pt x="141" y="339"/>
                  <a:pt x="141" y="339"/>
                </a:cubicBezTo>
                <a:cubicBezTo>
                  <a:pt x="185" y="339"/>
                  <a:pt x="185" y="339"/>
                  <a:pt x="185" y="339"/>
                </a:cubicBezTo>
                <a:cubicBezTo>
                  <a:pt x="192" y="322"/>
                  <a:pt x="209" y="310"/>
                  <a:pt x="228" y="310"/>
                </a:cubicBezTo>
                <a:cubicBezTo>
                  <a:pt x="248" y="310"/>
                  <a:pt x="265" y="322"/>
                  <a:pt x="272" y="339"/>
                </a:cubicBezTo>
                <a:cubicBezTo>
                  <a:pt x="316" y="339"/>
                  <a:pt x="316" y="339"/>
                  <a:pt x="316" y="339"/>
                </a:cubicBezTo>
                <a:cubicBezTo>
                  <a:pt x="316" y="330"/>
                  <a:pt x="316" y="330"/>
                  <a:pt x="316" y="330"/>
                </a:cubicBezTo>
                <a:cubicBezTo>
                  <a:pt x="294" y="327"/>
                  <a:pt x="278" y="310"/>
                  <a:pt x="276" y="288"/>
                </a:cubicBezTo>
                <a:lnTo>
                  <a:pt x="180" y="288"/>
                </a:lnTo>
                <a:close/>
                <a:moveTo>
                  <a:pt x="288" y="288"/>
                </a:moveTo>
                <a:cubicBezTo>
                  <a:pt x="289" y="305"/>
                  <a:pt x="304" y="319"/>
                  <a:pt x="321" y="319"/>
                </a:cubicBezTo>
                <a:cubicBezTo>
                  <a:pt x="327" y="319"/>
                  <a:pt x="327" y="319"/>
                  <a:pt x="327" y="319"/>
                </a:cubicBezTo>
                <a:cubicBezTo>
                  <a:pt x="327" y="350"/>
                  <a:pt x="327" y="350"/>
                  <a:pt x="327" y="350"/>
                </a:cubicBezTo>
                <a:cubicBezTo>
                  <a:pt x="130" y="350"/>
                  <a:pt x="130" y="350"/>
                  <a:pt x="130" y="350"/>
                </a:cubicBezTo>
                <a:cubicBezTo>
                  <a:pt x="130" y="319"/>
                  <a:pt x="130" y="319"/>
                  <a:pt x="130" y="319"/>
                </a:cubicBezTo>
                <a:cubicBezTo>
                  <a:pt x="135" y="319"/>
                  <a:pt x="135" y="319"/>
                  <a:pt x="135" y="319"/>
                </a:cubicBezTo>
                <a:cubicBezTo>
                  <a:pt x="153" y="319"/>
                  <a:pt x="168" y="305"/>
                  <a:pt x="169" y="288"/>
                </a:cubicBezTo>
                <a:cubicBezTo>
                  <a:pt x="158" y="288"/>
                  <a:pt x="158" y="288"/>
                  <a:pt x="158" y="288"/>
                </a:cubicBezTo>
                <a:cubicBezTo>
                  <a:pt x="153" y="265"/>
                  <a:pt x="153" y="265"/>
                  <a:pt x="153" y="265"/>
                </a:cubicBezTo>
                <a:cubicBezTo>
                  <a:pt x="135" y="265"/>
                  <a:pt x="135" y="265"/>
                  <a:pt x="135" y="265"/>
                </a:cubicBezTo>
                <a:cubicBezTo>
                  <a:pt x="66" y="263"/>
                  <a:pt x="22" y="242"/>
                  <a:pt x="1" y="200"/>
                </a:cubicBezTo>
                <a:cubicBezTo>
                  <a:pt x="0" y="199"/>
                  <a:pt x="0" y="199"/>
                  <a:pt x="0" y="199"/>
                </a:cubicBezTo>
                <a:cubicBezTo>
                  <a:pt x="0" y="192"/>
                  <a:pt x="0" y="192"/>
                  <a:pt x="0" y="192"/>
                </a:cubicBezTo>
                <a:cubicBezTo>
                  <a:pt x="141" y="192"/>
                  <a:pt x="141" y="192"/>
                  <a:pt x="141" y="192"/>
                </a:cubicBezTo>
                <a:cubicBezTo>
                  <a:pt x="141" y="175"/>
                  <a:pt x="141" y="175"/>
                  <a:pt x="141" y="175"/>
                </a:cubicBezTo>
                <a:cubicBezTo>
                  <a:pt x="400" y="175"/>
                  <a:pt x="400" y="175"/>
                  <a:pt x="400" y="175"/>
                </a:cubicBezTo>
                <a:cubicBezTo>
                  <a:pt x="400" y="215"/>
                  <a:pt x="400" y="215"/>
                  <a:pt x="400" y="215"/>
                </a:cubicBezTo>
                <a:cubicBezTo>
                  <a:pt x="372" y="215"/>
                  <a:pt x="372" y="215"/>
                  <a:pt x="372" y="215"/>
                </a:cubicBezTo>
                <a:cubicBezTo>
                  <a:pt x="332" y="215"/>
                  <a:pt x="299" y="247"/>
                  <a:pt x="299" y="288"/>
                </a:cubicBezTo>
                <a:lnTo>
                  <a:pt x="288" y="288"/>
                </a:lnTo>
                <a:close/>
              </a:path>
            </a:pathLst>
          </a:custGeom>
          <a:solidFill>
            <a:srgbClr val="000000"/>
          </a:solidFill>
          <a:ln w="12700">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28" tIns="45663" rIns="91328" bIns="45663" numCol="1" anchor="t" anchorCtr="0" compatLnSpc="1">
            <a:prstTxWarp prst="textNoShape">
              <a:avLst/>
            </a:prstTxWarp>
          </a:bodyPr>
          <a:lstStyle/>
          <a:p>
            <a:pPr marL="0" marR="0" lvl="0" indent="0" algn="l" defTabSz="45655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Semilight"/>
              <a:ea typeface="+mn-ea"/>
              <a:cs typeface="+mn-cs"/>
            </a:endParaRPr>
          </a:p>
        </p:txBody>
      </p:sp>
      <p:sp>
        <p:nvSpPr>
          <p:cNvPr id="2" name="Rectangle 1"/>
          <p:cNvSpPr/>
          <p:nvPr/>
        </p:nvSpPr>
        <p:spPr>
          <a:xfrm>
            <a:off x="303931" y="6250716"/>
            <a:ext cx="11127748" cy="369332"/>
          </a:xfrm>
          <a:prstGeom prst="rect">
            <a:avLst/>
          </a:prstGeom>
        </p:spPr>
        <p:txBody>
          <a:bodyPr wrap="square">
            <a:spAutoFit/>
          </a:bodyPr>
          <a:lstStyle/>
          <a:p>
            <a:pPr marL="0" marR="0" lvl="0" indent="0" algn="ctr" defTabSz="914192"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Joins Cloud Native Computing Foundation as Platinum Member”</a:t>
            </a:r>
          </a:p>
        </p:txBody>
      </p:sp>
      <p:sp>
        <p:nvSpPr>
          <p:cNvPr id="95" name="Rectangle: Rounded Corners 94">
            <a:extLst>
              <a:ext uri="{FF2B5EF4-FFF2-40B4-BE49-F238E27FC236}">
                <a16:creationId xmlns:a16="http://schemas.microsoft.com/office/drawing/2014/main" id="{F98F24A8-1DE2-435C-8CE9-4E512652D847}"/>
              </a:ext>
            </a:extLst>
          </p:cNvPr>
          <p:cNvSpPr/>
          <p:nvPr/>
        </p:nvSpPr>
        <p:spPr bwMode="auto">
          <a:xfrm>
            <a:off x="233963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Linux VMs are growing at ~2 times Windows VMs today</a:t>
            </a:r>
          </a:p>
        </p:txBody>
      </p:sp>
      <p:sp>
        <p:nvSpPr>
          <p:cNvPr id="96" name="Rectangle: Rounded Corners 95">
            <a:extLst>
              <a:ext uri="{FF2B5EF4-FFF2-40B4-BE49-F238E27FC236}">
                <a16:creationId xmlns:a16="http://schemas.microsoft.com/office/drawing/2014/main" id="{958751DE-5CE3-4591-ABCF-45F0249BACFE}"/>
              </a:ext>
            </a:extLst>
          </p:cNvPr>
          <p:cNvSpPr/>
          <p:nvPr/>
        </p:nvSpPr>
        <p:spPr bwMode="auto">
          <a:xfrm>
            <a:off x="427878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Microsoft announced GitHub acquisition</a:t>
            </a:r>
          </a:p>
        </p:txBody>
      </p:sp>
      <p:sp>
        <p:nvSpPr>
          <p:cNvPr id="97" name="Rectangle: Rounded Corners 96">
            <a:extLst>
              <a:ext uri="{FF2B5EF4-FFF2-40B4-BE49-F238E27FC236}">
                <a16:creationId xmlns:a16="http://schemas.microsoft.com/office/drawing/2014/main" id="{87258775-8648-4D39-9C1D-915DF4E9DEAB}"/>
              </a:ext>
            </a:extLst>
          </p:cNvPr>
          <p:cNvSpPr/>
          <p:nvPr/>
        </p:nvSpPr>
        <p:spPr bwMode="auto">
          <a:xfrm>
            <a:off x="621793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1 in 3 VMs on Azure are Linux</a:t>
            </a:r>
          </a:p>
        </p:txBody>
      </p:sp>
      <p:sp>
        <p:nvSpPr>
          <p:cNvPr id="98" name="Rectangle: Rounded Corners 97">
            <a:extLst>
              <a:ext uri="{FF2B5EF4-FFF2-40B4-BE49-F238E27FC236}">
                <a16:creationId xmlns:a16="http://schemas.microsoft.com/office/drawing/2014/main" id="{D7204C94-EA65-42FD-A661-8D8ADA460A5A}"/>
              </a:ext>
            </a:extLst>
          </p:cNvPr>
          <p:cNvSpPr/>
          <p:nvPr/>
        </p:nvSpPr>
        <p:spPr bwMode="auto">
          <a:xfrm>
            <a:off x="8157087"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~60% of 3rd party Azure Marketplace images are open source</a:t>
            </a:r>
          </a:p>
        </p:txBody>
      </p:sp>
      <p:sp>
        <p:nvSpPr>
          <p:cNvPr id="99" name="Rectangle: Rounded Corners 98">
            <a:extLst>
              <a:ext uri="{FF2B5EF4-FFF2-40B4-BE49-F238E27FC236}">
                <a16:creationId xmlns:a16="http://schemas.microsoft.com/office/drawing/2014/main" id="{9CD15E06-96C6-4925-850D-A55BC5EFE00D}"/>
              </a:ext>
            </a:extLst>
          </p:cNvPr>
          <p:cNvSpPr/>
          <p:nvPr/>
        </p:nvSpPr>
        <p:spPr bwMode="auto">
          <a:xfrm>
            <a:off x="10096239" y="1474883"/>
            <a:ext cx="1782582" cy="4374948"/>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Partnerships</a:t>
            </a:r>
          </a:p>
        </p:txBody>
      </p:sp>
      <p:grpSp>
        <p:nvGrpSpPr>
          <p:cNvPr id="100" name="Group 38">
            <a:extLst>
              <a:ext uri="{FF2B5EF4-FFF2-40B4-BE49-F238E27FC236}">
                <a16:creationId xmlns:a16="http://schemas.microsoft.com/office/drawing/2014/main" id="{3350F18E-2EE0-490B-8A4E-ADFAED8D5878}"/>
              </a:ext>
            </a:extLst>
          </p:cNvPr>
          <p:cNvGrpSpPr>
            <a:grpSpLocks noChangeAspect="1"/>
          </p:cNvGrpSpPr>
          <p:nvPr/>
        </p:nvGrpSpPr>
        <p:grpSpPr bwMode="auto">
          <a:xfrm>
            <a:off x="2750868" y="2563894"/>
            <a:ext cx="960120" cy="548024"/>
            <a:chOff x="6972" y="642"/>
            <a:chExt cx="445" cy="254"/>
          </a:xfrm>
        </p:grpSpPr>
        <p:sp>
          <p:nvSpPr>
            <p:cNvPr id="101" name="Line 39">
              <a:extLst>
                <a:ext uri="{FF2B5EF4-FFF2-40B4-BE49-F238E27FC236}">
                  <a16:creationId xmlns:a16="http://schemas.microsoft.com/office/drawing/2014/main" id="{9812EFA0-B738-49DB-852C-E892EA0AB654}"/>
                </a:ext>
              </a:extLst>
            </p:cNvPr>
            <p:cNvSpPr>
              <a:spLocks noChangeShapeType="1"/>
            </p:cNvSpPr>
            <p:nvPr/>
          </p:nvSpPr>
          <p:spPr bwMode="auto">
            <a:xfrm>
              <a:off x="6972" y="839"/>
              <a:ext cx="56"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2" name="Line 40">
              <a:extLst>
                <a:ext uri="{FF2B5EF4-FFF2-40B4-BE49-F238E27FC236}">
                  <a16:creationId xmlns:a16="http://schemas.microsoft.com/office/drawing/2014/main" id="{C19C05A0-C55C-440A-922F-56F4F7FFFB7C}"/>
                </a:ext>
              </a:extLst>
            </p:cNvPr>
            <p:cNvSpPr>
              <a:spLocks noChangeShapeType="1"/>
            </p:cNvSpPr>
            <p:nvPr/>
          </p:nvSpPr>
          <p:spPr bwMode="auto">
            <a:xfrm>
              <a:off x="7056" y="839"/>
              <a:ext cx="55"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3" name="Freeform 41">
              <a:extLst>
                <a:ext uri="{FF2B5EF4-FFF2-40B4-BE49-F238E27FC236}">
                  <a16:creationId xmlns:a16="http://schemas.microsoft.com/office/drawing/2014/main" id="{856E54AB-29BE-4001-979C-46AD5E300792}"/>
                </a:ext>
              </a:extLst>
            </p:cNvPr>
            <p:cNvSpPr>
              <a:spLocks/>
            </p:cNvSpPr>
            <p:nvPr/>
          </p:nvSpPr>
          <p:spPr bwMode="auto">
            <a:xfrm>
              <a:off x="7139" y="642"/>
              <a:ext cx="264" cy="197"/>
            </a:xfrm>
            <a:custGeom>
              <a:avLst/>
              <a:gdLst>
                <a:gd name="T0" fmla="*/ 0 w 264"/>
                <a:gd name="T1" fmla="*/ 197 h 197"/>
                <a:gd name="T2" fmla="*/ 69 w 264"/>
                <a:gd name="T3" fmla="*/ 197 h 197"/>
                <a:gd name="T4" fmla="*/ 264 w 264"/>
                <a:gd name="T5" fmla="*/ 0 h 197"/>
              </a:gdLst>
              <a:ahLst/>
              <a:cxnLst>
                <a:cxn ang="0">
                  <a:pos x="T0" y="T1"/>
                </a:cxn>
                <a:cxn ang="0">
                  <a:pos x="T2" y="T3"/>
                </a:cxn>
                <a:cxn ang="0">
                  <a:pos x="T4" y="T5"/>
                </a:cxn>
              </a:cxnLst>
              <a:rect l="0" t="0" r="r" b="b"/>
              <a:pathLst>
                <a:path w="264" h="197">
                  <a:moveTo>
                    <a:pt x="0" y="197"/>
                  </a:moveTo>
                  <a:lnTo>
                    <a:pt x="69" y="197"/>
                  </a:lnTo>
                  <a:lnTo>
                    <a:pt x="264" y="0"/>
                  </a:ln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Freeform 42">
              <a:extLst>
                <a:ext uri="{FF2B5EF4-FFF2-40B4-BE49-F238E27FC236}">
                  <a16:creationId xmlns:a16="http://schemas.microsoft.com/office/drawing/2014/main" id="{C76416A7-F724-4694-8F9A-DBAE96F48EB8}"/>
                </a:ext>
              </a:extLst>
            </p:cNvPr>
            <p:cNvSpPr>
              <a:spLocks/>
            </p:cNvSpPr>
            <p:nvPr/>
          </p:nvSpPr>
          <p:spPr bwMode="auto">
            <a:xfrm>
              <a:off x="7319" y="642"/>
              <a:ext cx="84" cy="84"/>
            </a:xfrm>
            <a:custGeom>
              <a:avLst/>
              <a:gdLst>
                <a:gd name="T0" fmla="*/ 84 w 84"/>
                <a:gd name="T1" fmla="*/ 84 h 84"/>
                <a:gd name="T2" fmla="*/ 84 w 84"/>
                <a:gd name="T3" fmla="*/ 0 h 84"/>
                <a:gd name="T4" fmla="*/ 0 w 84"/>
                <a:gd name="T5" fmla="*/ 0 h 84"/>
              </a:gdLst>
              <a:ahLst/>
              <a:cxnLst>
                <a:cxn ang="0">
                  <a:pos x="T0" y="T1"/>
                </a:cxn>
                <a:cxn ang="0">
                  <a:pos x="T2" y="T3"/>
                </a:cxn>
                <a:cxn ang="0">
                  <a:pos x="T4" y="T5"/>
                </a:cxn>
              </a:cxnLst>
              <a:rect l="0" t="0" r="r" b="b"/>
              <a:pathLst>
                <a:path w="84" h="84">
                  <a:moveTo>
                    <a:pt x="84" y="84"/>
                  </a:moveTo>
                  <a:lnTo>
                    <a:pt x="84" y="0"/>
                  </a:lnTo>
                  <a:lnTo>
                    <a:pt x="0" y="0"/>
                  </a:lnTo>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43">
              <a:extLst>
                <a:ext uri="{FF2B5EF4-FFF2-40B4-BE49-F238E27FC236}">
                  <a16:creationId xmlns:a16="http://schemas.microsoft.com/office/drawing/2014/main" id="{043193DB-FB67-4792-98C7-2A2D5A3DAB7F}"/>
                </a:ext>
              </a:extLst>
            </p:cNvPr>
            <p:cNvSpPr>
              <a:spLocks noChangeShapeType="1"/>
            </p:cNvSpPr>
            <p:nvPr/>
          </p:nvSpPr>
          <p:spPr bwMode="auto">
            <a:xfrm>
              <a:off x="6972" y="896"/>
              <a:ext cx="445"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106" name="Picture 105">
            <a:extLst>
              <a:ext uri="{FF2B5EF4-FFF2-40B4-BE49-F238E27FC236}">
                <a16:creationId xmlns:a16="http://schemas.microsoft.com/office/drawing/2014/main" id="{CF9A96D8-A539-4385-A135-715711635CD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5429" y="4402999"/>
            <a:ext cx="1164202" cy="374417"/>
          </a:xfrm>
          <a:prstGeom prst="rect">
            <a:avLst/>
          </a:prstGeom>
        </p:spPr>
      </p:pic>
      <p:pic>
        <p:nvPicPr>
          <p:cNvPr id="107" name="Picture 3">
            <a:extLst>
              <a:ext uri="{FF2B5EF4-FFF2-40B4-BE49-F238E27FC236}">
                <a16:creationId xmlns:a16="http://schemas.microsoft.com/office/drawing/2014/main" id="{3243FB67-0C88-47E7-A35A-0A1ADADCFA19}"/>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0503090" y="1809148"/>
            <a:ext cx="968880" cy="341370"/>
          </a:xfrm>
          <a:prstGeom prst="rect">
            <a:avLst/>
          </a:prstGeom>
          <a:ln>
            <a:noFill/>
          </a:ln>
        </p:spPr>
      </p:pic>
      <p:grpSp>
        <p:nvGrpSpPr>
          <p:cNvPr id="9" name="Group 8">
            <a:extLst>
              <a:ext uri="{FF2B5EF4-FFF2-40B4-BE49-F238E27FC236}">
                <a16:creationId xmlns:a16="http://schemas.microsoft.com/office/drawing/2014/main" id="{DA4102D4-962B-432E-A77E-BB5E9A34197D}"/>
              </a:ext>
            </a:extLst>
          </p:cNvPr>
          <p:cNvGrpSpPr/>
          <p:nvPr/>
        </p:nvGrpSpPr>
        <p:grpSpPr>
          <a:xfrm>
            <a:off x="10447279" y="3177728"/>
            <a:ext cx="1080502" cy="491198"/>
            <a:chOff x="10567891" y="3392038"/>
            <a:chExt cx="1333632" cy="606272"/>
          </a:xfrm>
        </p:grpSpPr>
        <p:pic>
          <p:nvPicPr>
            <p:cNvPr id="112" name="Picture 111" descr="Docker : ฉบับปูพื้น – Jaynarol Blog">
              <a:extLst>
                <a:ext uri="{FF2B5EF4-FFF2-40B4-BE49-F238E27FC236}">
                  <a16:creationId xmlns:a16="http://schemas.microsoft.com/office/drawing/2014/main" id="{390D8FBF-0023-4DEF-A333-1C98AF83B5B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567891" y="3392038"/>
              <a:ext cx="679547" cy="606272"/>
            </a:xfrm>
            <a:prstGeom prst="rect">
              <a:avLst/>
            </a:prstGeom>
          </p:spPr>
        </p:pic>
        <p:pic>
          <p:nvPicPr>
            <p:cNvPr id="114" name="Graphic 6">
              <a:extLst>
                <a:ext uri="{FF2B5EF4-FFF2-40B4-BE49-F238E27FC236}">
                  <a16:creationId xmlns:a16="http://schemas.microsoft.com/office/drawing/2014/main" id="{4BC6096F-52A2-4651-B8D9-0BAC616EA3C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305363" y="3397094"/>
              <a:ext cx="596160" cy="596160"/>
            </a:xfrm>
            <a:prstGeom prst="rect">
              <a:avLst/>
            </a:prstGeom>
          </p:spPr>
        </p:pic>
      </p:grpSp>
      <p:pic>
        <p:nvPicPr>
          <p:cNvPr id="115" name="Picture 2" descr="http://info.clearpathsg.com/hs-fs/hub/154661/file-34316289-png/images/pivotal-logo1-resized-600.png">
            <a:extLst>
              <a:ext uri="{FF2B5EF4-FFF2-40B4-BE49-F238E27FC236}">
                <a16:creationId xmlns:a16="http://schemas.microsoft.com/office/drawing/2014/main" id="{38D12325-7E34-4D11-A74B-C33CA7DD16C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553471" y="3936130"/>
            <a:ext cx="868118" cy="19966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EE2351D-C9E7-4122-8D66-2C1575C3ACE8}"/>
              </a:ext>
            </a:extLst>
          </p:cNvPr>
          <p:cNvGrpSpPr/>
          <p:nvPr/>
        </p:nvGrpSpPr>
        <p:grpSpPr>
          <a:xfrm>
            <a:off x="10475818" y="2417721"/>
            <a:ext cx="1023425" cy="492804"/>
            <a:chOff x="10594584" y="2445820"/>
            <a:chExt cx="1263184" cy="608254"/>
          </a:xfrm>
        </p:grpSpPr>
        <p:pic>
          <p:nvPicPr>
            <p:cNvPr id="113" name="Picture 2">
              <a:extLst>
                <a:ext uri="{FF2B5EF4-FFF2-40B4-BE49-F238E27FC236}">
                  <a16:creationId xmlns:a16="http://schemas.microsoft.com/office/drawing/2014/main" id="{06249C05-C809-4712-9261-68EA8E48456C}"/>
                </a:ext>
              </a:extLst>
            </p:cNvPr>
            <p:cNvPicPr>
              <a:picLocks noChangeAspect="1" noChangeArrowheads="1"/>
            </p:cNvPicPr>
            <p:nvPr/>
          </p:nvPicPr>
          <p:blipFill>
            <a:blip r:embed="rId9" cstate="print">
              <a:biLevel thresh="75000"/>
              <a:extLst>
                <a:ext uri="{28A0092B-C50C-407E-A947-70E740481C1C}">
                  <a14:useLocalDpi xmlns:a14="http://schemas.microsoft.com/office/drawing/2010/main"/>
                </a:ext>
              </a:extLst>
            </a:blip>
            <a:stretch>
              <a:fillRect/>
            </a:stretch>
          </p:blipFill>
          <p:spPr bwMode="auto">
            <a:xfrm>
              <a:off x="11249514" y="2445820"/>
              <a:ext cx="608254" cy="608254"/>
            </a:xfrm>
            <a:prstGeom prst="rect">
              <a:avLst/>
            </a:prstGeom>
            <a:extLst>
              <a:ext uri="{909E8E84-426E-40dd-AFC4-6F175D3DCCD1}">
                <a14:hiddenFill xmlns:a14="http://schemas.microsoft.com/office/drawing/2010/main" xmlns="">
                  <a:solidFill>
                    <a:srgbClr val="FFFFFF"/>
                  </a:solidFill>
                </a14:hiddenFill>
              </a:ext>
            </a:extLst>
          </p:spPr>
        </p:pic>
        <p:pic>
          <p:nvPicPr>
            <p:cNvPr id="116" name="Picture 115">
              <a:extLst>
                <a:ext uri="{FF2B5EF4-FFF2-40B4-BE49-F238E27FC236}">
                  <a16:creationId xmlns:a16="http://schemas.microsoft.com/office/drawing/2014/main" id="{F9891FA6-5C19-41FC-B5D4-70449C44B96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594584" y="2578711"/>
              <a:ext cx="562782" cy="342473"/>
            </a:xfrm>
            <a:prstGeom prst="rect">
              <a:avLst/>
            </a:prstGeom>
          </p:spPr>
        </p:pic>
      </p:grpSp>
      <p:grpSp>
        <p:nvGrpSpPr>
          <p:cNvPr id="117" name="Group 116">
            <a:extLst>
              <a:ext uri="{FF2B5EF4-FFF2-40B4-BE49-F238E27FC236}">
                <a16:creationId xmlns:a16="http://schemas.microsoft.com/office/drawing/2014/main" id="{F49B78A3-CD8C-47A4-BB05-9033606726C3}"/>
              </a:ext>
            </a:extLst>
          </p:cNvPr>
          <p:cNvGrpSpPr>
            <a:grpSpLocks noChangeAspect="1"/>
          </p:cNvGrpSpPr>
          <p:nvPr/>
        </p:nvGrpSpPr>
        <p:grpSpPr>
          <a:xfrm>
            <a:off x="8568318" y="2558660"/>
            <a:ext cx="960120" cy="558492"/>
            <a:chOff x="10484128" y="4941888"/>
            <a:chExt cx="666750" cy="447675"/>
          </a:xfrm>
        </p:grpSpPr>
        <p:sp>
          <p:nvSpPr>
            <p:cNvPr id="118" name="Freeform 47">
              <a:extLst>
                <a:ext uri="{FF2B5EF4-FFF2-40B4-BE49-F238E27FC236}">
                  <a16:creationId xmlns:a16="http://schemas.microsoft.com/office/drawing/2014/main" id="{FCB9EB6D-1A07-4865-A722-9CDBD420B59A}"/>
                </a:ext>
              </a:extLst>
            </p:cNvPr>
            <p:cNvSpPr>
              <a:spLocks/>
            </p:cNvSpPr>
            <p:nvPr/>
          </p:nvSpPr>
          <p:spPr bwMode="auto">
            <a:xfrm>
              <a:off x="10484128" y="4941888"/>
              <a:ext cx="666750" cy="447675"/>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19" name="Group 118">
              <a:extLst>
                <a:ext uri="{FF2B5EF4-FFF2-40B4-BE49-F238E27FC236}">
                  <a16:creationId xmlns:a16="http://schemas.microsoft.com/office/drawing/2014/main" id="{FF30A19D-6BDA-4963-A36F-F88B76A02425}"/>
                </a:ext>
              </a:extLst>
            </p:cNvPr>
            <p:cNvGrpSpPr/>
            <p:nvPr/>
          </p:nvGrpSpPr>
          <p:grpSpPr>
            <a:xfrm>
              <a:off x="10595793" y="5179789"/>
              <a:ext cx="424453" cy="115236"/>
              <a:chOff x="8980353" y="4943569"/>
              <a:chExt cx="424453" cy="115236"/>
            </a:xfrm>
          </p:grpSpPr>
          <p:sp>
            <p:nvSpPr>
              <p:cNvPr id="120" name="Rectangle 21">
                <a:extLst>
                  <a:ext uri="{FF2B5EF4-FFF2-40B4-BE49-F238E27FC236}">
                    <a16:creationId xmlns:a16="http://schemas.microsoft.com/office/drawing/2014/main" id="{95D4F0E3-F770-4A0B-96E3-DF25550E2595}"/>
                  </a:ext>
                </a:extLst>
              </p:cNvPr>
              <p:cNvSpPr>
                <a:spLocks noChangeArrowheads="1"/>
              </p:cNvSpPr>
              <p:nvPr/>
            </p:nvSpPr>
            <p:spPr bwMode="auto">
              <a:xfrm>
                <a:off x="8980353" y="4943569"/>
                <a:ext cx="424453" cy="115236"/>
              </a:xfrm>
              <a:prstGeom prst="rect">
                <a:avLst/>
              </a:prstGeom>
              <a:noFill/>
              <a:ln w="285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1" name="Line 22">
                <a:extLst>
                  <a:ext uri="{FF2B5EF4-FFF2-40B4-BE49-F238E27FC236}">
                    <a16:creationId xmlns:a16="http://schemas.microsoft.com/office/drawing/2014/main" id="{B101A5DF-6279-485A-B977-A19F8B671819}"/>
                  </a:ext>
                </a:extLst>
              </p:cNvPr>
              <p:cNvSpPr>
                <a:spLocks noChangeShapeType="1"/>
              </p:cNvSpPr>
              <p:nvPr/>
            </p:nvSpPr>
            <p:spPr bwMode="auto">
              <a:xfrm flipH="1">
                <a:off x="9324141" y="5001187"/>
                <a:ext cx="32650"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Line 23">
                <a:extLst>
                  <a:ext uri="{FF2B5EF4-FFF2-40B4-BE49-F238E27FC236}">
                    <a16:creationId xmlns:a16="http://schemas.microsoft.com/office/drawing/2014/main" id="{78EF00A9-D7DA-4842-B26D-539C03461513}"/>
                  </a:ext>
                </a:extLst>
              </p:cNvPr>
              <p:cNvSpPr>
                <a:spLocks noChangeShapeType="1"/>
              </p:cNvSpPr>
              <p:nvPr/>
            </p:nvSpPr>
            <p:spPr bwMode="auto">
              <a:xfrm flipH="1">
                <a:off x="9258840" y="5001187"/>
                <a:ext cx="32650"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3" name="Line 24">
                <a:extLst>
                  <a:ext uri="{FF2B5EF4-FFF2-40B4-BE49-F238E27FC236}">
                    <a16:creationId xmlns:a16="http://schemas.microsoft.com/office/drawing/2014/main" id="{8CF1ACC4-C96F-4F00-A34B-B90657423F79}"/>
                  </a:ext>
                </a:extLst>
              </p:cNvPr>
              <p:cNvSpPr>
                <a:spLocks noChangeShapeType="1"/>
              </p:cNvSpPr>
              <p:nvPr/>
            </p:nvSpPr>
            <p:spPr bwMode="auto">
              <a:xfrm flipH="1">
                <a:off x="9061018" y="5001187"/>
                <a:ext cx="132522" cy="0"/>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4" name="Line 34">
                <a:extLst>
                  <a:ext uri="{FF2B5EF4-FFF2-40B4-BE49-F238E27FC236}">
                    <a16:creationId xmlns:a16="http://schemas.microsoft.com/office/drawing/2014/main" id="{59F1BB43-AE3F-43FF-88A8-21CA836BB150}"/>
                  </a:ext>
                </a:extLst>
              </p:cNvPr>
              <p:cNvSpPr>
                <a:spLocks noChangeShapeType="1"/>
              </p:cNvSpPr>
              <p:nvPr/>
            </p:nvSpPr>
            <p:spPr bwMode="auto">
              <a:xfrm flipV="1">
                <a:off x="9274205" y="5010790"/>
                <a:ext cx="0" cy="48015"/>
              </a:xfrm>
              <a:prstGeom prst="line">
                <a:avLst/>
              </a:prstGeom>
              <a:noFill/>
              <a:ln w="2857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40" name="Title 16">
            <a:extLst>
              <a:ext uri="{FF2B5EF4-FFF2-40B4-BE49-F238E27FC236}">
                <a16:creationId xmlns:a16="http://schemas.microsoft.com/office/drawing/2014/main" id="{6FEE318A-B900-4BE8-B57E-A5D5E52023A8}"/>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Azure + open source momentum</a:t>
            </a:r>
          </a:p>
        </p:txBody>
      </p:sp>
      <p:pic>
        <p:nvPicPr>
          <p:cNvPr id="11" name="Graphic 10">
            <a:extLst>
              <a:ext uri="{FF2B5EF4-FFF2-40B4-BE49-F238E27FC236}">
                <a16:creationId xmlns:a16="http://schemas.microsoft.com/office/drawing/2014/main" id="{1A25C928-324B-4AFF-BF31-154EFD652F8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629168" y="2357846"/>
            <a:ext cx="960120" cy="960120"/>
          </a:xfrm>
          <a:prstGeom prst="rect">
            <a:avLst/>
          </a:prstGeom>
        </p:spPr>
      </p:pic>
      <p:pic>
        <p:nvPicPr>
          <p:cNvPr id="13" name="Graphic 12">
            <a:extLst>
              <a:ext uri="{FF2B5EF4-FFF2-40B4-BE49-F238E27FC236}">
                <a16:creationId xmlns:a16="http://schemas.microsoft.com/office/drawing/2014/main" id="{8D735AE2-738A-4F0B-B342-C3150CB1F5A2}"/>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689338" y="2357166"/>
            <a:ext cx="961481" cy="961481"/>
          </a:xfrm>
          <a:prstGeom prst="rect">
            <a:avLst/>
          </a:prstGeom>
        </p:spPr>
      </p:pic>
    </p:spTree>
    <p:extLst>
      <p:ext uri="{BB962C8B-B14F-4D97-AF65-F5344CB8AC3E}">
        <p14:creationId xmlns:p14="http://schemas.microsoft.com/office/powerpoint/2010/main" val="159604101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23CB29E3-8460-4D9F-AF21-E453024DA79E}"/>
              </a:ext>
            </a:extLst>
          </p:cNvPr>
          <p:cNvGrpSpPr/>
          <p:nvPr/>
        </p:nvGrpSpPr>
        <p:grpSpPr>
          <a:xfrm>
            <a:off x="856630" y="3683932"/>
            <a:ext cx="10236698" cy="1674652"/>
            <a:chOff x="997255" y="3114934"/>
            <a:chExt cx="10441965" cy="1708232"/>
          </a:xfrm>
        </p:grpSpPr>
        <p:sp>
          <p:nvSpPr>
            <p:cNvPr id="68" name="TextBox 67">
              <a:extLst>
                <a:ext uri="{FF2B5EF4-FFF2-40B4-BE49-F238E27FC236}">
                  <a16:creationId xmlns:a16="http://schemas.microsoft.com/office/drawing/2014/main" id="{70A81AE3-F05E-44AA-B747-8A89230191C7}"/>
                </a:ext>
              </a:extLst>
            </p:cNvPr>
            <p:cNvSpPr txBox="1"/>
            <p:nvPr/>
          </p:nvSpPr>
          <p:spPr>
            <a:xfrm>
              <a:off x="997255" y="3114934"/>
              <a:ext cx="2286000" cy="1708232"/>
            </a:xfrm>
            <a:prstGeom prst="rect">
              <a:avLst/>
            </a:prstGeom>
            <a:noFill/>
          </p:spPr>
          <p:txBody>
            <a:bodyPr wrap="square" lIns="143428" tIns="143428" rIns="143428" bIns="143428" rtlCol="0">
              <a:spAutoFit/>
            </a:bodyPr>
            <a:lstStyle/>
            <a:p>
              <a:pPr marL="0" marR="0" lvl="0" indent="0" algn="ctr" defTabSz="914314" rtl="0" eaLnBrk="1" fontAlgn="auto" latinLnBrk="0" hangingPunct="1">
                <a:lnSpc>
                  <a:spcPct val="100000"/>
                </a:lnSpc>
                <a:spcBef>
                  <a:spcPts val="0"/>
                </a:spcBef>
                <a:spcAft>
                  <a:spcPts val="2353"/>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#2 overall individual contributor to Kubernetes (Brendan Burns)</a:t>
              </a:r>
            </a:p>
          </p:txBody>
        </p:sp>
        <p:sp>
          <p:nvSpPr>
            <p:cNvPr id="69" name="TextBox 68">
              <a:extLst>
                <a:ext uri="{FF2B5EF4-FFF2-40B4-BE49-F238E27FC236}">
                  <a16:creationId xmlns:a16="http://schemas.microsoft.com/office/drawing/2014/main" id="{5EF1B498-93AD-4EC3-B66F-FD721137D800}"/>
                </a:ext>
              </a:extLst>
            </p:cNvPr>
            <p:cNvSpPr txBox="1"/>
            <p:nvPr/>
          </p:nvSpPr>
          <p:spPr>
            <a:xfrm>
              <a:off x="3566609" y="3114934"/>
              <a:ext cx="2514600" cy="1143125"/>
            </a:xfrm>
            <a:prstGeom prst="rect">
              <a:avLst/>
            </a:prstGeom>
            <a:noFill/>
          </p:spPr>
          <p:txBody>
            <a:bodyPr wrap="square" lIns="143428" tIns="143428" rIns="143428" bIns="143428" rtlCol="0">
              <a:spAutoFit/>
            </a:bodyPr>
            <a:lstStyle/>
            <a:p>
              <a:pPr marL="0" marR="0" lvl="0" indent="0" algn="ctr" defTabSz="914314" rtl="0" eaLnBrk="1" fontAlgn="auto" latinLnBrk="0" hangingPunct="1">
                <a:lnSpc>
                  <a:spcPct val="100000"/>
                </a:lnSpc>
                <a:spcBef>
                  <a:spcPts val="0"/>
                </a:spcBef>
                <a:spcAft>
                  <a:spcPts val="2353"/>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#4 overall individual contributor to Docker (John Howard)</a:t>
              </a:r>
            </a:p>
          </p:txBody>
        </p:sp>
        <p:sp>
          <p:nvSpPr>
            <p:cNvPr id="70" name="TextBox 69">
              <a:extLst>
                <a:ext uri="{FF2B5EF4-FFF2-40B4-BE49-F238E27FC236}">
                  <a16:creationId xmlns:a16="http://schemas.microsoft.com/office/drawing/2014/main" id="{B095D9A1-4881-41CA-AFBC-59683D5C42F7}"/>
                </a:ext>
              </a:extLst>
            </p:cNvPr>
            <p:cNvSpPr txBox="1"/>
            <p:nvPr/>
          </p:nvSpPr>
          <p:spPr>
            <a:xfrm>
              <a:off x="6429994" y="3114934"/>
              <a:ext cx="2295144" cy="1425518"/>
            </a:xfrm>
            <a:prstGeom prst="rect">
              <a:avLst/>
            </a:prstGeom>
            <a:noFill/>
          </p:spPr>
          <p:txBody>
            <a:bodyPr wrap="square" lIns="143428" tIns="143428" rIns="143428" bIns="143428" rtlCol="0">
              <a:spAutoFit/>
            </a:bodyPr>
            <a:lstStyle/>
            <a:p>
              <a:pPr marL="0" marR="0" lvl="0" indent="0" algn="ctr" defTabSz="914314" rtl="0" eaLnBrk="1" fontAlgn="auto" latinLnBrk="0" hangingPunct="1">
                <a:lnSpc>
                  <a:spcPct val="100000"/>
                </a:lnSpc>
                <a:spcBef>
                  <a:spcPts val="0"/>
                </a:spcBef>
                <a:spcAft>
                  <a:spcPts val="2353"/>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#1-3 overall individual contributors to Helm</a:t>
              </a:r>
            </a:p>
          </p:txBody>
        </p:sp>
        <p:sp>
          <p:nvSpPr>
            <p:cNvPr id="71" name="TextBox 70">
              <a:extLst>
                <a:ext uri="{FF2B5EF4-FFF2-40B4-BE49-F238E27FC236}">
                  <a16:creationId xmlns:a16="http://schemas.microsoft.com/office/drawing/2014/main" id="{C372A8C5-B937-439E-9612-394798535D6E}"/>
                </a:ext>
              </a:extLst>
            </p:cNvPr>
            <p:cNvSpPr txBox="1"/>
            <p:nvPr/>
          </p:nvSpPr>
          <p:spPr>
            <a:xfrm>
              <a:off x="9153220" y="3114934"/>
              <a:ext cx="2286000" cy="1708232"/>
            </a:xfrm>
            <a:prstGeom prst="rect">
              <a:avLst/>
            </a:prstGeom>
            <a:noFill/>
          </p:spPr>
          <p:txBody>
            <a:bodyPr wrap="square" lIns="143428" tIns="143428" rIns="143428" bIns="143428" rtlCol="0">
              <a:spAutoFit/>
            </a:bodyPr>
            <a:lstStyle/>
            <a:p>
              <a:pPr marL="0" marR="0" lvl="0" indent="0" algn="ctr" defTabSz="914400" rtl="0" eaLnBrk="1" fontAlgn="auto" latinLnBrk="0" hangingPunct="1">
                <a:lnSpc>
                  <a:spcPct val="100000"/>
                </a:lnSpc>
                <a:spcBef>
                  <a:spcPts val="0"/>
                </a:spcBef>
                <a:spcAft>
                  <a:spcPts val="2353"/>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70 Microsoft employees have made contributions to Kubernetes</a:t>
              </a:r>
            </a:p>
          </p:txBody>
        </p:sp>
      </p:grpSp>
      <p:grpSp>
        <p:nvGrpSpPr>
          <p:cNvPr id="72" name="Group 71">
            <a:extLst>
              <a:ext uri="{FF2B5EF4-FFF2-40B4-BE49-F238E27FC236}">
                <a16:creationId xmlns:a16="http://schemas.microsoft.com/office/drawing/2014/main" id="{4959C590-15A4-483F-9DFA-01406ADF06B6}"/>
              </a:ext>
            </a:extLst>
          </p:cNvPr>
          <p:cNvGrpSpPr/>
          <p:nvPr/>
        </p:nvGrpSpPr>
        <p:grpSpPr>
          <a:xfrm>
            <a:off x="2416455" y="3192881"/>
            <a:ext cx="7117048" cy="0"/>
            <a:chOff x="2588358" y="2665991"/>
            <a:chExt cx="7259760" cy="0"/>
          </a:xfrm>
        </p:grpSpPr>
        <p:cxnSp>
          <p:nvCxnSpPr>
            <p:cNvPr id="73" name="Straight Connector 72">
              <a:extLst>
                <a:ext uri="{FF2B5EF4-FFF2-40B4-BE49-F238E27FC236}">
                  <a16:creationId xmlns:a16="http://schemas.microsoft.com/office/drawing/2014/main" id="{FFF4D057-0B80-424A-8A95-ED5F0F5B76BF}"/>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850A7C2-582B-4867-B470-D6FCA4A4E533}"/>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77ECEE-1771-4CF3-AA71-E9212196331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B5FA7B1-8368-40B4-AECF-9A4C33725ABA}"/>
              </a:ext>
            </a:extLst>
          </p:cNvPr>
          <p:cNvGrpSpPr/>
          <p:nvPr/>
        </p:nvGrpSpPr>
        <p:grpSpPr>
          <a:xfrm>
            <a:off x="1651895" y="2867616"/>
            <a:ext cx="650530" cy="650530"/>
            <a:chOff x="1651895" y="2867616"/>
            <a:chExt cx="650530" cy="650530"/>
          </a:xfrm>
        </p:grpSpPr>
        <p:sp>
          <p:nvSpPr>
            <p:cNvPr id="77" name="Oval 76">
              <a:extLst>
                <a:ext uri="{FF2B5EF4-FFF2-40B4-BE49-F238E27FC236}">
                  <a16:creationId xmlns:a16="http://schemas.microsoft.com/office/drawing/2014/main" id="{F3F0C86F-FA72-4FDC-A55A-43EB743982CF}"/>
                </a:ext>
              </a:extLst>
            </p:cNvPr>
            <p:cNvSpPr/>
            <p:nvPr/>
          </p:nvSpPr>
          <p:spPr bwMode="auto">
            <a:xfrm rot="16200000">
              <a:off x="1651895"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CD75DB14-AF97-4C87-AA10-B4C8D6F90A74}"/>
                </a:ext>
              </a:extLst>
            </p:cNvPr>
            <p:cNvSpPr txBox="1"/>
            <p:nvPr/>
          </p:nvSpPr>
          <p:spPr>
            <a:xfrm>
              <a:off x="1676654" y="2912275"/>
              <a:ext cx="601012" cy="56121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196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Freeform 5">
              <a:extLst>
                <a:ext uri="{FF2B5EF4-FFF2-40B4-BE49-F238E27FC236}">
                  <a16:creationId xmlns:a16="http://schemas.microsoft.com/office/drawing/2014/main" id="{31371FE9-AA04-46D0-B229-57B754116E72}"/>
                </a:ext>
              </a:extLst>
            </p:cNvPr>
            <p:cNvSpPr>
              <a:spLocks/>
            </p:cNvSpPr>
            <p:nvPr/>
          </p:nvSpPr>
          <p:spPr bwMode="auto">
            <a:xfrm>
              <a:off x="1807161" y="3009996"/>
              <a:ext cx="340001" cy="323881"/>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20641ED5-ACBA-45CB-9C26-8CBB59EEED41}"/>
              </a:ext>
            </a:extLst>
          </p:cNvPr>
          <p:cNvGrpSpPr/>
          <p:nvPr/>
        </p:nvGrpSpPr>
        <p:grpSpPr>
          <a:xfrm>
            <a:off x="4317108" y="2877803"/>
            <a:ext cx="650530" cy="650530"/>
            <a:chOff x="4317108" y="2877803"/>
            <a:chExt cx="650530" cy="650530"/>
          </a:xfrm>
        </p:grpSpPr>
        <p:sp>
          <p:nvSpPr>
            <p:cNvPr id="94" name="Oval 93">
              <a:extLst>
                <a:ext uri="{FF2B5EF4-FFF2-40B4-BE49-F238E27FC236}">
                  <a16:creationId xmlns:a16="http://schemas.microsoft.com/office/drawing/2014/main" id="{6B0F9439-C634-47A7-B1D7-A4280D3A8D9D}"/>
                </a:ext>
              </a:extLst>
            </p:cNvPr>
            <p:cNvSpPr/>
            <p:nvPr/>
          </p:nvSpPr>
          <p:spPr bwMode="auto">
            <a:xfrm rot="16200000">
              <a:off x="4317108" y="2877803"/>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9" name="TextBox 98">
              <a:extLst>
                <a:ext uri="{FF2B5EF4-FFF2-40B4-BE49-F238E27FC236}">
                  <a16:creationId xmlns:a16="http://schemas.microsoft.com/office/drawing/2014/main" id="{910DCEF3-7A30-4685-B66B-B84774455F74}"/>
                </a:ext>
              </a:extLst>
            </p:cNvPr>
            <p:cNvSpPr txBox="1"/>
            <p:nvPr/>
          </p:nvSpPr>
          <p:spPr>
            <a:xfrm>
              <a:off x="4341868" y="2922462"/>
              <a:ext cx="601012" cy="56121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196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28" name="Group 27">
              <a:extLst>
                <a:ext uri="{FF2B5EF4-FFF2-40B4-BE49-F238E27FC236}">
                  <a16:creationId xmlns:a16="http://schemas.microsoft.com/office/drawing/2014/main" id="{5BF84418-7E30-4BAA-AD25-5C1D8B68A17A}"/>
                </a:ext>
              </a:extLst>
            </p:cNvPr>
            <p:cNvGrpSpPr/>
            <p:nvPr/>
          </p:nvGrpSpPr>
          <p:grpSpPr>
            <a:xfrm>
              <a:off x="4480634" y="3026690"/>
              <a:ext cx="323479" cy="356522"/>
              <a:chOff x="848773" y="3063002"/>
              <a:chExt cx="885825" cy="976313"/>
            </a:xfrm>
          </p:grpSpPr>
          <p:sp>
            <p:nvSpPr>
              <p:cNvPr id="29" name="Freeform: Shape 28">
                <a:extLst>
                  <a:ext uri="{FF2B5EF4-FFF2-40B4-BE49-F238E27FC236}">
                    <a16:creationId xmlns:a16="http://schemas.microsoft.com/office/drawing/2014/main" id="{8999BBE3-454C-4224-9149-C039740C649A}"/>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rgbClr val="000000"/>
                </a:solidFill>
                <a:prstDash val="solid"/>
                <a:round/>
              </a:ln>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4D6844C5-70A8-4C08-895A-93F145F8435D}"/>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rgbClr val="000000"/>
                </a:solidFill>
                <a:prstDash val="solid"/>
                <a:round/>
              </a:ln>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D2BFE30-4A75-475D-9458-D787753944D0}"/>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rgbClr val="000000"/>
                </a:solidFill>
                <a:prstDash val="solid"/>
                <a:round/>
              </a:ln>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6083D9EB-6E09-4C6E-9C97-15053A305F13}"/>
              </a:ext>
            </a:extLst>
          </p:cNvPr>
          <p:cNvGrpSpPr/>
          <p:nvPr/>
        </p:nvGrpSpPr>
        <p:grpSpPr>
          <a:xfrm>
            <a:off x="9413401" y="2867616"/>
            <a:ext cx="1118791" cy="650530"/>
            <a:chOff x="9413401" y="2867616"/>
            <a:chExt cx="1118791" cy="650530"/>
          </a:xfrm>
        </p:grpSpPr>
        <p:sp>
          <p:nvSpPr>
            <p:cNvPr id="89" name="Oval 88">
              <a:extLst>
                <a:ext uri="{FF2B5EF4-FFF2-40B4-BE49-F238E27FC236}">
                  <a16:creationId xmlns:a16="http://schemas.microsoft.com/office/drawing/2014/main" id="{DA531911-C496-4DF9-A07C-494D1C179A87}"/>
                </a:ext>
              </a:extLst>
            </p:cNvPr>
            <p:cNvSpPr/>
            <p:nvPr/>
          </p:nvSpPr>
          <p:spPr bwMode="auto">
            <a:xfrm rot="16200000">
              <a:off x="9647532"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1" name="TextBox 100">
              <a:extLst>
                <a:ext uri="{FF2B5EF4-FFF2-40B4-BE49-F238E27FC236}">
                  <a16:creationId xmlns:a16="http://schemas.microsoft.com/office/drawing/2014/main" id="{8139E22B-2730-4765-95C9-E3315270B892}"/>
                </a:ext>
              </a:extLst>
            </p:cNvPr>
            <p:cNvSpPr txBox="1"/>
            <p:nvPr/>
          </p:nvSpPr>
          <p:spPr>
            <a:xfrm>
              <a:off x="9413401" y="2912275"/>
              <a:ext cx="1118791" cy="56121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1961" b="0" i="0" u="none" strike="noStrike" kern="1200" cap="none" spc="-98"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0F2742F3-ECD1-4C26-9769-C7B00EDB022E}"/>
                </a:ext>
              </a:extLst>
            </p:cNvPr>
            <p:cNvGrpSpPr/>
            <p:nvPr/>
          </p:nvGrpSpPr>
          <p:grpSpPr>
            <a:xfrm>
              <a:off x="9785210" y="3066700"/>
              <a:ext cx="364005" cy="266171"/>
              <a:chOff x="7666038" y="3306763"/>
              <a:chExt cx="803274" cy="587375"/>
            </a:xfrm>
          </p:grpSpPr>
          <p:sp>
            <p:nvSpPr>
              <p:cNvPr id="33" name="Line 9">
                <a:extLst>
                  <a:ext uri="{FF2B5EF4-FFF2-40B4-BE49-F238E27FC236}">
                    <a16:creationId xmlns:a16="http://schemas.microsoft.com/office/drawing/2014/main" id="{CA50B471-7A33-4BA0-A2C4-8B3AFCEB2E60}"/>
                  </a:ext>
                </a:extLst>
              </p:cNvPr>
              <p:cNvSpPr>
                <a:spLocks noChangeShapeType="1"/>
              </p:cNvSpPr>
              <p:nvPr/>
            </p:nvSpPr>
            <p:spPr bwMode="auto">
              <a:xfrm>
                <a:off x="7853363" y="3335338"/>
                <a:ext cx="0" cy="0"/>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10">
                <a:extLst>
                  <a:ext uri="{FF2B5EF4-FFF2-40B4-BE49-F238E27FC236}">
                    <a16:creationId xmlns:a16="http://schemas.microsoft.com/office/drawing/2014/main" id="{B64A8DC5-8711-45E4-8AF0-EEA342CA605C}"/>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11">
                <a:extLst>
                  <a:ext uri="{FF2B5EF4-FFF2-40B4-BE49-F238E27FC236}">
                    <a16:creationId xmlns:a16="http://schemas.microsoft.com/office/drawing/2014/main" id="{F773B074-F44F-4C1B-8518-E36B9CADEBD2}"/>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12">
                <a:extLst>
                  <a:ext uri="{FF2B5EF4-FFF2-40B4-BE49-F238E27FC236}">
                    <a16:creationId xmlns:a16="http://schemas.microsoft.com/office/drawing/2014/main" id="{595A3FDD-EC71-4D93-B6C4-E21EA962BB53}"/>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Line 13">
                <a:extLst>
                  <a:ext uri="{FF2B5EF4-FFF2-40B4-BE49-F238E27FC236}">
                    <a16:creationId xmlns:a16="http://schemas.microsoft.com/office/drawing/2014/main" id="{82062E17-5D82-4BB7-BD10-C9A61BFFEBFB}"/>
                  </a:ext>
                </a:extLst>
              </p:cNvPr>
              <p:cNvSpPr>
                <a:spLocks noChangeShapeType="1"/>
              </p:cNvSpPr>
              <p:nvPr/>
            </p:nvSpPr>
            <p:spPr bwMode="auto">
              <a:xfrm>
                <a:off x="7666038" y="3687763"/>
                <a:ext cx="0" cy="0"/>
              </a:xfrm>
              <a:prstGeom prst="line">
                <a:avLst/>
              </a:prstGeom>
              <a:noFill/>
              <a:ln w="28575"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14">
                <a:extLst>
                  <a:ext uri="{FF2B5EF4-FFF2-40B4-BE49-F238E27FC236}">
                    <a16:creationId xmlns:a16="http://schemas.microsoft.com/office/drawing/2014/main" id="{05D692A8-AB25-4543-8BF6-438EC0E500E8}"/>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15">
                <a:extLst>
                  <a:ext uri="{FF2B5EF4-FFF2-40B4-BE49-F238E27FC236}">
                    <a16:creationId xmlns:a16="http://schemas.microsoft.com/office/drawing/2014/main" id="{A192592C-D25C-4DC6-A3E9-765C3D536708}"/>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4AB07BFA-E774-4065-BB51-1AD593636818}"/>
              </a:ext>
            </a:extLst>
          </p:cNvPr>
          <p:cNvGrpSpPr/>
          <p:nvPr/>
        </p:nvGrpSpPr>
        <p:grpSpPr>
          <a:xfrm>
            <a:off x="6932350" y="2867616"/>
            <a:ext cx="750471" cy="650530"/>
            <a:chOff x="6932350" y="2867616"/>
            <a:chExt cx="750471" cy="650530"/>
          </a:xfrm>
        </p:grpSpPr>
        <p:sp>
          <p:nvSpPr>
            <p:cNvPr id="84" name="Oval 83">
              <a:extLst>
                <a:ext uri="{FF2B5EF4-FFF2-40B4-BE49-F238E27FC236}">
                  <a16:creationId xmlns:a16="http://schemas.microsoft.com/office/drawing/2014/main" id="{CEAF0FF0-FBB6-45FA-8460-6451B678C45B}"/>
                </a:ext>
              </a:extLst>
            </p:cNvPr>
            <p:cNvSpPr/>
            <p:nvPr/>
          </p:nvSpPr>
          <p:spPr bwMode="auto">
            <a:xfrm rot="16200000">
              <a:off x="6982321" y="2867616"/>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0" name="TextBox 99">
              <a:extLst>
                <a:ext uri="{FF2B5EF4-FFF2-40B4-BE49-F238E27FC236}">
                  <a16:creationId xmlns:a16="http://schemas.microsoft.com/office/drawing/2014/main" id="{FA7F8A79-695F-467A-B218-5DE31FBB0C9E}"/>
                </a:ext>
              </a:extLst>
            </p:cNvPr>
            <p:cNvSpPr txBox="1"/>
            <p:nvPr/>
          </p:nvSpPr>
          <p:spPr>
            <a:xfrm>
              <a:off x="6932350" y="2912275"/>
              <a:ext cx="750471" cy="561211"/>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1961"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0" name="Freeform 35">
              <a:extLst>
                <a:ext uri="{FF2B5EF4-FFF2-40B4-BE49-F238E27FC236}">
                  <a16:creationId xmlns:a16="http://schemas.microsoft.com/office/drawing/2014/main" id="{24237782-F227-4B43-A17C-3222152CDFE9}"/>
                </a:ext>
              </a:extLst>
            </p:cNvPr>
            <p:cNvSpPr>
              <a:spLocks/>
            </p:cNvSpPr>
            <p:nvPr/>
          </p:nvSpPr>
          <p:spPr bwMode="auto">
            <a:xfrm>
              <a:off x="7166317" y="3038407"/>
              <a:ext cx="295650" cy="288611"/>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41" name="Line 36">
              <a:extLst>
                <a:ext uri="{FF2B5EF4-FFF2-40B4-BE49-F238E27FC236}">
                  <a16:creationId xmlns:a16="http://schemas.microsoft.com/office/drawing/2014/main" id="{E3FDA48D-F8B2-4926-AC56-53D4B1C2433A}"/>
                </a:ext>
              </a:extLst>
            </p:cNvPr>
            <p:cNvSpPr>
              <a:spLocks noChangeShapeType="1"/>
            </p:cNvSpPr>
            <p:nvPr/>
          </p:nvSpPr>
          <p:spPr bwMode="auto">
            <a:xfrm flipH="1">
              <a:off x="7156462" y="3118655"/>
              <a:ext cx="216810" cy="216810"/>
            </a:xfrm>
            <a:prstGeom prst="line">
              <a:avLst/>
            </a:prstGeom>
            <a:noFill/>
            <a:ln w="2857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45" name="Title 1">
            <a:extLst>
              <a:ext uri="{FF2B5EF4-FFF2-40B4-BE49-F238E27FC236}">
                <a16:creationId xmlns:a16="http://schemas.microsoft.com/office/drawing/2014/main" id="{2B61F8BC-FB14-424D-BA0E-3B8844FF2F33}"/>
              </a:ext>
            </a:extLst>
          </p:cNvPr>
          <p:cNvSpPr txBox="1">
            <a:spLocks/>
          </p:cNvSpPr>
          <p:nvPr/>
        </p:nvSpPr>
        <p:spPr>
          <a:xfrm>
            <a:off x="268080" y="1024132"/>
            <a:ext cx="11655840" cy="590931"/>
          </a:xfrm>
          <a:prstGeom prst="rect">
            <a:avLst/>
          </a:prstGeom>
        </p:spPr>
        <p:txBody>
          <a:bodyPr>
            <a:spAutoFit/>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a:ea typeface="+mn-ea"/>
                <a:cs typeface="Segoe UI" pitchFamily="34" charset="0"/>
              </a:rPr>
              <a:t>Microsoft contributes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open source</a:t>
            </a:r>
            <a:r>
              <a:rPr kumimoji="0" lang="en-US" sz="3600" b="0" i="0" u="none" strike="noStrike" kern="1200" cap="none" spc="-50" normalizeH="0" baseline="0" noProof="0">
                <a:ln w="3175">
                  <a:noFill/>
                </a:ln>
                <a:solidFill>
                  <a:srgbClr val="000000"/>
                </a:solidFill>
                <a:effectLst/>
                <a:uLnTx/>
                <a:uFillTx/>
                <a:latin typeface="Segoe UI Light"/>
                <a:ea typeface="+mn-ea"/>
                <a:cs typeface="Segoe UI" pitchFamily="34" charset="0"/>
              </a:rPr>
              <a:t> containers</a:t>
            </a:r>
          </a:p>
        </p:txBody>
      </p:sp>
    </p:spTree>
    <p:extLst>
      <p:ext uri="{BB962C8B-B14F-4D97-AF65-F5344CB8AC3E}">
        <p14:creationId xmlns:p14="http://schemas.microsoft.com/office/powerpoint/2010/main" val="248774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up)">
                                      <p:cBhvr>
                                        <p:cTn id="27" dur="500"/>
                                        <p:tgtEl>
                                          <p:spTgt spid="67"/>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left)">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49B8-5A22-4003-A89F-880B83D15BBD}"/>
              </a:ext>
            </a:extLst>
          </p:cNvPr>
          <p:cNvSpPr>
            <a:spLocks noGrp="1"/>
          </p:cNvSpPr>
          <p:nvPr>
            <p:ph type="title"/>
          </p:nvPr>
        </p:nvSpPr>
        <p:spPr>
          <a:xfrm>
            <a:off x="405636" y="1576228"/>
            <a:ext cx="9195564" cy="1402440"/>
          </a:xfrm>
        </p:spPr>
        <p:txBody>
          <a:bodyPr/>
          <a:lstStyle/>
          <a:p>
            <a:r>
              <a:rPr lang="en-US" u="sng" dirty="0"/>
              <a:t>https://aka.ms/newakslab</a:t>
            </a:r>
            <a:endParaRPr lang="en-US" dirty="0"/>
          </a:p>
        </p:txBody>
      </p:sp>
      <p:sp>
        <p:nvSpPr>
          <p:cNvPr id="3" name="Text Placeholder 2">
            <a:extLst>
              <a:ext uri="{FF2B5EF4-FFF2-40B4-BE49-F238E27FC236}">
                <a16:creationId xmlns:a16="http://schemas.microsoft.com/office/drawing/2014/main" id="{FF9245FC-9F9C-474B-AD4F-B2319B8D411B}"/>
              </a:ext>
            </a:extLst>
          </p:cNvPr>
          <p:cNvSpPr>
            <a:spLocks noGrp="1"/>
          </p:cNvSpPr>
          <p:nvPr>
            <p:ph type="body" idx="7"/>
          </p:nvPr>
        </p:nvSpPr>
        <p:spPr>
          <a:xfrm>
            <a:off x="462960" y="577066"/>
            <a:ext cx="8452440" cy="685801"/>
          </a:xfrm>
        </p:spPr>
        <p:txBody>
          <a:bodyPr/>
          <a:lstStyle/>
          <a:p>
            <a:r>
              <a:rPr lang="en-US" dirty="0"/>
              <a:t>Register for Lab</a:t>
            </a:r>
          </a:p>
        </p:txBody>
      </p:sp>
      <p:sp>
        <p:nvSpPr>
          <p:cNvPr id="4" name="Text Placeholder 2">
            <a:extLst>
              <a:ext uri="{FF2B5EF4-FFF2-40B4-BE49-F238E27FC236}">
                <a16:creationId xmlns:a16="http://schemas.microsoft.com/office/drawing/2014/main" id="{DEE57AFE-11B6-4E85-A6EC-3BB886510FBA}"/>
              </a:ext>
            </a:extLst>
          </p:cNvPr>
          <p:cNvSpPr txBox="1">
            <a:spLocks/>
          </p:cNvSpPr>
          <p:nvPr/>
        </p:nvSpPr>
        <p:spPr>
          <a:xfrm>
            <a:off x="450976" y="2784295"/>
            <a:ext cx="8452440" cy="685801"/>
          </a:xfrm>
          <a:prstGeom prst="rect">
            <a:avLst/>
          </a:prstGeom>
        </p:spPr>
        <p:txBody>
          <a:bodyPr vert="horz" wrap="square" lIns="0" tIns="0" rIns="0" bIns="0" rtlCol="0" anchor="b" anchorCtr="0">
            <a:noAutofit/>
          </a:bodyPr>
          <a:lstStyle>
            <a:lvl1pPr marL="457114" marR="0" indent="-457114" algn="l" defTabSz="914192" rtl="0" eaLnBrk="1" fontAlgn="auto" latinLnBrk="0" hangingPunct="1">
              <a:lnSpc>
                <a:spcPct val="90000"/>
              </a:lnSpc>
              <a:spcBef>
                <a:spcPct val="20000"/>
              </a:spcBef>
              <a:spcAft>
                <a:spcPts val="0"/>
              </a:spcAft>
              <a:buClrTx/>
              <a:buSzPct val="90000"/>
              <a:buFont typeface="+mj-lt"/>
              <a:buNone/>
              <a:tabLst/>
              <a:defRPr sz="2400" b="0" i="0" kern="1200" spc="0" baseline="0" dirty="0">
                <a:solidFill>
                  <a:schemeClr val="accent2"/>
                </a:solidFill>
                <a:latin typeface="Segoe UI Semibold" panose="020B0702040204020203" pitchFamily="34" charset="0"/>
                <a:ea typeface="+mn-ea"/>
                <a:cs typeface="Segoe UI Semibold" panose="020B07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AKS Hands-on Lab</a:t>
            </a:r>
          </a:p>
        </p:txBody>
      </p:sp>
      <p:sp>
        <p:nvSpPr>
          <p:cNvPr id="5" name="Title 1">
            <a:extLst>
              <a:ext uri="{FF2B5EF4-FFF2-40B4-BE49-F238E27FC236}">
                <a16:creationId xmlns:a16="http://schemas.microsoft.com/office/drawing/2014/main" id="{8E76A1A4-396C-4907-B6D5-334411976A8F}"/>
              </a:ext>
            </a:extLst>
          </p:cNvPr>
          <p:cNvSpPr txBox="1">
            <a:spLocks/>
          </p:cNvSpPr>
          <p:nvPr/>
        </p:nvSpPr>
        <p:spPr>
          <a:xfrm>
            <a:off x="403926" y="4091694"/>
            <a:ext cx="9195564" cy="1402440"/>
          </a:xfrm>
          <a:prstGeom prst="rect">
            <a:avLst/>
          </a:prstGeom>
        </p:spPr>
        <p:txBody>
          <a:bodyPr vert="horz" wrap="square" lIns="0" tIns="91440" rIns="146304" bIns="91440" rtlCol="0" anchor="t" anchorCtr="0">
            <a:noAutofit/>
          </a:bodyPr>
          <a:lstStyle>
            <a:lvl1pPr algn="l" defTabSz="91419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n-US" dirty="0"/>
              <a:t>https://aka.ms/aksdevops</a:t>
            </a:r>
          </a:p>
        </p:txBody>
      </p:sp>
    </p:spTree>
    <p:extLst>
      <p:ext uri="{BB962C8B-B14F-4D97-AF65-F5344CB8AC3E}">
        <p14:creationId xmlns:p14="http://schemas.microsoft.com/office/powerpoint/2010/main" val="2881694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F3062FF-B067-405B-A161-50F226BA6F3B}"/>
              </a:ext>
            </a:extLst>
          </p:cNvPr>
          <p:cNvPicPr>
            <a:picLocks noChangeAspect="1"/>
          </p:cNvPicPr>
          <p:nvPr/>
        </p:nvPicPr>
        <p:blipFill>
          <a:blip r:embed="rId3"/>
          <a:stretch>
            <a:fillRect/>
          </a:stretch>
        </p:blipFill>
        <p:spPr>
          <a:xfrm>
            <a:off x="6660938" y="2671928"/>
            <a:ext cx="711864" cy="817936"/>
          </a:xfrm>
          <a:prstGeom prst="rect">
            <a:avLst/>
          </a:prstGeom>
        </p:spPr>
      </p:pic>
      <p:pic>
        <p:nvPicPr>
          <p:cNvPr id="21" name="Picture 20">
            <a:extLst>
              <a:ext uri="{FF2B5EF4-FFF2-40B4-BE49-F238E27FC236}">
                <a16:creationId xmlns:a16="http://schemas.microsoft.com/office/drawing/2014/main" id="{B718FF67-0A56-4C2D-8CC9-8F01D13FC625}"/>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109996" y="2635415"/>
            <a:ext cx="891479" cy="891479"/>
          </a:xfrm>
          <a:prstGeom prst="rect">
            <a:avLst/>
          </a:prstGeom>
        </p:spPr>
      </p:pic>
      <p:sp>
        <p:nvSpPr>
          <p:cNvPr id="2" name="Title 1">
            <a:extLst>
              <a:ext uri="{FF2B5EF4-FFF2-40B4-BE49-F238E27FC236}">
                <a16:creationId xmlns:a16="http://schemas.microsoft.com/office/drawing/2014/main" id="{B529F746-D7B9-49D2-A57D-CF4FD76BEBA0}"/>
              </a:ext>
            </a:extLst>
          </p:cNvPr>
          <p:cNvSpPr>
            <a:spLocks noGrp="1"/>
          </p:cNvSpPr>
          <p:nvPr>
            <p:ph type="title"/>
          </p:nvPr>
        </p:nvSpPr>
        <p:spPr/>
        <p:txBody>
          <a:bodyPr/>
          <a:lstStyle/>
          <a:p>
            <a:r>
              <a:rPr lang="en-US" sz="4704" dirty="0">
                <a:solidFill>
                  <a:srgbClr val="505050"/>
                </a:solidFill>
              </a:rPr>
              <a:t>Microsoft leads </a:t>
            </a:r>
            <a:r>
              <a:rPr lang="en-US" sz="4704" dirty="0">
                <a:solidFill>
                  <a:srgbClr val="0072C6"/>
                </a:solidFill>
                <a:latin typeface="Segoe UI Semibold" panose="020B0702040204020203" pitchFamily="34" charset="0"/>
                <a:cs typeface="Segoe UI Semibold" panose="020B0702040204020203" pitchFamily="34" charset="0"/>
              </a:rPr>
              <a:t>open source</a:t>
            </a:r>
            <a:r>
              <a:rPr lang="en-US" sz="4704" dirty="0">
                <a:solidFill>
                  <a:srgbClr val="505050"/>
                </a:solidFill>
              </a:rPr>
              <a:t> communities</a:t>
            </a:r>
            <a:endParaRPr lang="en-US" dirty="0"/>
          </a:p>
        </p:txBody>
      </p:sp>
      <p:sp>
        <p:nvSpPr>
          <p:cNvPr id="6" name="Oval 5">
            <a:extLst>
              <a:ext uri="{FF2B5EF4-FFF2-40B4-BE49-F238E27FC236}">
                <a16:creationId xmlns:a16="http://schemas.microsoft.com/office/drawing/2014/main" id="{4D901501-DC52-4B11-A4D2-920C7AE0C16C}"/>
              </a:ext>
            </a:extLst>
          </p:cNvPr>
          <p:cNvSpPr/>
          <p:nvPr/>
        </p:nvSpPr>
        <p:spPr bwMode="auto">
          <a:xfrm rot="16200000">
            <a:off x="2509834"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7" name="Straight Connector 6">
            <a:extLst>
              <a:ext uri="{FF2B5EF4-FFF2-40B4-BE49-F238E27FC236}">
                <a16:creationId xmlns:a16="http://schemas.microsoft.com/office/drawing/2014/main" id="{C5724A55-8D4D-4213-B2CE-FE2DD49858BE}"/>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D0474C59-2F7D-46D8-8E20-85DD55F91899}"/>
              </a:ext>
            </a:extLst>
          </p:cNvPr>
          <p:cNvSpPr/>
          <p:nvPr/>
        </p:nvSpPr>
        <p:spPr bwMode="auto">
          <a:xfrm rot="16200000">
            <a:off x="4727346"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Oval 8">
            <a:extLst>
              <a:ext uri="{FF2B5EF4-FFF2-40B4-BE49-F238E27FC236}">
                <a16:creationId xmlns:a16="http://schemas.microsoft.com/office/drawing/2014/main" id="{52CC5ED5-57B2-457B-938A-9D10DAF9DAC0}"/>
              </a:ext>
            </a:extLst>
          </p:cNvPr>
          <p:cNvSpPr/>
          <p:nvPr/>
        </p:nvSpPr>
        <p:spPr bwMode="auto">
          <a:xfrm rot="16200000">
            <a:off x="6944859"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D340D021-84EC-491A-8F3C-3D3645B742F9}"/>
              </a:ext>
            </a:extLst>
          </p:cNvPr>
          <p:cNvSpPr/>
          <p:nvPr/>
        </p:nvSpPr>
        <p:spPr bwMode="auto">
          <a:xfrm rot="16200000">
            <a:off x="9162371"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1" name="Straight Connector 10">
            <a:extLst>
              <a:ext uri="{FF2B5EF4-FFF2-40B4-BE49-F238E27FC236}">
                <a16:creationId xmlns:a16="http://schemas.microsoft.com/office/drawing/2014/main" id="{21994BDF-C7DC-49C2-8ED9-B80B55360476}"/>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86F05E-BB3F-4D2F-AD43-A386BB36A7B2}"/>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F58009D-C06B-45D4-8855-8CB8B1E524F1}"/>
              </a:ext>
            </a:extLst>
          </p:cNvPr>
          <p:cNvSpPr txBox="1"/>
          <p:nvPr/>
        </p:nvSpPr>
        <p:spPr>
          <a:xfrm>
            <a:off x="1327837" y="3668474"/>
            <a:ext cx="2508019" cy="923282"/>
          </a:xfrm>
          <a:prstGeom prst="rect">
            <a:avLst/>
          </a:prstGeom>
          <a:noFill/>
        </p:spPr>
        <p:txBody>
          <a:bodyPr wrap="square" lIns="143428" tIns="143428" rIns="143428" bIns="143428" rtlCol="0" anchor="t">
            <a:spAutoFit/>
          </a:bodyPr>
          <a:lstStyle/>
          <a:p>
            <a:pPr algn="ctr">
              <a:spcAft>
                <a:spcPts val="588"/>
              </a:spcAft>
            </a:pPr>
            <a:r>
              <a:rPr lang="en-US" sz="1372" dirty="0">
                <a:latin typeface="Segoe UI" panose="020B0502040204020203" pitchFamily="34" charset="0"/>
                <a:cs typeface="Segoe UI" panose="020B0502040204020203" pitchFamily="34" charset="0"/>
              </a:rPr>
              <a:t>Two members of the Kubernetes </a:t>
            </a:r>
            <a:br>
              <a:rPr lang="en-US" sz="1372" dirty="0">
                <a:latin typeface="Segoe UI" panose="020B0502040204020203" pitchFamily="34" charset="0"/>
                <a:cs typeface="Segoe UI" panose="020B0502040204020203" pitchFamily="34" charset="0"/>
              </a:rPr>
            </a:br>
            <a:r>
              <a:rPr lang="en-US" sz="1372" dirty="0">
                <a:latin typeface="Segoe UI" panose="020B0502040204020203" pitchFamily="34" charset="0"/>
                <a:cs typeface="Segoe UI" panose="020B0502040204020203" pitchFamily="34" charset="0"/>
              </a:rPr>
              <a:t>steering committee</a:t>
            </a:r>
          </a:p>
        </p:txBody>
      </p:sp>
      <p:sp>
        <p:nvSpPr>
          <p:cNvPr id="14" name="TextBox 13">
            <a:extLst>
              <a:ext uri="{FF2B5EF4-FFF2-40B4-BE49-F238E27FC236}">
                <a16:creationId xmlns:a16="http://schemas.microsoft.com/office/drawing/2014/main" id="{ECB4E254-BC67-4C6A-811B-83FFC7CA3B66}"/>
              </a:ext>
            </a:extLst>
          </p:cNvPr>
          <p:cNvSpPr txBox="1"/>
          <p:nvPr/>
        </p:nvSpPr>
        <p:spPr>
          <a:xfrm>
            <a:off x="3773254" y="3668474"/>
            <a:ext cx="2009878" cy="1134491"/>
          </a:xfrm>
          <a:prstGeom prst="rect">
            <a:avLst/>
          </a:prstGeom>
          <a:noFill/>
        </p:spPr>
        <p:txBody>
          <a:bodyPr wrap="square" lIns="143428" tIns="143428" rIns="143428" bIns="143428" rtlCol="0" anchor="t">
            <a:spAutoFit/>
          </a:bodyPr>
          <a:lstStyle/>
          <a:p>
            <a:pPr algn="ctr">
              <a:spcAft>
                <a:spcPts val="588"/>
              </a:spcAft>
            </a:pPr>
            <a:r>
              <a:rPr lang="en-US" sz="1372" dirty="0">
                <a:latin typeface="Segoe UI" panose="020B0502040204020203" pitchFamily="34" charset="0"/>
                <a:cs typeface="Segoe UI" panose="020B0502040204020203" pitchFamily="34" charset="0"/>
              </a:rPr>
              <a:t>Member of the technical board of the Cloud Native Compute Foundation</a:t>
            </a:r>
          </a:p>
        </p:txBody>
      </p:sp>
      <p:sp>
        <p:nvSpPr>
          <p:cNvPr id="15" name="TextBox 14">
            <a:extLst>
              <a:ext uri="{FF2B5EF4-FFF2-40B4-BE49-F238E27FC236}">
                <a16:creationId xmlns:a16="http://schemas.microsoft.com/office/drawing/2014/main" id="{E3D7C389-66F5-4A8C-920D-CA2EF20C3652}"/>
              </a:ext>
            </a:extLst>
          </p:cNvPr>
          <p:cNvSpPr txBox="1"/>
          <p:nvPr/>
        </p:nvSpPr>
        <p:spPr>
          <a:xfrm>
            <a:off x="5941740" y="3668475"/>
            <a:ext cx="2150261" cy="712074"/>
          </a:xfrm>
          <a:prstGeom prst="rect">
            <a:avLst/>
          </a:prstGeom>
          <a:noFill/>
        </p:spPr>
        <p:txBody>
          <a:bodyPr wrap="square" lIns="143428" tIns="143428" rIns="143428" bIns="143428" rtlCol="0" anchor="t">
            <a:spAutoFit/>
          </a:bodyPr>
          <a:lstStyle/>
          <a:p>
            <a:pPr algn="ctr">
              <a:spcAft>
                <a:spcPts val="588"/>
              </a:spcAft>
            </a:pPr>
            <a:r>
              <a:rPr lang="en-US" sz="1372" dirty="0">
                <a:latin typeface="Segoe UI" panose="020B0502040204020203" pitchFamily="34" charset="0"/>
                <a:cs typeface="Segoe UI" panose="020B0502040204020203" pitchFamily="34" charset="0"/>
              </a:rPr>
              <a:t>Board member of the Linux Foundation</a:t>
            </a:r>
          </a:p>
        </p:txBody>
      </p:sp>
      <p:sp>
        <p:nvSpPr>
          <p:cNvPr id="16" name="TextBox 15">
            <a:extLst>
              <a:ext uri="{FF2B5EF4-FFF2-40B4-BE49-F238E27FC236}">
                <a16:creationId xmlns:a16="http://schemas.microsoft.com/office/drawing/2014/main" id="{28B435CB-1F5D-4D02-94F7-1345336A5BB2}"/>
              </a:ext>
            </a:extLst>
          </p:cNvPr>
          <p:cNvSpPr txBox="1"/>
          <p:nvPr/>
        </p:nvSpPr>
        <p:spPr>
          <a:xfrm>
            <a:off x="8184518" y="3668474"/>
            <a:ext cx="2150261" cy="1134491"/>
          </a:xfrm>
          <a:prstGeom prst="rect">
            <a:avLst/>
          </a:prstGeom>
          <a:noFill/>
        </p:spPr>
        <p:txBody>
          <a:bodyPr wrap="square" lIns="143428" tIns="143428" rIns="143428" bIns="143428" rtlCol="0" anchor="t">
            <a:spAutoFit/>
          </a:bodyPr>
          <a:lstStyle/>
          <a:p>
            <a:pPr algn="ctr">
              <a:spcAft>
                <a:spcPts val="588"/>
              </a:spcAft>
            </a:pPr>
            <a:r>
              <a:rPr lang="en-US" sz="1372" dirty="0">
                <a:latin typeface="Segoe UI" panose="020B0502040204020203" pitchFamily="34" charset="0"/>
                <a:cs typeface="Segoe UI" panose="020B0502040204020203" pitchFamily="34" charset="0"/>
              </a:rPr>
              <a:t>Several leads or co-leads of Kubernetes SIGs (special </a:t>
            </a:r>
            <a:br>
              <a:rPr lang="en-US" sz="1372" dirty="0">
                <a:latin typeface="Segoe UI" panose="020B0502040204020203" pitchFamily="34" charset="0"/>
                <a:cs typeface="Segoe UI" panose="020B0502040204020203" pitchFamily="34" charset="0"/>
              </a:rPr>
            </a:br>
            <a:r>
              <a:rPr lang="en-US" sz="1372" dirty="0">
                <a:latin typeface="Segoe UI" panose="020B0502040204020203" pitchFamily="34" charset="0"/>
                <a:cs typeface="Segoe UI" panose="020B0502040204020203" pitchFamily="34" charset="0"/>
              </a:rPr>
              <a:t>interest groups)</a:t>
            </a:r>
          </a:p>
        </p:txBody>
      </p:sp>
      <p:pic>
        <p:nvPicPr>
          <p:cNvPr id="24" name="Picture 23">
            <a:extLst>
              <a:ext uri="{FF2B5EF4-FFF2-40B4-BE49-F238E27FC236}">
                <a16:creationId xmlns:a16="http://schemas.microsoft.com/office/drawing/2014/main" id="{9529F254-1898-42E0-9472-0A711669E3F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607528" y="2828958"/>
            <a:ext cx="2334213" cy="503874"/>
          </a:xfrm>
          <a:prstGeom prst="rect">
            <a:avLst/>
          </a:prstGeom>
        </p:spPr>
      </p:pic>
      <p:pic>
        <p:nvPicPr>
          <p:cNvPr id="25" name="Picture 24">
            <a:extLst>
              <a:ext uri="{FF2B5EF4-FFF2-40B4-BE49-F238E27FC236}">
                <a16:creationId xmlns:a16="http://schemas.microsoft.com/office/drawing/2014/main" id="{118D2333-9AB0-4F48-8057-F48EA9FB4D0E}"/>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8787748" y="2620835"/>
            <a:ext cx="891479" cy="891479"/>
          </a:xfrm>
          <a:prstGeom prst="rect">
            <a:avLst/>
          </a:prstGeom>
        </p:spPr>
      </p:pic>
    </p:spTree>
    <p:extLst>
      <p:ext uri="{BB962C8B-B14F-4D97-AF65-F5344CB8AC3E}">
        <p14:creationId xmlns:p14="http://schemas.microsoft.com/office/powerpoint/2010/main" val="13777697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6743039-A2D2-4AB6-B8D9-E5EDFF081C63}"/>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787748" y="2554005"/>
            <a:ext cx="891479" cy="891479"/>
          </a:xfrm>
          <a:prstGeom prst="rect">
            <a:avLst/>
          </a:prstGeom>
        </p:spPr>
      </p:pic>
      <p:pic>
        <p:nvPicPr>
          <p:cNvPr id="8" name="Picture 7">
            <a:extLst>
              <a:ext uri="{FF2B5EF4-FFF2-40B4-BE49-F238E27FC236}">
                <a16:creationId xmlns:a16="http://schemas.microsoft.com/office/drawing/2014/main" id="{70E4D904-5FF2-4337-AC98-1777789921CF}"/>
              </a:ext>
            </a:extLst>
          </p:cNvPr>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6326608" y="2572413"/>
            <a:ext cx="1380523" cy="840104"/>
          </a:xfrm>
          <a:prstGeom prst="rect">
            <a:avLst/>
          </a:prstGeom>
        </p:spPr>
      </p:pic>
      <p:pic>
        <p:nvPicPr>
          <p:cNvPr id="5" name="Picture 4">
            <a:extLst>
              <a:ext uri="{FF2B5EF4-FFF2-40B4-BE49-F238E27FC236}">
                <a16:creationId xmlns:a16="http://schemas.microsoft.com/office/drawing/2014/main" id="{FA5A51E0-3A79-402F-9D13-1F06FCA7E2A0}"/>
              </a:ext>
            </a:extLst>
          </p:cNvPr>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4167080" y="2709993"/>
            <a:ext cx="1120531" cy="719007"/>
          </a:xfrm>
          <a:prstGeom prst="rect">
            <a:avLst/>
          </a:prstGeom>
        </p:spPr>
      </p:pic>
      <p:sp>
        <p:nvSpPr>
          <p:cNvPr id="11" name="Oval 10">
            <a:extLst>
              <a:ext uri="{FF2B5EF4-FFF2-40B4-BE49-F238E27FC236}">
                <a16:creationId xmlns:a16="http://schemas.microsoft.com/office/drawing/2014/main" id="{20269452-1437-43D0-9AB9-3A534860A796}"/>
              </a:ext>
            </a:extLst>
          </p:cNvPr>
          <p:cNvSpPr/>
          <p:nvPr/>
        </p:nvSpPr>
        <p:spPr bwMode="auto">
          <a:xfrm rot="16200000">
            <a:off x="2509834"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2" name="Straight Connector 11">
            <a:extLst>
              <a:ext uri="{FF2B5EF4-FFF2-40B4-BE49-F238E27FC236}">
                <a16:creationId xmlns:a16="http://schemas.microsoft.com/office/drawing/2014/main" id="{CBB36260-A98E-4D96-991A-BFBD77A51EA8}"/>
              </a:ext>
            </a:extLst>
          </p:cNvPr>
          <p:cNvCxnSpPr>
            <a:cxnSpLocks/>
          </p:cNvCxnSpPr>
          <p:nvPr/>
        </p:nvCxnSpPr>
        <p:spPr>
          <a:xfrm>
            <a:off x="2772725"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92E8C50-9AF3-4DA6-93AA-875D44A1ACCD}"/>
              </a:ext>
            </a:extLst>
          </p:cNvPr>
          <p:cNvSpPr/>
          <p:nvPr/>
        </p:nvSpPr>
        <p:spPr bwMode="auto">
          <a:xfrm rot="16200000">
            <a:off x="4727346"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E34E902B-38B4-4EF9-BA2F-1C34436A8603}"/>
              </a:ext>
            </a:extLst>
          </p:cNvPr>
          <p:cNvSpPr/>
          <p:nvPr/>
        </p:nvSpPr>
        <p:spPr bwMode="auto">
          <a:xfrm rot="16200000">
            <a:off x="6944859"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326DB035-5C0A-4A09-81BF-0D46CA88F126}"/>
              </a:ext>
            </a:extLst>
          </p:cNvPr>
          <p:cNvSpPr/>
          <p:nvPr/>
        </p:nvSpPr>
        <p:spPr bwMode="auto">
          <a:xfrm rot="16200000">
            <a:off x="9162371" y="545407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16" name="Straight Connector 15">
            <a:extLst>
              <a:ext uri="{FF2B5EF4-FFF2-40B4-BE49-F238E27FC236}">
                <a16:creationId xmlns:a16="http://schemas.microsoft.com/office/drawing/2014/main" id="{3E0E8F61-853D-4367-9932-51EFA4E5D1A5}"/>
              </a:ext>
            </a:extLst>
          </p:cNvPr>
          <p:cNvCxnSpPr>
            <a:cxnSpLocks/>
          </p:cNvCxnSpPr>
          <p:nvPr/>
        </p:nvCxnSpPr>
        <p:spPr>
          <a:xfrm>
            <a:off x="4990237"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EB5298F-BA8B-4AF0-B100-D0D46A8C47C0}"/>
              </a:ext>
            </a:extLst>
          </p:cNvPr>
          <p:cNvCxnSpPr>
            <a:cxnSpLocks/>
          </p:cNvCxnSpPr>
          <p:nvPr/>
        </p:nvCxnSpPr>
        <p:spPr>
          <a:xfrm>
            <a:off x="7207749" y="5526087"/>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B390A5-7927-4A29-913F-25FE20EC240B}"/>
              </a:ext>
            </a:extLst>
          </p:cNvPr>
          <p:cNvSpPr txBox="1"/>
          <p:nvPr/>
        </p:nvSpPr>
        <p:spPr>
          <a:xfrm>
            <a:off x="1327837" y="3668474"/>
            <a:ext cx="2508019" cy="1134491"/>
          </a:xfrm>
          <a:prstGeom prst="rect">
            <a:avLst/>
          </a:prstGeom>
          <a:noFill/>
        </p:spPr>
        <p:txBody>
          <a:bodyPr wrap="square" lIns="143428" tIns="143428" rIns="143428" bIns="143428" rtlCol="0" anchor="t">
            <a:spAutoFit/>
          </a:bodyPr>
          <a:lstStyle/>
          <a:p>
            <a:pPr algn="ctr"/>
            <a:r>
              <a:rPr lang="en-US" sz="1372" dirty="0"/>
              <a:t>Helm – The de-facto package manager for </a:t>
            </a:r>
            <a:r>
              <a:rPr lang="en-US" sz="1372" dirty="0" err="1"/>
              <a:t>kubernetes</a:t>
            </a:r>
            <a:r>
              <a:rPr lang="en-US" sz="1372" dirty="0"/>
              <a:t> (</a:t>
            </a:r>
            <a:r>
              <a:rPr lang="en-US" sz="1372" dirty="0">
                <a:solidFill>
                  <a:srgbClr val="0078D4"/>
                </a:solidFill>
                <a:hlinkClick r:id="rId7"/>
              </a:rPr>
              <a:t>https://helm.sh</a:t>
            </a:r>
            <a:r>
              <a:rPr lang="en-US" sz="1372" dirty="0"/>
              <a:t>), Top level CNCF project</a:t>
            </a:r>
          </a:p>
        </p:txBody>
      </p:sp>
      <p:sp>
        <p:nvSpPr>
          <p:cNvPr id="19" name="TextBox 18">
            <a:extLst>
              <a:ext uri="{FF2B5EF4-FFF2-40B4-BE49-F238E27FC236}">
                <a16:creationId xmlns:a16="http://schemas.microsoft.com/office/drawing/2014/main" id="{BAFCB33E-8F88-488F-B41B-469975F4D4D9}"/>
              </a:ext>
            </a:extLst>
          </p:cNvPr>
          <p:cNvSpPr txBox="1"/>
          <p:nvPr/>
        </p:nvSpPr>
        <p:spPr>
          <a:xfrm>
            <a:off x="3773254" y="3668474"/>
            <a:ext cx="2009878" cy="1556543"/>
          </a:xfrm>
          <a:prstGeom prst="rect">
            <a:avLst/>
          </a:prstGeom>
          <a:noFill/>
        </p:spPr>
        <p:txBody>
          <a:bodyPr wrap="square" lIns="143428" tIns="143428" rIns="143428" bIns="143428" rtlCol="0" anchor="t">
            <a:spAutoFit/>
          </a:bodyPr>
          <a:lstStyle/>
          <a:p>
            <a:pPr algn="ctr"/>
            <a:r>
              <a:rPr lang="en-US" sz="1372" dirty="0"/>
              <a:t>Draft – A rapid-development environment for new </a:t>
            </a:r>
            <a:r>
              <a:rPr lang="en-US" sz="1372" dirty="0" err="1"/>
              <a:t>kubernetes</a:t>
            </a:r>
            <a:r>
              <a:rPr lang="en-US" sz="1372" dirty="0"/>
              <a:t> developers (</a:t>
            </a:r>
            <a:r>
              <a:rPr lang="en-US" sz="1372" dirty="0">
                <a:hlinkClick r:id="rId8"/>
              </a:rPr>
              <a:t>https://draft.sh</a:t>
            </a:r>
            <a:r>
              <a:rPr lang="en-US" sz="1372" dirty="0"/>
              <a:t>)</a:t>
            </a:r>
          </a:p>
        </p:txBody>
      </p:sp>
      <p:sp>
        <p:nvSpPr>
          <p:cNvPr id="20" name="TextBox 19">
            <a:extLst>
              <a:ext uri="{FF2B5EF4-FFF2-40B4-BE49-F238E27FC236}">
                <a16:creationId xmlns:a16="http://schemas.microsoft.com/office/drawing/2014/main" id="{2EC33C6C-A24F-4F98-B8ED-2DF6AB5DCD4A}"/>
              </a:ext>
            </a:extLst>
          </p:cNvPr>
          <p:cNvSpPr txBox="1"/>
          <p:nvPr/>
        </p:nvSpPr>
        <p:spPr>
          <a:xfrm>
            <a:off x="5941740" y="3668475"/>
            <a:ext cx="2150261" cy="1345699"/>
          </a:xfrm>
          <a:prstGeom prst="rect">
            <a:avLst/>
          </a:prstGeom>
          <a:noFill/>
        </p:spPr>
        <p:txBody>
          <a:bodyPr wrap="square" lIns="143428" tIns="143428" rIns="143428" bIns="143428" rtlCol="0" anchor="t">
            <a:spAutoFit/>
          </a:bodyPr>
          <a:lstStyle/>
          <a:p>
            <a:pPr algn="ctr"/>
            <a:r>
              <a:rPr lang="en-US" sz="1372" dirty="0"/>
              <a:t>Brigade – Easy to use </a:t>
            </a:r>
            <a:r>
              <a:rPr lang="en-US" sz="1372" dirty="0" err="1"/>
              <a:t>javascript</a:t>
            </a:r>
            <a:r>
              <a:rPr lang="en-US" sz="1372" dirty="0"/>
              <a:t> based workflow definition for </a:t>
            </a:r>
            <a:r>
              <a:rPr lang="en-US" sz="1372" dirty="0" err="1"/>
              <a:t>kubernetes</a:t>
            </a:r>
            <a:r>
              <a:rPr lang="en-US" sz="1372" dirty="0"/>
              <a:t> (</a:t>
            </a:r>
            <a:r>
              <a:rPr lang="en-US" sz="1372" dirty="0">
                <a:hlinkClick r:id="rId9"/>
              </a:rPr>
              <a:t>https://brigade.sh</a:t>
            </a:r>
            <a:r>
              <a:rPr lang="en-US" sz="1372" dirty="0"/>
              <a:t>)</a:t>
            </a:r>
          </a:p>
        </p:txBody>
      </p:sp>
      <p:sp>
        <p:nvSpPr>
          <p:cNvPr id="21" name="TextBox 20">
            <a:extLst>
              <a:ext uri="{FF2B5EF4-FFF2-40B4-BE49-F238E27FC236}">
                <a16:creationId xmlns:a16="http://schemas.microsoft.com/office/drawing/2014/main" id="{899DE00A-DA70-4FF5-8233-CE6151E83254}"/>
              </a:ext>
            </a:extLst>
          </p:cNvPr>
          <p:cNvSpPr txBox="1"/>
          <p:nvPr/>
        </p:nvSpPr>
        <p:spPr>
          <a:xfrm>
            <a:off x="8184518" y="3668474"/>
            <a:ext cx="2097940" cy="1134491"/>
          </a:xfrm>
          <a:prstGeom prst="rect">
            <a:avLst/>
          </a:prstGeom>
          <a:noFill/>
        </p:spPr>
        <p:txBody>
          <a:bodyPr wrap="square" lIns="143428" tIns="143428" rIns="143428" bIns="143428" rtlCol="0" anchor="t">
            <a:spAutoFit/>
          </a:bodyPr>
          <a:lstStyle/>
          <a:p>
            <a:pPr algn="ctr"/>
            <a:r>
              <a:rPr lang="en-US" sz="1372" dirty="0"/>
              <a:t>Kubernetes + VS-Code (</a:t>
            </a:r>
            <a:r>
              <a:rPr lang="en-US" sz="1372" dirty="0">
                <a:hlinkClick r:id="rId10"/>
              </a:rPr>
              <a:t>https://github.com/Azure/vscode-kubernetes-tools</a:t>
            </a:r>
            <a:r>
              <a:rPr lang="en-US" sz="1372" dirty="0"/>
              <a:t> )</a:t>
            </a:r>
          </a:p>
        </p:txBody>
      </p:sp>
      <p:sp>
        <p:nvSpPr>
          <p:cNvPr id="26" name="Title 1">
            <a:extLst>
              <a:ext uri="{FF2B5EF4-FFF2-40B4-BE49-F238E27FC236}">
                <a16:creationId xmlns:a16="http://schemas.microsoft.com/office/drawing/2014/main" id="{9E81E747-1C05-46C2-9E43-7A2EED9AB6F9}"/>
              </a:ext>
            </a:extLst>
          </p:cNvPr>
          <p:cNvSpPr txBox="1">
            <a:spLocks/>
          </p:cNvSpPr>
          <p:nvPr/>
        </p:nvSpPr>
        <p:spPr>
          <a:xfrm>
            <a:off x="268080" y="737809"/>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a:defRPr/>
            </a:pPr>
            <a:r>
              <a:rPr lang="en-US" sz="4705" dirty="0"/>
              <a:t>Microsoft builds </a:t>
            </a:r>
            <a:r>
              <a:rPr lang="en-US" sz="4705" b="1" dirty="0">
                <a:solidFill>
                  <a:srgbClr val="0078D4"/>
                </a:solidFill>
              </a:rPr>
              <a:t>open source </a:t>
            </a:r>
            <a:r>
              <a:rPr lang="en-US" sz="4705" dirty="0"/>
              <a:t>projects</a:t>
            </a:r>
            <a:endParaRPr lang="en-US" sz="4705" spc="-100" dirty="0">
              <a:solidFill>
                <a:schemeClr val="tx1"/>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0DD7F3D2-3287-4527-97DB-C75C4B5CF315}"/>
              </a:ext>
            </a:extLst>
          </p:cNvPr>
          <p:cNvPicPr>
            <a:picLocks noChangeAspect="1"/>
          </p:cNvPicPr>
          <p:nvPr/>
        </p:nvPicPr>
        <p:blipFill>
          <a:blip r:embed="rId11">
            <a:grayscl/>
            <a:extLst>
              <a:ext uri="{28A0092B-C50C-407E-A947-70E740481C1C}">
                <a14:useLocalDpi xmlns:a14="http://schemas.microsoft.com/office/drawing/2010/main" val="0"/>
              </a:ext>
            </a:extLst>
          </a:blip>
          <a:stretch>
            <a:fillRect/>
          </a:stretch>
        </p:blipFill>
        <p:spPr>
          <a:xfrm>
            <a:off x="2106588" y="2507510"/>
            <a:ext cx="950517" cy="991253"/>
          </a:xfrm>
          <a:prstGeom prst="rect">
            <a:avLst/>
          </a:prstGeom>
        </p:spPr>
      </p:pic>
    </p:spTree>
    <p:extLst>
      <p:ext uri="{BB962C8B-B14F-4D97-AF65-F5344CB8AC3E}">
        <p14:creationId xmlns:p14="http://schemas.microsoft.com/office/powerpoint/2010/main" val="37349199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Resources</a:t>
            </a:r>
          </a:p>
        </p:txBody>
      </p:sp>
      <p:sp>
        <p:nvSpPr>
          <p:cNvPr id="114" name="Hexagon 113">
            <a:extLst>
              <a:ext uri="{FF2B5EF4-FFF2-40B4-BE49-F238E27FC236}">
                <a16:creationId xmlns:a16="http://schemas.microsoft.com/office/drawing/2014/main" id="{533719B5-4670-4C1D-9CB2-B49CF1D2BA02}"/>
              </a:ext>
            </a:extLst>
          </p:cNvPr>
          <p:cNvSpPr/>
          <p:nvPr/>
        </p:nvSpPr>
        <p:spPr bwMode="auto">
          <a:xfrm>
            <a:off x="8193898" y="31536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418256" y="4018028"/>
            <a:ext cx="1176625" cy="253450"/>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779502" y="3441064"/>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253386077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1927" y="2026778"/>
            <a:ext cx="3182281" cy="1854418"/>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278" y="2026778"/>
            <a:ext cx="3182282" cy="1854418"/>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278" y="4344547"/>
            <a:ext cx="3182282" cy="1854417"/>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251926" y="4344547"/>
            <a:ext cx="3182282" cy="1854417"/>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380961" y="1816478"/>
            <a:ext cx="4709119" cy="3674852"/>
          </a:xfrm>
          <a:prstGeom prst="rect">
            <a:avLst/>
          </a:prstGeom>
          <a:noFill/>
        </p:spPr>
        <p:txBody>
          <a:bodyPr wrap="square" lIns="143407" tIns="0" rIns="143407" bIns="0" rtlCol="0">
            <a:spAutoFit/>
          </a:bodyPr>
          <a:lstStyle/>
          <a:p>
            <a:pPr marL="274320" marR="0" lvl="0" indent="-274320" algn="l" defTabSz="914225" rtl="0" eaLnBrk="1" fontAlgn="auto" latinLnBrk="0" hangingPunct="1">
              <a:lnSpc>
                <a:spcPct val="10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rId11">
                  <a:extLst>
                    <a:ext uri="{A12FA001-AC4F-418D-AE19-62706E023703}">
                      <ahyp:hlinkClr xmlns:ahyp="http://schemas.microsoft.com/office/drawing/2018/hyperlinkcolor" val="tx"/>
                    </a:ext>
                  </a:extLst>
                </a:hlinkClick>
              </a:rPr>
              <a:t>Azure Kubernetes Service (AKS)</a:t>
            </a:r>
            <a:endPar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endParaRP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 action="ppaction://noaction">
                  <a:extLst>
                    <a:ext uri="{A12FA001-AC4F-418D-AE19-62706E023703}">
                      <ahyp:hlinkClr xmlns:ahyp="http://schemas.microsoft.com/office/drawing/2018/hyperlinkcolor" val="tx"/>
                    </a:ext>
                  </a:extLst>
                </a:hlinkClick>
              </a:rPr>
              <a:t>Containers on Azure pitch deck</a:t>
            </a: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 action="ppaction://noaction">
                  <a:extLst>
                    <a:ext uri="{A12FA001-AC4F-418D-AE19-62706E023703}">
                      <ahyp:hlinkClr xmlns:ahyp="http://schemas.microsoft.com/office/drawing/2018/hyperlinkcolor" val="tx"/>
                    </a:ext>
                  </a:extLst>
                </a:hlinkClick>
              </a:rPr>
              <a:t>Smart Hotel 360 Demo</a:t>
            </a:r>
            <a:endPar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endParaRP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hlinkClick r:id="rId12"/>
              </a:rPr>
              <a:t>Documentation resources</a:t>
            </a:r>
            <a:endParaRPr kumimoji="0" lang="en-US" sz="18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endParaRPr>
          </a:p>
          <a:p>
            <a:pPr marL="274320" marR="0" lvl="0" indent="-274320" algn="l" defTabSz="914225" rtl="0" eaLnBrk="1" fontAlgn="auto" latinLnBrk="0" hangingPunct="1">
              <a:lnSpc>
                <a:spcPct val="90000"/>
              </a:lnSpc>
              <a:spcBef>
                <a:spcPts val="0"/>
              </a:spcBef>
              <a:spcAft>
                <a:spcPts val="2400"/>
              </a:spcAft>
              <a:buClr>
                <a:srgbClr val="0072C6"/>
              </a:buClr>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0078D4"/>
                </a:solidFill>
                <a:effectLst/>
                <a:uLnTx/>
                <a:uFillTx/>
                <a:latin typeface="Segoe UI"/>
                <a:ea typeface="+mn-ea"/>
                <a:cs typeface="+mn-cs"/>
                <a:hlinkClick r:id="rId13">
                  <a:extLst>
                    <a:ext uri="{A12FA001-AC4F-418D-AE19-62706E023703}">
                      <ahyp:hlinkClr xmlns:ahyp="http://schemas.microsoft.com/office/drawing/2018/hyperlinkcolor" val="tx"/>
                    </a:ext>
                  </a:extLst>
                </a:hlinkClick>
              </a:rPr>
              <a:t>Ebook</a:t>
            </a:r>
            <a:r>
              <a:rPr kumimoji="0" lang="en-US" sz="1800" b="0" i="0" u="none" strike="noStrike" kern="1200" cap="none" spc="0" normalizeH="0" baseline="0" noProof="0" dirty="0">
                <a:ln>
                  <a:noFill/>
                </a:ln>
                <a:solidFill>
                  <a:srgbClr val="0078D4"/>
                </a:solidFill>
                <a:effectLst/>
                <a:uLnTx/>
                <a:uFillTx/>
                <a:latin typeface="Segoe UI"/>
                <a:ea typeface="+mn-ea"/>
                <a:cs typeface="+mn-cs"/>
                <a:hlinkClick r:id="rId13">
                  <a:extLst>
                    <a:ext uri="{A12FA001-AC4F-418D-AE19-62706E023703}">
                      <ahyp:hlinkClr xmlns:ahyp="http://schemas.microsoft.com/office/drawing/2018/hyperlinkcolor" val="tx"/>
                    </a:ext>
                  </a:extLst>
                </a:hlinkClick>
              </a:rPr>
              <a:t> for distributed systems</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274320" marR="0" lvl="0" indent="-274320" algn="l" defTabSz="914314"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hlinkClick r:id="rId14">
                  <a:extLst>
                    <a:ext uri="{A12FA001-AC4F-418D-AE19-62706E023703}">
                      <ahyp:hlinkClr xmlns:ahyp="http://schemas.microsoft.com/office/drawing/2018/hyperlinkcolor" val="tx"/>
                    </a:ext>
                  </a:extLst>
                </a:hlinkClick>
              </a:rPr>
              <a:t>Distributed system </a:t>
            </a:r>
            <a:r>
              <a:rPr kumimoji="0" lang="en-US" sz="1800" b="0" i="0" u="none" strike="noStrike" kern="1200" cap="none" spc="0" normalizeH="0" baseline="0" noProof="0" dirty="0" err="1">
                <a:ln>
                  <a:noFill/>
                </a:ln>
                <a:solidFill>
                  <a:srgbClr val="0078D4"/>
                </a:solidFill>
                <a:effectLst/>
                <a:uLnTx/>
                <a:uFillTx/>
                <a:latin typeface="Segoe UI"/>
                <a:ea typeface="+mn-ea"/>
                <a:cs typeface="+mn-cs"/>
                <a:hlinkClick r:id="rId14">
                  <a:extLst>
                    <a:ext uri="{A12FA001-AC4F-418D-AE19-62706E023703}">
                      <ahyp:hlinkClr xmlns:ahyp="http://schemas.microsoft.com/office/drawing/2018/hyperlinkcolor" val="tx"/>
                    </a:ext>
                  </a:extLst>
                </a:hlinkClick>
              </a:rPr>
              <a:t>HoL</a:t>
            </a:r>
            <a:r>
              <a:rPr kumimoji="0" lang="en-US" sz="1800" b="0" i="0" u="none" strike="noStrike" kern="1200" cap="none" spc="0" normalizeH="0" baseline="0" noProof="0" dirty="0">
                <a:ln>
                  <a:noFill/>
                </a:ln>
                <a:solidFill>
                  <a:srgbClr val="0078D4"/>
                </a:solidFill>
                <a:effectLst/>
                <a:uLnTx/>
                <a:uFillTx/>
                <a:latin typeface="Segoe UI"/>
                <a:ea typeface="+mn-ea"/>
                <a:cs typeface="+mn-cs"/>
              </a:rPr>
              <a:t> </a:t>
            </a:r>
          </a:p>
          <a:p>
            <a:pPr marL="274320" marR="0" lvl="0" indent="-274320" algn="l" defTabSz="914314" rtl="0" eaLnBrk="1" fontAlgn="auto" latinLnBrk="0" hangingPunct="1">
              <a:lnSpc>
                <a:spcPct val="100000"/>
              </a:lnSpc>
              <a:spcBef>
                <a:spcPts val="0"/>
              </a:spcBef>
              <a:spcAft>
                <a:spcPts val="24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hlinkClick r:id="rId15">
                  <a:extLst>
                    <a:ext uri="{A12FA001-AC4F-418D-AE19-62706E023703}">
                      <ahyp:hlinkClr xmlns:ahyp="http://schemas.microsoft.com/office/drawing/2018/hyperlinkcolor" val="tx"/>
                    </a:ext>
                  </a:extLst>
                </a:hlinkClick>
              </a:rPr>
              <a:t>AKS </a:t>
            </a:r>
            <a:r>
              <a:rPr kumimoji="0" lang="en-US" sz="1800" b="0" i="0" u="none" strike="noStrike" kern="1200" cap="none" spc="0" normalizeH="0" baseline="0" noProof="0" dirty="0" err="1">
                <a:ln>
                  <a:noFill/>
                </a:ln>
                <a:solidFill>
                  <a:srgbClr val="0078D4"/>
                </a:solidFill>
                <a:effectLst/>
                <a:uLnTx/>
                <a:uFillTx/>
                <a:latin typeface="Segoe UI"/>
                <a:ea typeface="+mn-ea"/>
                <a:cs typeface="+mn-cs"/>
                <a:hlinkClick r:id="rId15">
                  <a:extLst>
                    <a:ext uri="{A12FA001-AC4F-418D-AE19-62706E023703}">
                      <ahyp:hlinkClr xmlns:ahyp="http://schemas.microsoft.com/office/drawing/2018/hyperlinkcolor" val="tx"/>
                    </a:ext>
                  </a:extLst>
                </a:hlinkClick>
              </a:rPr>
              <a:t>HoL</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3780E0B7-0F76-4407-9B51-E888DC330828}"/>
              </a:ext>
            </a:extLst>
          </p:cNvPr>
          <p:cNvSpPr txBox="1"/>
          <p:nvPr/>
        </p:nvSpPr>
        <p:spPr>
          <a:xfrm>
            <a:off x="4927277" y="173843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4927277" y="405620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251927" y="173843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251927" y="4056208"/>
            <a:ext cx="3324650" cy="184666"/>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Get the code from GitHub</a:t>
            </a:r>
          </a:p>
        </p:txBody>
      </p:sp>
      <p:sp>
        <p:nvSpPr>
          <p:cNvPr id="13" name="Title 16">
            <a:extLst>
              <a:ext uri="{FF2B5EF4-FFF2-40B4-BE49-F238E27FC236}">
                <a16:creationId xmlns:a16="http://schemas.microsoft.com/office/drawing/2014/main" id="{417FFD57-7B06-4BF2-880B-2F24FB0203F3}"/>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AKS resources</a:t>
            </a:r>
          </a:p>
        </p:txBody>
      </p:sp>
    </p:spTree>
    <p:extLst>
      <p:ext uri="{BB962C8B-B14F-4D97-AF65-F5344CB8AC3E}">
        <p14:creationId xmlns:p14="http://schemas.microsoft.com/office/powerpoint/2010/main" val="125152436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t>Product deep dive</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sp>
        <p:nvSpPr>
          <p:cNvPr id="111" name="Hexagon 110">
            <a:extLst>
              <a:ext uri="{FF2B5EF4-FFF2-40B4-BE49-F238E27FC236}">
                <a16:creationId xmlns:a16="http://schemas.microsoft.com/office/drawing/2014/main" id="{99064AFB-7CB0-4021-9914-2EA40EF42971}"/>
              </a:ext>
            </a:extLst>
          </p:cNvPr>
          <p:cNvSpPr/>
          <p:nvPr/>
        </p:nvSpPr>
        <p:spPr bwMode="auto">
          <a:xfrm>
            <a:off x="9658686" y="230047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021309" y="3094156"/>
            <a:ext cx="900093" cy="416383"/>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505050"/>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158991" y="2632542"/>
            <a:ext cx="624729" cy="333163"/>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a:endParaRPr>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gradFill>
                <a:latin typeface="Segoe UI"/>
              </a:endParaRPr>
            </a:p>
          </p:txBody>
        </p:sp>
      </p:grpSp>
      <p:grpSp>
        <p:nvGrpSpPr>
          <p:cNvPr id="93" name="Group 92"/>
          <p:cNvGrpSpPr/>
          <p:nvPr/>
        </p:nvGrpSpPr>
        <p:grpSpPr>
          <a:xfrm>
            <a:off x="869963" y="2300473"/>
            <a:ext cx="1625340" cy="1401156"/>
            <a:chOff x="832543" y="2856757"/>
            <a:chExt cx="1657931" cy="1429252"/>
          </a:xfrm>
        </p:grpSpPr>
        <p:sp>
          <p:nvSpPr>
            <p:cNvPr id="102" name="Hexagon 176">
              <a:extLst>
                <a:ext uri="{FF2B5EF4-FFF2-40B4-BE49-F238E27FC236}">
                  <a16:creationId xmlns:a16="http://schemas.microsoft.com/office/drawing/2014/main" id="{04E77473-2C92-4606-A34C-9BDBC958863C}"/>
                </a:ext>
              </a:extLst>
            </p:cNvPr>
            <p:cNvSpPr/>
            <p:nvPr/>
          </p:nvSpPr>
          <p:spPr bwMode="auto">
            <a:xfrm>
              <a:off x="832543"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084076" y="3749455"/>
              <a:ext cx="1154864" cy="258532"/>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solidFill>
                    <a:srgbClr val="FFFFFF"/>
                  </a:solidFill>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45231" y="3115102"/>
              <a:ext cx="432556" cy="435200"/>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gradFill>
                  <a:gsLst>
                    <a:gs pos="0">
                      <a:srgbClr val="505050"/>
                    </a:gs>
                    <a:gs pos="100000">
                      <a:srgbClr val="505050"/>
                    </a:gs>
                  </a:gsLst>
                  <a:lin ang="5400000" scaled="1"/>
                </a:gradFill>
                <a:latin typeface="Segoe UI"/>
              </a:endParaRPr>
            </a:p>
          </p:txBody>
        </p:sp>
      </p:gr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dirty="0">
                <a:solidFill>
                  <a:srgbClr val="505050"/>
                </a:solidFill>
                <a:latin typeface="Segoe UI"/>
              </a:endParaRPr>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9" name="Picture 1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425110674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A75207DB-394C-4F2B-B125-617267CF705A}"/>
              </a:ext>
            </a:extLst>
          </p:cNvPr>
          <p:cNvGrpSpPr/>
          <p:nvPr/>
        </p:nvGrpSpPr>
        <p:grpSpPr>
          <a:xfrm>
            <a:off x="7353945" y="2615684"/>
            <a:ext cx="2546047" cy="1024872"/>
            <a:chOff x="7353945" y="2615684"/>
            <a:chExt cx="2546047" cy="1024872"/>
          </a:xfrm>
        </p:grpSpPr>
        <p:sp>
          <p:nvSpPr>
            <p:cNvPr id="140" name="Title 1">
              <a:extLst>
                <a:ext uri="{FF2B5EF4-FFF2-40B4-BE49-F238E27FC236}">
                  <a16:creationId xmlns:a16="http://schemas.microsoft.com/office/drawing/2014/main" id="{B3F11DD2-39AC-41A7-A312-9E439E2B3CA3}"/>
                </a:ext>
              </a:extLst>
            </p:cNvPr>
            <p:cNvSpPr txBox="1">
              <a:spLocks/>
            </p:cNvSpPr>
            <p:nvPr/>
          </p:nvSpPr>
          <p:spPr>
            <a:xfrm>
              <a:off x="7353946" y="2615684"/>
              <a:ext cx="1737909"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42" name="Rectangle: Rounded Corners 141">
              <a:extLst>
                <a:ext uri="{FF2B5EF4-FFF2-40B4-BE49-F238E27FC236}">
                  <a16:creationId xmlns:a16="http://schemas.microsoft.com/office/drawing/2014/main" id="{315EAF01-DB5B-4F13-9B8B-C929AAEB4318}"/>
                </a:ext>
              </a:extLst>
            </p:cNvPr>
            <p:cNvSpPr/>
            <p:nvPr/>
          </p:nvSpPr>
          <p:spPr bwMode="auto">
            <a:xfrm>
              <a:off x="7353945" y="2817596"/>
              <a:ext cx="2546047" cy="82296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sp>
        <p:nvSpPr>
          <p:cNvPr id="5" name="Title 16">
            <a:extLst>
              <a:ext uri="{FF2B5EF4-FFF2-40B4-BE49-F238E27FC236}">
                <a16:creationId xmlns:a16="http://schemas.microsoft.com/office/drawing/2014/main" id="{F2152EA2-AAB0-45FF-B08D-B2BEA5B8C79D}"/>
              </a:ext>
            </a:extLst>
          </p:cNvPr>
          <p:cNvSpPr txBox="1">
            <a:spLocks/>
          </p:cNvSpPr>
          <p:nvPr/>
        </p:nvSpPr>
        <p:spPr>
          <a:xfrm>
            <a:off x="588263" y="143048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Developer/CI system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builds container image </a:t>
            </a:r>
          </a:p>
        </p:txBody>
      </p:sp>
      <p:sp>
        <p:nvSpPr>
          <p:cNvPr id="6" name="Title 16">
            <a:extLst>
              <a:ext uri="{FF2B5EF4-FFF2-40B4-BE49-F238E27FC236}">
                <a16:creationId xmlns:a16="http://schemas.microsoft.com/office/drawing/2014/main" id="{93E19E65-7BDF-4EB8-A5CB-E096879ED585}"/>
              </a:ext>
            </a:extLst>
          </p:cNvPr>
          <p:cNvSpPr txBox="1">
            <a:spLocks/>
          </p:cNvSpPr>
          <p:nvPr/>
        </p:nvSpPr>
        <p:spPr>
          <a:xfrm>
            <a:off x="588263" y="2316914"/>
            <a:ext cx="30825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Image pushed to Azure Container Registry</a:t>
            </a:r>
          </a:p>
        </p:txBody>
      </p:sp>
      <p:sp>
        <p:nvSpPr>
          <p:cNvPr id="7" name="Title 16">
            <a:extLst>
              <a:ext uri="{FF2B5EF4-FFF2-40B4-BE49-F238E27FC236}">
                <a16:creationId xmlns:a16="http://schemas.microsoft.com/office/drawing/2014/main" id="{628BB3D2-024E-4F83-A830-70CC80F0DB91}"/>
              </a:ext>
            </a:extLst>
          </p:cNvPr>
          <p:cNvSpPr txBox="1">
            <a:spLocks/>
          </p:cNvSpPr>
          <p:nvPr/>
        </p:nvSpPr>
        <p:spPr>
          <a:xfrm>
            <a:off x="588263" y="3203341"/>
            <a:ext cx="317535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Azure Container Registry quarantines image until scanning passes</a:t>
            </a:r>
          </a:p>
        </p:txBody>
      </p:sp>
      <p:sp>
        <p:nvSpPr>
          <p:cNvPr id="8" name="Title 16">
            <a:extLst>
              <a:ext uri="{FF2B5EF4-FFF2-40B4-BE49-F238E27FC236}">
                <a16:creationId xmlns:a16="http://schemas.microsoft.com/office/drawing/2014/main" id="{320170F3-81CF-4934-BED0-2722B1DDFC78}"/>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Azure Container Registry – vulnerability scanning</a:t>
            </a:r>
            <a:endPar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7194F5F3-ED55-4700-92C0-7D7A52BA5BE6}"/>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Title 16">
            <a:extLst>
              <a:ext uri="{FF2B5EF4-FFF2-40B4-BE49-F238E27FC236}">
                <a16:creationId xmlns:a16="http://schemas.microsoft.com/office/drawing/2014/main" id="{5BCC1A5E-8625-4D0D-B27E-FE50DAB7CC3F}"/>
              </a:ext>
            </a:extLst>
          </p:cNvPr>
          <p:cNvSpPr txBox="1">
            <a:spLocks/>
          </p:cNvSpPr>
          <p:nvPr/>
        </p:nvSpPr>
        <p:spPr>
          <a:xfrm>
            <a:off x="588263" y="4335989"/>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Azure Container Registry </a:t>
            </a:r>
            <a:b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rPr>
              <a:t>scans content leveraging Aqua, </a:t>
            </a:r>
            <a:r>
              <a:rPr kumimoji="0" lang="en-US" sz="1600" b="0" i="0" u="none" strike="noStrike" kern="1200" cap="none" spc="0" normalizeH="0" baseline="0" noProof="0" dirty="0" err="1">
                <a:ln w="3175">
                  <a:noFill/>
                </a:ln>
                <a:solidFill>
                  <a:srgbClr val="0078D4"/>
                </a:solidFill>
                <a:effectLst/>
                <a:uLnTx/>
                <a:uFillTx/>
                <a:latin typeface="Segoe UI" panose="020B0502040204020203" pitchFamily="34" charset="0"/>
                <a:ea typeface="+mn-ea"/>
                <a:cs typeface="Segoe UI" pitchFamily="34" charset="0"/>
              </a:rPr>
              <a:t>Twistlock</a:t>
            </a:r>
            <a:endParaRPr kumimoji="0" lang="en-US" sz="1600" b="0" i="0" u="none" strike="noStrike" kern="1200" cap="none" spc="0" normalizeH="0" baseline="0" noProof="0" dirty="0">
              <a:ln w="3175">
                <a:noFill/>
              </a:ln>
              <a:solidFill>
                <a:srgbClr val="0078D4"/>
              </a:solidFill>
              <a:effectLst/>
              <a:uLnTx/>
              <a:uFillTx/>
              <a:latin typeface="Segoe UI" panose="020B0502040204020203" pitchFamily="34" charset="0"/>
              <a:ea typeface="+mn-ea"/>
              <a:cs typeface="Segoe UI" pitchFamily="34" charset="0"/>
            </a:endParaRPr>
          </a:p>
        </p:txBody>
      </p:sp>
      <p:sp>
        <p:nvSpPr>
          <p:cNvPr id="129" name="Title 16">
            <a:extLst>
              <a:ext uri="{FF2B5EF4-FFF2-40B4-BE49-F238E27FC236}">
                <a16:creationId xmlns:a16="http://schemas.microsoft.com/office/drawing/2014/main" id="{4A1831A1-B088-4762-89E6-B4C3FD565EDF}"/>
              </a:ext>
            </a:extLst>
          </p:cNvPr>
          <p:cNvSpPr txBox="1">
            <a:spLocks/>
          </p:cNvSpPr>
          <p:nvPr/>
        </p:nvSpPr>
        <p:spPr>
          <a:xfrm>
            <a:off x="588263" y="5468635"/>
            <a:ext cx="323629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Azure Container Registry publishes the image to the repository</a:t>
            </a:r>
          </a:p>
        </p:txBody>
      </p:sp>
      <p:grpSp>
        <p:nvGrpSpPr>
          <p:cNvPr id="148" name="Group 147">
            <a:extLst>
              <a:ext uri="{FF2B5EF4-FFF2-40B4-BE49-F238E27FC236}">
                <a16:creationId xmlns:a16="http://schemas.microsoft.com/office/drawing/2014/main" id="{D5214C1A-3483-4FE2-A65D-04D0683CD0E2}"/>
              </a:ext>
            </a:extLst>
          </p:cNvPr>
          <p:cNvGrpSpPr/>
          <p:nvPr/>
        </p:nvGrpSpPr>
        <p:grpSpPr>
          <a:xfrm>
            <a:off x="4843953" y="2609464"/>
            <a:ext cx="822960" cy="1031092"/>
            <a:chOff x="4934024" y="2596690"/>
            <a:chExt cx="822960" cy="1031092"/>
          </a:xfrm>
        </p:grpSpPr>
        <p:sp>
          <p:nvSpPr>
            <p:cNvPr id="149" name="Title 1">
              <a:extLst>
                <a:ext uri="{FF2B5EF4-FFF2-40B4-BE49-F238E27FC236}">
                  <a16:creationId xmlns:a16="http://schemas.microsoft.com/office/drawing/2014/main" id="{85DD3D06-2D9E-4C89-97D7-4618B9DEB4CC}"/>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150" name="Rectangle: Rounded Corners 149">
              <a:extLst>
                <a:ext uri="{FF2B5EF4-FFF2-40B4-BE49-F238E27FC236}">
                  <a16:creationId xmlns:a16="http://schemas.microsoft.com/office/drawing/2014/main" id="{5C6F3CC1-6DA0-4E0D-92D7-3372318D087E}"/>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1" name="people_4" title="Icon of a person">
              <a:extLst>
                <a:ext uri="{FF2B5EF4-FFF2-40B4-BE49-F238E27FC236}">
                  <a16:creationId xmlns:a16="http://schemas.microsoft.com/office/drawing/2014/main" id="{9D4BEF36-F73A-4C78-BD59-8F95C4880599}"/>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5BFF641F-76E3-445C-A863-1BF438ED1CAA}"/>
              </a:ext>
            </a:extLst>
          </p:cNvPr>
          <p:cNvGrpSpPr/>
          <p:nvPr/>
        </p:nvGrpSpPr>
        <p:grpSpPr>
          <a:xfrm>
            <a:off x="5769351" y="2455575"/>
            <a:ext cx="822960" cy="1184981"/>
            <a:chOff x="5859422" y="2442801"/>
            <a:chExt cx="822960" cy="1184981"/>
          </a:xfrm>
        </p:grpSpPr>
        <p:sp>
          <p:nvSpPr>
            <p:cNvPr id="145" name="Title 1">
              <a:extLst>
                <a:ext uri="{FF2B5EF4-FFF2-40B4-BE49-F238E27FC236}">
                  <a16:creationId xmlns:a16="http://schemas.microsoft.com/office/drawing/2014/main" id="{4E4FF42B-88BB-40EA-9F2E-248985C5B3E2}"/>
                </a:ext>
              </a:extLst>
            </p:cNvPr>
            <p:cNvSpPr txBox="1">
              <a:spLocks/>
            </p:cNvSpPr>
            <p:nvPr/>
          </p:nvSpPr>
          <p:spPr>
            <a:xfrm>
              <a:off x="5912112" y="2442801"/>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 image</a:t>
              </a:r>
            </a:p>
          </p:txBody>
        </p:sp>
        <p:sp>
          <p:nvSpPr>
            <p:cNvPr id="146" name="Rectangle: Rounded Corners 145">
              <a:extLst>
                <a:ext uri="{FF2B5EF4-FFF2-40B4-BE49-F238E27FC236}">
                  <a16:creationId xmlns:a16="http://schemas.microsoft.com/office/drawing/2014/main" id="{34ECA6D0-5BE9-4F60-8D5A-F902B9E37204}"/>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2" name="Freeform: Shape 151">
              <a:extLst>
                <a:ext uri="{FF2B5EF4-FFF2-40B4-BE49-F238E27FC236}">
                  <a16:creationId xmlns:a16="http://schemas.microsoft.com/office/drawing/2014/main" id="{450848F9-F4D8-4534-938F-F796D369A89F}"/>
                </a:ext>
              </a:extLst>
            </p:cNvPr>
            <p:cNvSpPr/>
            <p:nvPr/>
          </p:nvSpPr>
          <p:spPr>
            <a:xfrm>
              <a:off x="6050068" y="2974287"/>
              <a:ext cx="441669" cy="4840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3" name="Freeform: Shape 152">
            <a:extLst>
              <a:ext uri="{FF2B5EF4-FFF2-40B4-BE49-F238E27FC236}">
                <a16:creationId xmlns:a16="http://schemas.microsoft.com/office/drawing/2014/main" id="{98F97F69-726A-4C63-ACAE-94A8F4DC88BD}"/>
              </a:ext>
            </a:extLst>
          </p:cNvPr>
          <p:cNvSpPr/>
          <p:nvPr/>
        </p:nvSpPr>
        <p:spPr>
          <a:xfrm>
            <a:off x="7715225" y="2987061"/>
            <a:ext cx="441669" cy="4840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56" name="Straight Arrow Connector 155">
            <a:extLst>
              <a:ext uri="{FF2B5EF4-FFF2-40B4-BE49-F238E27FC236}">
                <a16:creationId xmlns:a16="http://schemas.microsoft.com/office/drawing/2014/main" id="{7E74CA7B-9335-40CC-8DB6-9BC0ABC03B77}"/>
              </a:ext>
            </a:extLst>
          </p:cNvPr>
          <p:cNvCxnSpPr>
            <a:cxnSpLocks/>
          </p:cNvCxnSpPr>
          <p:nvPr/>
        </p:nvCxnSpPr>
        <p:spPr>
          <a:xfrm>
            <a:off x="8224251" y="3229076"/>
            <a:ext cx="754188"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arrow_12" title="Icon of a circle made of a curved arrow pointing clockwise">
            <a:extLst>
              <a:ext uri="{FF2B5EF4-FFF2-40B4-BE49-F238E27FC236}">
                <a16:creationId xmlns:a16="http://schemas.microsoft.com/office/drawing/2014/main" id="{731746E2-5D2A-4DE6-9EED-78B6588374EE}"/>
              </a:ext>
            </a:extLst>
          </p:cNvPr>
          <p:cNvSpPr>
            <a:spLocks noChangeAspect="1" noEditPoints="1"/>
          </p:cNvSpPr>
          <p:nvPr/>
        </p:nvSpPr>
        <p:spPr bwMode="auto">
          <a:xfrm>
            <a:off x="9045796" y="2986760"/>
            <a:ext cx="492916" cy="48463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FB2358C0-9DC5-47B1-AF18-8EEA3C2B7417}"/>
              </a:ext>
            </a:extLst>
          </p:cNvPr>
          <p:cNvSpPr/>
          <p:nvPr/>
        </p:nvSpPr>
        <p:spPr>
          <a:xfrm>
            <a:off x="9186510" y="3113189"/>
            <a:ext cx="211489" cy="23177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2" name="Title 1">
            <a:extLst>
              <a:ext uri="{FF2B5EF4-FFF2-40B4-BE49-F238E27FC236}">
                <a16:creationId xmlns:a16="http://schemas.microsoft.com/office/drawing/2014/main" id="{E9BDCCCA-D142-46F3-BE44-0A6ED0C3D514}"/>
              </a:ext>
            </a:extLst>
          </p:cNvPr>
          <p:cNvSpPr txBox="1">
            <a:spLocks/>
          </p:cNvSpPr>
          <p:nvPr/>
        </p:nvSpPr>
        <p:spPr>
          <a:xfrm>
            <a:off x="8239010" y="3027335"/>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Fails</a:t>
            </a:r>
          </a:p>
        </p:txBody>
      </p:sp>
      <p:cxnSp>
        <p:nvCxnSpPr>
          <p:cNvPr id="163" name="Straight Arrow Connector 162">
            <a:extLst>
              <a:ext uri="{FF2B5EF4-FFF2-40B4-BE49-F238E27FC236}">
                <a16:creationId xmlns:a16="http://schemas.microsoft.com/office/drawing/2014/main" id="{78D61248-8AE2-4864-AB48-EF11C5D1835B}"/>
              </a:ext>
            </a:extLst>
          </p:cNvPr>
          <p:cNvCxnSpPr>
            <a:cxnSpLocks/>
          </p:cNvCxnSpPr>
          <p:nvPr/>
        </p:nvCxnSpPr>
        <p:spPr>
          <a:xfrm rot="5400000">
            <a:off x="7558965" y="3911066"/>
            <a:ext cx="754188"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4" name="Title 1">
            <a:extLst>
              <a:ext uri="{FF2B5EF4-FFF2-40B4-BE49-F238E27FC236}">
                <a16:creationId xmlns:a16="http://schemas.microsoft.com/office/drawing/2014/main" id="{78F8293C-14CA-45D3-80A2-A0B5498ABB50}"/>
              </a:ext>
            </a:extLst>
          </p:cNvPr>
          <p:cNvSpPr txBox="1">
            <a:spLocks/>
          </p:cNvSpPr>
          <p:nvPr/>
        </p:nvSpPr>
        <p:spPr>
          <a:xfrm>
            <a:off x="10005386" y="3075188"/>
            <a:ext cx="1406660"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Aqua and </a:t>
            </a:r>
            <a:r>
              <a:rPr kumimoji="0" lang="en-US" sz="1000" b="0" i="1"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Twistlock</a:t>
            </a:r>
            <a:r>
              <a:rPr kumimoji="0" lang="en-US" sz="10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container security</a:t>
            </a:r>
          </a:p>
        </p:txBody>
      </p:sp>
      <p:sp>
        <p:nvSpPr>
          <p:cNvPr id="164" name="Title 1">
            <a:extLst>
              <a:ext uri="{FF2B5EF4-FFF2-40B4-BE49-F238E27FC236}">
                <a16:creationId xmlns:a16="http://schemas.microsoft.com/office/drawing/2014/main" id="{310BD49D-8F7B-4BF4-9C14-053222E86921}"/>
              </a:ext>
            </a:extLst>
          </p:cNvPr>
          <p:cNvSpPr txBox="1">
            <a:spLocks/>
          </p:cNvSpPr>
          <p:nvPr/>
        </p:nvSpPr>
        <p:spPr>
          <a:xfrm>
            <a:off x="7126630" y="38295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Passes</a:t>
            </a:r>
          </a:p>
        </p:txBody>
      </p:sp>
      <p:grpSp>
        <p:nvGrpSpPr>
          <p:cNvPr id="170" name="Group 169">
            <a:extLst>
              <a:ext uri="{FF2B5EF4-FFF2-40B4-BE49-F238E27FC236}">
                <a16:creationId xmlns:a16="http://schemas.microsoft.com/office/drawing/2014/main" id="{14423574-D421-4FF1-9D31-955B2D98D854}"/>
              </a:ext>
            </a:extLst>
          </p:cNvPr>
          <p:cNvGrpSpPr/>
          <p:nvPr/>
        </p:nvGrpSpPr>
        <p:grpSpPr>
          <a:xfrm>
            <a:off x="7524488" y="4365630"/>
            <a:ext cx="822960" cy="1031092"/>
            <a:chOff x="7641839" y="4418864"/>
            <a:chExt cx="822960" cy="1031092"/>
          </a:xfrm>
        </p:grpSpPr>
        <p:sp>
          <p:nvSpPr>
            <p:cNvPr id="165" name="file" title="Icon of a file cabinet">
              <a:extLst>
                <a:ext uri="{FF2B5EF4-FFF2-40B4-BE49-F238E27FC236}">
                  <a16:creationId xmlns:a16="http://schemas.microsoft.com/office/drawing/2014/main" id="{D80A1DBF-8020-4282-9E12-91746B87BD16}"/>
                </a:ext>
              </a:extLst>
            </p:cNvPr>
            <p:cNvSpPr>
              <a:spLocks noChangeAspect="1" noEditPoints="1"/>
            </p:cNvSpPr>
            <p:nvPr/>
          </p:nvSpPr>
          <p:spPr bwMode="auto">
            <a:xfrm>
              <a:off x="7857021" y="4808039"/>
              <a:ext cx="392596" cy="460874"/>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Title 1">
              <a:extLst>
                <a:ext uri="{FF2B5EF4-FFF2-40B4-BE49-F238E27FC236}">
                  <a16:creationId xmlns:a16="http://schemas.microsoft.com/office/drawing/2014/main" id="{EF576ABC-1E03-4F94-AC9E-39935164EC45}"/>
                </a:ext>
              </a:extLst>
            </p:cNvPr>
            <p:cNvSpPr txBox="1">
              <a:spLocks/>
            </p:cNvSpPr>
            <p:nvPr/>
          </p:nvSpPr>
          <p:spPr>
            <a:xfrm>
              <a:off x="7694529" y="4418864"/>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Repository</a:t>
              </a:r>
            </a:p>
          </p:txBody>
        </p:sp>
        <p:sp>
          <p:nvSpPr>
            <p:cNvPr id="168" name="Rectangle: Rounded Corners 167">
              <a:extLst>
                <a:ext uri="{FF2B5EF4-FFF2-40B4-BE49-F238E27FC236}">
                  <a16:creationId xmlns:a16="http://schemas.microsoft.com/office/drawing/2014/main" id="{997C5626-D553-4752-9A5E-23C2BE73D2B1}"/>
                </a:ext>
              </a:extLst>
            </p:cNvPr>
            <p:cNvSpPr/>
            <p:nvPr/>
          </p:nvSpPr>
          <p:spPr bwMode="auto">
            <a:xfrm>
              <a:off x="7641839" y="4626996"/>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cxnSp>
        <p:nvCxnSpPr>
          <p:cNvPr id="172" name="Straight Arrow Connector 171">
            <a:extLst>
              <a:ext uri="{FF2B5EF4-FFF2-40B4-BE49-F238E27FC236}">
                <a16:creationId xmlns:a16="http://schemas.microsoft.com/office/drawing/2014/main" id="{D3806123-7C43-4F66-ACD2-82CFB38D07CE}"/>
              </a:ext>
            </a:extLst>
          </p:cNvPr>
          <p:cNvCxnSpPr>
            <a:cxnSpLocks/>
          </p:cNvCxnSpPr>
          <p:nvPr/>
        </p:nvCxnSpPr>
        <p:spPr>
          <a:xfrm>
            <a:off x="6592311" y="3229076"/>
            <a:ext cx="761634"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92617CC5-A170-4655-BD51-4D09FFDCDE40}"/>
              </a:ext>
            </a:extLst>
          </p:cNvPr>
          <p:cNvSpPr/>
          <p:nvPr/>
        </p:nvSpPr>
        <p:spPr bwMode="auto">
          <a:xfrm>
            <a:off x="5580972" y="21083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35" name="Oval 34">
            <a:extLst>
              <a:ext uri="{FF2B5EF4-FFF2-40B4-BE49-F238E27FC236}">
                <a16:creationId xmlns:a16="http://schemas.microsoft.com/office/drawing/2014/main" id="{11A2358B-92C2-4A2E-86FF-6204EA7D98E0}"/>
              </a:ext>
            </a:extLst>
          </p:cNvPr>
          <p:cNvSpPr/>
          <p:nvPr/>
        </p:nvSpPr>
        <p:spPr bwMode="auto">
          <a:xfrm>
            <a:off x="6835968" y="308855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6" name="Oval 35">
            <a:extLst>
              <a:ext uri="{FF2B5EF4-FFF2-40B4-BE49-F238E27FC236}">
                <a16:creationId xmlns:a16="http://schemas.microsoft.com/office/drawing/2014/main" id="{C0BF430C-28FA-42B3-A18E-9A28184FB904}"/>
              </a:ext>
            </a:extLst>
          </p:cNvPr>
          <p:cNvSpPr/>
          <p:nvPr/>
        </p:nvSpPr>
        <p:spPr bwMode="auto">
          <a:xfrm>
            <a:off x="8464185" y="328907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7" name="Oval 36">
            <a:extLst>
              <a:ext uri="{FF2B5EF4-FFF2-40B4-BE49-F238E27FC236}">
                <a16:creationId xmlns:a16="http://schemas.microsoft.com/office/drawing/2014/main" id="{A6C97742-27C7-4620-ADDB-D4AC96B85620}"/>
              </a:ext>
            </a:extLst>
          </p:cNvPr>
          <p:cNvSpPr/>
          <p:nvPr/>
        </p:nvSpPr>
        <p:spPr bwMode="auto">
          <a:xfrm>
            <a:off x="10302048" y="275808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8" name="Oval 37">
            <a:extLst>
              <a:ext uri="{FF2B5EF4-FFF2-40B4-BE49-F238E27FC236}">
                <a16:creationId xmlns:a16="http://schemas.microsoft.com/office/drawing/2014/main" id="{82FE8894-21C9-4AF8-B466-D230BD112557}"/>
              </a:ext>
            </a:extLst>
          </p:cNvPr>
          <p:cNvSpPr/>
          <p:nvPr/>
        </p:nvSpPr>
        <p:spPr bwMode="auto">
          <a:xfrm>
            <a:off x="8058692" y="37739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5</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410390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500"/>
                                        <p:tgtEl>
                                          <p:spTgt spid="14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172"/>
                                        </p:tgtEl>
                                        <p:attrNameLst>
                                          <p:attrName>style.visibility</p:attrName>
                                        </p:attrNameLst>
                                      </p:cBhvr>
                                      <p:to>
                                        <p:strVal val="visible"/>
                                      </p:to>
                                    </p:set>
                                    <p:animEffect transition="in" filter="wipe(left)">
                                      <p:cBhvr>
                                        <p:cTn id="25" dur="500"/>
                                        <p:tgtEl>
                                          <p:spTgt spid="17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77"/>
                                        </p:tgtEl>
                                        <p:attrNameLst>
                                          <p:attrName>style.visibility</p:attrName>
                                        </p:attrNameLst>
                                      </p:cBhvr>
                                      <p:to>
                                        <p:strVal val="visible"/>
                                      </p:to>
                                    </p:set>
                                    <p:animEffect transition="in" filter="fade">
                                      <p:cBhvr>
                                        <p:cTn id="32" dur="500"/>
                                        <p:tgtEl>
                                          <p:spTgt spid="177"/>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53"/>
                                        </p:tgtEl>
                                        <p:attrNameLst>
                                          <p:attrName>style.visibility</p:attrName>
                                        </p:attrNameLst>
                                      </p:cBhvr>
                                      <p:to>
                                        <p:strVal val="visible"/>
                                      </p:to>
                                    </p:set>
                                    <p:animEffect transition="in" filter="fade">
                                      <p:cBhvr>
                                        <p:cTn id="36" dur="500"/>
                                        <p:tgtEl>
                                          <p:spTgt spid="15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22" presetClass="entr" presetSubtype="8" fill="hold" nodeType="withEffect">
                                  <p:stCondLst>
                                    <p:cond delay="0"/>
                                  </p:stCondLst>
                                  <p:childTnLst>
                                    <p:set>
                                      <p:cBhvr>
                                        <p:cTn id="43" dur="1" fill="hold">
                                          <p:stCondLst>
                                            <p:cond delay="0"/>
                                          </p:stCondLst>
                                        </p:cTn>
                                        <p:tgtEl>
                                          <p:spTgt spid="156"/>
                                        </p:tgtEl>
                                        <p:attrNameLst>
                                          <p:attrName>style.visibility</p:attrName>
                                        </p:attrNameLst>
                                      </p:cBhvr>
                                      <p:to>
                                        <p:strVal val="visible"/>
                                      </p:to>
                                    </p:set>
                                    <p:animEffect transition="in" filter="wipe(left)">
                                      <p:cBhvr>
                                        <p:cTn id="44" dur="500"/>
                                        <p:tgtEl>
                                          <p:spTgt spid="1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2"/>
                                        </p:tgtEl>
                                        <p:attrNameLst>
                                          <p:attrName>style.visibility</p:attrName>
                                        </p:attrNameLst>
                                      </p:cBhvr>
                                      <p:to>
                                        <p:strVal val="visible"/>
                                      </p:to>
                                    </p:set>
                                    <p:animEffect transition="in" filter="fade">
                                      <p:cBhvr>
                                        <p:cTn id="50" dur="500"/>
                                        <p:tgtEl>
                                          <p:spTgt spid="162"/>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59"/>
                                        </p:tgtEl>
                                        <p:attrNameLst>
                                          <p:attrName>style.visibility</p:attrName>
                                        </p:attrNameLst>
                                      </p:cBhvr>
                                      <p:to>
                                        <p:strVal val="visible"/>
                                      </p:to>
                                    </p:set>
                                    <p:animEffect transition="in" filter="fade">
                                      <p:cBhvr>
                                        <p:cTn id="54" dur="500"/>
                                        <p:tgtEl>
                                          <p:spTgt spid="15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0"/>
                                        </p:tgtEl>
                                        <p:attrNameLst>
                                          <p:attrName>style.visibility</p:attrName>
                                        </p:attrNameLst>
                                      </p:cBhvr>
                                      <p:to>
                                        <p:strVal val="visible"/>
                                      </p:to>
                                    </p:set>
                                    <p:animEffect transition="in" filter="fade">
                                      <p:cBhvr>
                                        <p:cTn id="57" dur="500"/>
                                        <p:tgtEl>
                                          <p:spTgt spid="1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8"/>
                                        </p:tgtEl>
                                        <p:attrNameLst>
                                          <p:attrName>style.visibility</p:attrName>
                                        </p:attrNameLst>
                                      </p:cBhvr>
                                      <p:to>
                                        <p:strVal val="visible"/>
                                      </p:to>
                                    </p:set>
                                    <p:animEffect transition="in" filter="fade">
                                      <p:cBhvr>
                                        <p:cTn id="62" dur="500"/>
                                        <p:tgtEl>
                                          <p:spTgt spid="1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4"/>
                                        </p:tgtEl>
                                        <p:attrNameLst>
                                          <p:attrName>style.visibility</p:attrName>
                                        </p:attrNameLst>
                                      </p:cBhvr>
                                      <p:to>
                                        <p:strVal val="visible"/>
                                      </p:to>
                                    </p:set>
                                    <p:animEffect transition="in" filter="fade">
                                      <p:cBhvr>
                                        <p:cTn id="68" dur="500"/>
                                        <p:tgtEl>
                                          <p:spTgt spid="1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29"/>
                                        </p:tgtEl>
                                        <p:attrNameLst>
                                          <p:attrName>style.visibility</p:attrName>
                                        </p:attrNameLst>
                                      </p:cBhvr>
                                      <p:to>
                                        <p:strVal val="visible"/>
                                      </p:to>
                                    </p:set>
                                    <p:animEffect transition="in" filter="fade">
                                      <p:cBhvr>
                                        <p:cTn id="73" dur="500"/>
                                        <p:tgtEl>
                                          <p:spTgt spid="1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22" presetClass="entr" presetSubtype="1" fill="hold" nodeType="withEffect">
                                  <p:stCondLst>
                                    <p:cond delay="0"/>
                                  </p:stCondLst>
                                  <p:childTnLst>
                                    <p:set>
                                      <p:cBhvr>
                                        <p:cTn id="78" dur="1" fill="hold">
                                          <p:stCondLst>
                                            <p:cond delay="0"/>
                                          </p:stCondLst>
                                        </p:cTn>
                                        <p:tgtEl>
                                          <p:spTgt spid="163"/>
                                        </p:tgtEl>
                                        <p:attrNameLst>
                                          <p:attrName>style.visibility</p:attrName>
                                        </p:attrNameLst>
                                      </p:cBhvr>
                                      <p:to>
                                        <p:strVal val="visible"/>
                                      </p:to>
                                    </p:set>
                                    <p:animEffect transition="in" filter="wipe(up)">
                                      <p:cBhvr>
                                        <p:cTn id="79" dur="500"/>
                                        <p:tgtEl>
                                          <p:spTgt spid="1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4"/>
                                        </p:tgtEl>
                                        <p:attrNameLst>
                                          <p:attrName>style.visibility</p:attrName>
                                        </p:attrNameLst>
                                      </p:cBhvr>
                                      <p:to>
                                        <p:strVal val="visible"/>
                                      </p:to>
                                    </p:set>
                                    <p:animEffect transition="in" filter="fade">
                                      <p:cBhvr>
                                        <p:cTn id="82" dur="500"/>
                                        <p:tgtEl>
                                          <p:spTgt spid="164"/>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170"/>
                                        </p:tgtEl>
                                        <p:attrNameLst>
                                          <p:attrName>style.visibility</p:attrName>
                                        </p:attrNameLst>
                                      </p:cBhvr>
                                      <p:to>
                                        <p:strVal val="visible"/>
                                      </p:to>
                                    </p:set>
                                    <p:animEffect transition="in" filter="fade">
                                      <p:cBhvr>
                                        <p:cTn id="8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8" grpId="0"/>
      <p:bldP spid="129" grpId="0"/>
      <p:bldP spid="153" grpId="0" animBg="1"/>
      <p:bldP spid="159" grpId="0" animBg="1"/>
      <p:bldP spid="160" grpId="0" animBg="1"/>
      <p:bldP spid="162" grpId="0"/>
      <p:bldP spid="154" grpId="0" animBg="1"/>
      <p:bldP spid="164" grpId="0"/>
      <p:bldP spid="2" grpId="0" animBg="1"/>
      <p:bldP spid="35" grpId="0" animBg="1"/>
      <p:bldP spid="36" grpId="0" animBg="1"/>
      <p:bldP spid="37" grpId="0" animBg="1"/>
      <p:bldP spid="3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Secure network communications with VNET and CNI</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3DCF448E-1961-41C7-9594-4A52D1DDBA88}"/>
              </a:ext>
            </a:extLst>
          </p:cNvPr>
          <p:cNvGrpSpPr/>
          <p:nvPr/>
        </p:nvGrpSpPr>
        <p:grpSpPr>
          <a:xfrm>
            <a:off x="5738130" y="2564797"/>
            <a:ext cx="1650697" cy="1583399"/>
            <a:chOff x="5738130" y="2564797"/>
            <a:chExt cx="1650697" cy="1583399"/>
          </a:xfrm>
        </p:grpSpPr>
        <p:sp>
          <p:nvSpPr>
            <p:cNvPr id="74" name="Rectangle: Rounded Corners 73">
              <a:extLst>
                <a:ext uri="{FF2B5EF4-FFF2-40B4-BE49-F238E27FC236}">
                  <a16:creationId xmlns:a16="http://schemas.microsoft.com/office/drawing/2014/main" id="{1B3A96E6-B294-466A-B6B8-DD1B1FCBC79C}"/>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89" name="Title 1">
              <a:extLst>
                <a:ext uri="{FF2B5EF4-FFF2-40B4-BE49-F238E27FC236}">
                  <a16:creationId xmlns:a16="http://schemas.microsoft.com/office/drawing/2014/main" id="{06578E05-CBF6-4078-B790-DE6828B04B5D}"/>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AKS subnet</a:t>
              </a:r>
            </a:p>
          </p:txBody>
        </p:sp>
      </p:grpSp>
      <p:grpSp>
        <p:nvGrpSpPr>
          <p:cNvPr id="35" name="Group 34">
            <a:extLst>
              <a:ext uri="{FF2B5EF4-FFF2-40B4-BE49-F238E27FC236}">
                <a16:creationId xmlns:a16="http://schemas.microsoft.com/office/drawing/2014/main" id="{0619EFA7-7698-4757-9E6E-D1D73C4AEF63}"/>
              </a:ext>
            </a:extLst>
          </p:cNvPr>
          <p:cNvGrpSpPr/>
          <p:nvPr/>
        </p:nvGrpSpPr>
        <p:grpSpPr>
          <a:xfrm>
            <a:off x="7765105" y="2406752"/>
            <a:ext cx="907414" cy="1405150"/>
            <a:chOff x="7765105" y="2406752"/>
            <a:chExt cx="907414" cy="1405150"/>
          </a:xfrm>
        </p:grpSpPr>
        <p:sp>
          <p:nvSpPr>
            <p:cNvPr id="92" name="Rectangle: Rounded Corners 91">
              <a:extLst>
                <a:ext uri="{FF2B5EF4-FFF2-40B4-BE49-F238E27FC236}">
                  <a16:creationId xmlns:a16="http://schemas.microsoft.com/office/drawing/2014/main" id="{33CE4867-7236-47A7-AB05-689176F6D38F}"/>
                </a:ext>
              </a:extLst>
            </p:cNvPr>
            <p:cNvSpPr/>
            <p:nvPr/>
          </p:nvSpPr>
          <p:spPr bwMode="auto">
            <a:xfrm>
              <a:off x="7765105" y="2764882"/>
              <a:ext cx="907414" cy="104702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3" name="Title 1">
              <a:extLst>
                <a:ext uri="{FF2B5EF4-FFF2-40B4-BE49-F238E27FC236}">
                  <a16:creationId xmlns:a16="http://schemas.microsoft.com/office/drawing/2014/main" id="{D88E794A-B4F7-4448-8936-0C3D0CA4FB48}"/>
                </a:ext>
              </a:extLst>
            </p:cNvPr>
            <p:cNvSpPr txBox="1">
              <a:spLocks/>
            </p:cNvSpPr>
            <p:nvPr/>
          </p:nvSpPr>
          <p:spPr>
            <a:xfrm>
              <a:off x="7765105" y="2406752"/>
              <a:ext cx="90741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Backend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services subnet</a:t>
              </a:r>
            </a:p>
          </p:txBody>
        </p:sp>
      </p:grpSp>
      <p:cxnSp>
        <p:nvCxnSpPr>
          <p:cNvPr id="100" name="Straight Arrow Connector 99">
            <a:extLst>
              <a:ext uri="{FF2B5EF4-FFF2-40B4-BE49-F238E27FC236}">
                <a16:creationId xmlns:a16="http://schemas.microsoft.com/office/drawing/2014/main" id="{30BD8B92-712B-4BF0-B7DF-3E522B3D3A5D}"/>
              </a:ext>
            </a:extLst>
          </p:cNvPr>
          <p:cNvCxnSpPr>
            <a:cxnSpLocks/>
            <a:stCxn id="77" idx="3"/>
            <a:endCxn id="92" idx="1"/>
          </p:cNvCxnSpPr>
          <p:nvPr/>
        </p:nvCxnSpPr>
        <p:spPr>
          <a:xfrm>
            <a:off x="6959355" y="3288392"/>
            <a:ext cx="805750" cy="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550DE86-F6A3-42AF-8C94-3FE63A70552C}"/>
              </a:ext>
            </a:extLst>
          </p:cNvPr>
          <p:cNvGrpSpPr/>
          <p:nvPr/>
        </p:nvGrpSpPr>
        <p:grpSpPr>
          <a:xfrm>
            <a:off x="5565367" y="2096316"/>
            <a:ext cx="3279915" cy="2285669"/>
            <a:chOff x="5565367" y="2096316"/>
            <a:chExt cx="3279915" cy="2285669"/>
          </a:xfrm>
        </p:grpSpPr>
        <p:sp>
          <p:nvSpPr>
            <p:cNvPr id="101" name="Rectangle: Rounded Corners 100">
              <a:extLst>
                <a:ext uri="{FF2B5EF4-FFF2-40B4-BE49-F238E27FC236}">
                  <a16:creationId xmlns:a16="http://schemas.microsoft.com/office/drawing/2014/main" id="{20183918-A5F9-4818-A2E9-ED7A0C5EB269}"/>
                </a:ext>
              </a:extLst>
            </p:cNvPr>
            <p:cNvSpPr/>
            <p:nvPr/>
          </p:nvSpPr>
          <p:spPr bwMode="auto">
            <a:xfrm>
              <a:off x="5565367" y="2299247"/>
              <a:ext cx="3279915" cy="208273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67282E35-5E99-4AAF-8A3A-71FE4F83217E}"/>
                </a:ext>
              </a:extLst>
            </p:cNvPr>
            <p:cNvSpPr txBox="1">
              <a:spLocks/>
            </p:cNvSpPr>
            <p:nvPr/>
          </p:nvSpPr>
          <p:spPr>
            <a:xfrm>
              <a:off x="5565367" y="2096316"/>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VNet A</a:t>
              </a:r>
            </a:p>
          </p:txBody>
        </p:sp>
      </p:grpSp>
      <p:cxnSp>
        <p:nvCxnSpPr>
          <p:cNvPr id="116" name="Straight Arrow Connector 115">
            <a:extLst>
              <a:ext uri="{FF2B5EF4-FFF2-40B4-BE49-F238E27FC236}">
                <a16:creationId xmlns:a16="http://schemas.microsoft.com/office/drawing/2014/main" id="{E5C88BC6-F606-4A79-8294-B52AB509FE5A}"/>
              </a:ext>
            </a:extLst>
          </p:cNvPr>
          <p:cNvCxnSpPr>
            <a:cxnSpLocks/>
          </p:cNvCxnSpPr>
          <p:nvPr/>
        </p:nvCxnSpPr>
        <p:spPr>
          <a:xfrm>
            <a:off x="8845282" y="4049549"/>
            <a:ext cx="979147" cy="0"/>
          </a:xfrm>
          <a:prstGeom prst="straightConnector1">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2D5BF509-60A5-412A-9CEE-3F173CDE5497}"/>
              </a:ext>
            </a:extLst>
          </p:cNvPr>
          <p:cNvGrpSpPr/>
          <p:nvPr/>
        </p:nvGrpSpPr>
        <p:grpSpPr>
          <a:xfrm>
            <a:off x="9824429" y="3256914"/>
            <a:ext cx="866205" cy="1232973"/>
            <a:chOff x="9824429" y="3256914"/>
            <a:chExt cx="866205" cy="1232973"/>
          </a:xfrm>
        </p:grpSpPr>
        <p:sp>
          <p:nvSpPr>
            <p:cNvPr id="118" name="Rectangle: Rounded Corners 117">
              <a:extLst>
                <a:ext uri="{FF2B5EF4-FFF2-40B4-BE49-F238E27FC236}">
                  <a16:creationId xmlns:a16="http://schemas.microsoft.com/office/drawing/2014/main" id="{33201443-B7E4-430F-B045-19750FEFF0E1}"/>
                </a:ext>
              </a:extLst>
            </p:cNvPr>
            <p:cNvSpPr/>
            <p:nvPr/>
          </p:nvSpPr>
          <p:spPr bwMode="auto">
            <a:xfrm>
              <a:off x="9824429" y="3609211"/>
              <a:ext cx="866205" cy="88067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1" name="Title 1">
              <a:extLst>
                <a:ext uri="{FF2B5EF4-FFF2-40B4-BE49-F238E27FC236}">
                  <a16:creationId xmlns:a16="http://schemas.microsoft.com/office/drawing/2014/main" id="{5982BA24-DBDE-45BA-9E38-39FCEA414215}"/>
                </a:ext>
              </a:extLst>
            </p:cNvPr>
            <p:cNvSpPr txBox="1">
              <a:spLocks/>
            </p:cNvSpPr>
            <p:nvPr/>
          </p:nvSpPr>
          <p:spPr>
            <a:xfrm>
              <a:off x="9824429" y="3256914"/>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On-premises infrastructure</a:t>
              </a:r>
            </a:p>
          </p:txBody>
        </p:sp>
      </p:grpSp>
      <p:grpSp>
        <p:nvGrpSpPr>
          <p:cNvPr id="46" name="Group 45">
            <a:extLst>
              <a:ext uri="{FF2B5EF4-FFF2-40B4-BE49-F238E27FC236}">
                <a16:creationId xmlns:a16="http://schemas.microsoft.com/office/drawing/2014/main" id="{9268CD22-8C4C-46F8-A24D-DE8A6D5F6950}"/>
              </a:ext>
            </a:extLst>
          </p:cNvPr>
          <p:cNvGrpSpPr/>
          <p:nvPr/>
        </p:nvGrpSpPr>
        <p:grpSpPr>
          <a:xfrm>
            <a:off x="10002887" y="3686634"/>
            <a:ext cx="509288" cy="695351"/>
            <a:chOff x="10002887" y="3686634"/>
            <a:chExt cx="509288" cy="695351"/>
          </a:xfrm>
        </p:grpSpPr>
        <p:sp>
          <p:nvSpPr>
            <p:cNvPr id="119" name="Rectangle: Rounded Corners 118">
              <a:extLst>
                <a:ext uri="{FF2B5EF4-FFF2-40B4-BE49-F238E27FC236}">
                  <a16:creationId xmlns:a16="http://schemas.microsoft.com/office/drawing/2014/main" id="{6A944BFE-CF27-4645-A235-9D3A87C7D63A}"/>
                </a:ext>
              </a:extLst>
            </p:cNvPr>
            <p:cNvSpPr/>
            <p:nvPr/>
          </p:nvSpPr>
          <p:spPr bwMode="auto">
            <a:xfrm>
              <a:off x="10056363" y="3979649"/>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39" name="Group 38">
              <a:extLst>
                <a:ext uri="{FF2B5EF4-FFF2-40B4-BE49-F238E27FC236}">
                  <a16:creationId xmlns:a16="http://schemas.microsoft.com/office/drawing/2014/main" id="{65267962-A2AD-475D-85F5-E71A5329B4F5}"/>
                </a:ext>
              </a:extLst>
            </p:cNvPr>
            <p:cNvGrpSpPr/>
            <p:nvPr/>
          </p:nvGrpSpPr>
          <p:grpSpPr>
            <a:xfrm>
              <a:off x="10002887" y="3686634"/>
              <a:ext cx="509288" cy="622525"/>
              <a:chOff x="10002887" y="3686634"/>
              <a:chExt cx="509288" cy="622525"/>
            </a:xfrm>
          </p:grpSpPr>
          <p:sp>
            <p:nvSpPr>
              <p:cNvPr id="120" name="Title 1">
                <a:extLst>
                  <a:ext uri="{FF2B5EF4-FFF2-40B4-BE49-F238E27FC236}">
                    <a16:creationId xmlns:a16="http://schemas.microsoft.com/office/drawing/2014/main" id="{6DA65919-4605-4A65-8302-E6CC805A5AC2}"/>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Enterprise system</a:t>
                </a:r>
              </a:p>
            </p:txBody>
          </p:sp>
          <p:sp>
            <p:nvSpPr>
              <p:cNvPr id="122" name="Freeform 9">
                <a:extLst>
                  <a:ext uri="{FF2B5EF4-FFF2-40B4-BE49-F238E27FC236}">
                    <a16:creationId xmlns:a16="http://schemas.microsoft.com/office/drawing/2014/main" id="{3FB38838-E572-435D-B21A-06A30FB3338D}"/>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endParaRPr lang="en-US" sz="1350"/>
              </a:p>
            </p:txBody>
          </p:sp>
        </p:grpSp>
      </p:grpSp>
      <p:cxnSp>
        <p:nvCxnSpPr>
          <p:cNvPr id="75" name="Straight Arrow Connector 74">
            <a:extLst>
              <a:ext uri="{FF2B5EF4-FFF2-40B4-BE49-F238E27FC236}">
                <a16:creationId xmlns:a16="http://schemas.microsoft.com/office/drawing/2014/main" id="{7B74AA2C-37E0-478A-B395-5CBA5389B996}"/>
              </a:ext>
            </a:extLst>
          </p:cNvPr>
          <p:cNvCxnSpPr>
            <a:cxnSpLocks/>
          </p:cNvCxnSpPr>
          <p:nvPr/>
        </p:nvCxnSpPr>
        <p:spPr>
          <a:xfrm>
            <a:off x="7199626" y="4389574"/>
            <a:ext cx="0" cy="574942"/>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89F92A0-D87F-4767-9156-6E129778E8A6}"/>
              </a:ext>
            </a:extLst>
          </p:cNvPr>
          <p:cNvGrpSpPr/>
          <p:nvPr/>
        </p:nvGrpSpPr>
        <p:grpSpPr>
          <a:xfrm>
            <a:off x="6507724" y="5231968"/>
            <a:ext cx="402336" cy="402336"/>
            <a:chOff x="6507724" y="5231968"/>
            <a:chExt cx="402336" cy="402336"/>
          </a:xfrm>
        </p:grpSpPr>
        <p:pic>
          <p:nvPicPr>
            <p:cNvPr id="104" name="Graphic 103">
              <a:extLst>
                <a:ext uri="{FF2B5EF4-FFF2-40B4-BE49-F238E27FC236}">
                  <a16:creationId xmlns:a16="http://schemas.microsoft.com/office/drawing/2014/main" id="{C4EB9802-90B3-4F3E-AE18-CB98876D5F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66621" y="5290865"/>
              <a:ext cx="284542" cy="284542"/>
            </a:xfrm>
            <a:prstGeom prst="rect">
              <a:avLst/>
            </a:prstGeom>
          </p:spPr>
        </p:pic>
        <p:sp>
          <p:nvSpPr>
            <p:cNvPr id="105" name="Rectangle: Rounded Corners 104">
              <a:extLst>
                <a:ext uri="{FF2B5EF4-FFF2-40B4-BE49-F238E27FC236}">
                  <a16:creationId xmlns:a16="http://schemas.microsoft.com/office/drawing/2014/main" id="{0BB4057B-95BC-4F7C-9F23-4D9F68392434}"/>
                </a:ext>
              </a:extLst>
            </p:cNvPr>
            <p:cNvSpPr/>
            <p:nvPr/>
          </p:nvSpPr>
          <p:spPr bwMode="auto">
            <a:xfrm>
              <a:off x="6507724"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grpSp>
        <p:nvGrpSpPr>
          <p:cNvPr id="43" name="Group 42">
            <a:extLst>
              <a:ext uri="{FF2B5EF4-FFF2-40B4-BE49-F238E27FC236}">
                <a16:creationId xmlns:a16="http://schemas.microsoft.com/office/drawing/2014/main" id="{D66B8B07-EF1E-4BCD-8865-BDCED96F6BC0}"/>
              </a:ext>
            </a:extLst>
          </p:cNvPr>
          <p:cNvGrpSpPr/>
          <p:nvPr/>
        </p:nvGrpSpPr>
        <p:grpSpPr>
          <a:xfrm>
            <a:off x="7004156" y="5231968"/>
            <a:ext cx="402336" cy="402336"/>
            <a:chOff x="7004156" y="5231968"/>
            <a:chExt cx="402336" cy="402336"/>
          </a:xfrm>
        </p:grpSpPr>
        <p:sp>
          <p:nvSpPr>
            <p:cNvPr id="107" name="Rectangle: Rounded Corners 106">
              <a:extLst>
                <a:ext uri="{FF2B5EF4-FFF2-40B4-BE49-F238E27FC236}">
                  <a16:creationId xmlns:a16="http://schemas.microsoft.com/office/drawing/2014/main" id="{54AAEAB2-53E8-4E31-A328-63F6F5FEB24B}"/>
                </a:ext>
              </a:extLst>
            </p:cNvPr>
            <p:cNvSpPr/>
            <p:nvPr/>
          </p:nvSpPr>
          <p:spPr bwMode="auto">
            <a:xfrm>
              <a:off x="7004156"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08" name="Graphic 107">
              <a:extLst>
                <a:ext uri="{FF2B5EF4-FFF2-40B4-BE49-F238E27FC236}">
                  <a16:creationId xmlns:a16="http://schemas.microsoft.com/office/drawing/2014/main" id="{843180DD-5B2F-4CDA-BB7E-1C65815D70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3053" y="5290865"/>
              <a:ext cx="284542" cy="284542"/>
            </a:xfrm>
            <a:prstGeom prst="rect">
              <a:avLst/>
            </a:prstGeom>
          </p:spPr>
        </p:pic>
      </p:grpSp>
      <p:grpSp>
        <p:nvGrpSpPr>
          <p:cNvPr id="44" name="Group 43">
            <a:extLst>
              <a:ext uri="{FF2B5EF4-FFF2-40B4-BE49-F238E27FC236}">
                <a16:creationId xmlns:a16="http://schemas.microsoft.com/office/drawing/2014/main" id="{01D02DDF-4508-44AE-AAB9-5A53FC80278E}"/>
              </a:ext>
            </a:extLst>
          </p:cNvPr>
          <p:cNvGrpSpPr/>
          <p:nvPr/>
        </p:nvGrpSpPr>
        <p:grpSpPr>
          <a:xfrm>
            <a:off x="7500588" y="5231968"/>
            <a:ext cx="402336" cy="402336"/>
            <a:chOff x="7500588" y="5231968"/>
            <a:chExt cx="402336" cy="402336"/>
          </a:xfrm>
        </p:grpSpPr>
        <p:sp>
          <p:nvSpPr>
            <p:cNvPr id="110" name="Rectangle: Rounded Corners 109">
              <a:extLst>
                <a:ext uri="{FF2B5EF4-FFF2-40B4-BE49-F238E27FC236}">
                  <a16:creationId xmlns:a16="http://schemas.microsoft.com/office/drawing/2014/main" id="{164917FD-D518-45EE-91DA-555A0E0F9750}"/>
                </a:ext>
              </a:extLst>
            </p:cNvPr>
            <p:cNvSpPr/>
            <p:nvPr/>
          </p:nvSpPr>
          <p:spPr bwMode="auto">
            <a:xfrm>
              <a:off x="7500588" y="5231968"/>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11" name="Graphic 110">
              <a:extLst>
                <a:ext uri="{FF2B5EF4-FFF2-40B4-BE49-F238E27FC236}">
                  <a16:creationId xmlns:a16="http://schemas.microsoft.com/office/drawing/2014/main" id="{8D6B6DDD-7103-4186-A5B7-BB928A57C1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9485" y="5290865"/>
              <a:ext cx="284542" cy="284542"/>
            </a:xfrm>
            <a:prstGeom prst="rect">
              <a:avLst/>
            </a:prstGeom>
          </p:spPr>
        </p:pic>
      </p:grpSp>
      <p:sp>
        <p:nvSpPr>
          <p:cNvPr id="114" name="Title 1">
            <a:extLst>
              <a:ext uri="{FF2B5EF4-FFF2-40B4-BE49-F238E27FC236}">
                <a16:creationId xmlns:a16="http://schemas.microsoft.com/office/drawing/2014/main" id="{7EDD2EFF-125A-41A7-8292-435DC9728B41}"/>
              </a:ext>
            </a:extLst>
          </p:cNvPr>
          <p:cNvSpPr txBox="1">
            <a:spLocks/>
          </p:cNvSpPr>
          <p:nvPr/>
        </p:nvSpPr>
        <p:spPr>
          <a:xfrm>
            <a:off x="6731738" y="5063333"/>
            <a:ext cx="94717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Other peered VNets</a:t>
            </a:r>
          </a:p>
        </p:txBody>
      </p:sp>
      <p:grpSp>
        <p:nvGrpSpPr>
          <p:cNvPr id="41" name="Group 40">
            <a:extLst>
              <a:ext uri="{FF2B5EF4-FFF2-40B4-BE49-F238E27FC236}">
                <a16:creationId xmlns:a16="http://schemas.microsoft.com/office/drawing/2014/main" id="{F0672050-FF83-4FF3-9E26-74D31D23B380}"/>
              </a:ext>
            </a:extLst>
          </p:cNvPr>
          <p:cNvGrpSpPr/>
          <p:nvPr/>
        </p:nvGrpSpPr>
        <p:grpSpPr>
          <a:xfrm>
            <a:off x="6334816" y="4763342"/>
            <a:ext cx="1741017" cy="992638"/>
            <a:chOff x="6334816" y="4763342"/>
            <a:chExt cx="1741017" cy="992638"/>
          </a:xfrm>
        </p:grpSpPr>
        <p:sp>
          <p:nvSpPr>
            <p:cNvPr id="113" name="Rectangle: Rounded Corners 112">
              <a:extLst>
                <a:ext uri="{FF2B5EF4-FFF2-40B4-BE49-F238E27FC236}">
                  <a16:creationId xmlns:a16="http://schemas.microsoft.com/office/drawing/2014/main" id="{B94A70F6-1E1F-4611-A56D-51329B3632B6}"/>
                </a:ext>
              </a:extLst>
            </p:cNvPr>
            <p:cNvSpPr/>
            <p:nvPr/>
          </p:nvSpPr>
          <p:spPr bwMode="auto">
            <a:xfrm>
              <a:off x="6334816" y="4964516"/>
              <a:ext cx="1741017" cy="79146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5" name="Title 1">
              <a:extLst>
                <a:ext uri="{FF2B5EF4-FFF2-40B4-BE49-F238E27FC236}">
                  <a16:creationId xmlns:a16="http://schemas.microsoft.com/office/drawing/2014/main" id="{A76580A5-D9FF-4FBE-B7D3-413C72773C7C}"/>
                </a:ext>
              </a:extLst>
            </p:cNvPr>
            <p:cNvSpPr txBox="1">
              <a:spLocks/>
            </p:cNvSpPr>
            <p:nvPr/>
          </p:nvSpPr>
          <p:spPr>
            <a:xfrm>
              <a:off x="6334816" y="4763342"/>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VNet B</a:t>
              </a:r>
            </a:p>
          </p:txBody>
        </p:sp>
      </p:grpSp>
      <p:sp>
        <p:nvSpPr>
          <p:cNvPr id="124" name="Rectangle 123">
            <a:extLst>
              <a:ext uri="{FF2B5EF4-FFF2-40B4-BE49-F238E27FC236}">
                <a16:creationId xmlns:a16="http://schemas.microsoft.com/office/drawing/2014/main" id="{3E56C41D-2008-48DC-A51B-C90BCCFC9CA0}"/>
              </a:ext>
            </a:extLst>
          </p:cNvPr>
          <p:cNvSpPr/>
          <p:nvPr/>
        </p:nvSpPr>
        <p:spPr bwMode="auto">
          <a:xfrm>
            <a:off x="7058656" y="4515028"/>
            <a:ext cx="281940" cy="3240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a:extLst>
              <a:ext uri="{FF2B5EF4-FFF2-40B4-BE49-F238E27FC236}">
                <a16:creationId xmlns:a16="http://schemas.microsoft.com/office/drawing/2014/main" id="{4BC4B1B9-870E-4D97-849A-DAC3C8F75E44}"/>
              </a:ext>
            </a:extLst>
          </p:cNvPr>
          <p:cNvGrpSpPr/>
          <p:nvPr/>
        </p:nvGrpSpPr>
        <p:grpSpPr>
          <a:xfrm>
            <a:off x="7084507" y="4560038"/>
            <a:ext cx="1200968" cy="234014"/>
            <a:chOff x="7084507" y="4560038"/>
            <a:chExt cx="1200968" cy="234014"/>
          </a:xfrm>
        </p:grpSpPr>
        <p:sp>
          <p:nvSpPr>
            <p:cNvPr id="125" name="Title 1">
              <a:extLst>
                <a:ext uri="{FF2B5EF4-FFF2-40B4-BE49-F238E27FC236}">
                  <a16:creationId xmlns:a16="http://schemas.microsoft.com/office/drawing/2014/main" id="{5E3CCFFE-D80F-4EA6-82BB-AE1B34FF2BE2}"/>
                </a:ext>
              </a:extLst>
            </p:cNvPr>
            <p:cNvSpPr txBox="1">
              <a:spLocks/>
            </p:cNvSpPr>
            <p:nvPr/>
          </p:nvSpPr>
          <p:spPr>
            <a:xfrm>
              <a:off x="7378756" y="4600101"/>
              <a:ext cx="90671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a:solidFill>
                    <a:srgbClr val="000000"/>
                  </a:solidFill>
                  <a:latin typeface="Segoe UI Semibold" panose="020B0702040204020203" pitchFamily="34" charset="0"/>
                  <a:cs typeface="Segoe UI Semibold" panose="020B0702040204020203" pitchFamily="34" charset="0"/>
                </a:rPr>
                <a:t>VNet peering</a:t>
              </a:r>
            </a:p>
          </p:txBody>
        </p:sp>
        <p:pic>
          <p:nvPicPr>
            <p:cNvPr id="127" name="Graphic 126">
              <a:extLst>
                <a:ext uri="{FF2B5EF4-FFF2-40B4-BE49-F238E27FC236}">
                  <a16:creationId xmlns:a16="http://schemas.microsoft.com/office/drawing/2014/main" id="{F30DFF37-3159-47C3-AC90-7E1DF64CB31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84507" y="4560038"/>
              <a:ext cx="234014" cy="234014"/>
            </a:xfrm>
            <a:prstGeom prst="rect">
              <a:avLst/>
            </a:prstGeom>
          </p:spPr>
        </p:pic>
      </p:grpSp>
      <p:grpSp>
        <p:nvGrpSpPr>
          <p:cNvPr id="45" name="Group 44">
            <a:extLst>
              <a:ext uri="{FF2B5EF4-FFF2-40B4-BE49-F238E27FC236}">
                <a16:creationId xmlns:a16="http://schemas.microsoft.com/office/drawing/2014/main" id="{36A0A0BA-6BC5-4B42-8B19-4767A77FA9D1}"/>
              </a:ext>
            </a:extLst>
          </p:cNvPr>
          <p:cNvGrpSpPr/>
          <p:nvPr/>
        </p:nvGrpSpPr>
        <p:grpSpPr>
          <a:xfrm>
            <a:off x="9044476" y="3871377"/>
            <a:ext cx="580758" cy="738484"/>
            <a:chOff x="9044476" y="3871377"/>
            <a:chExt cx="580758" cy="738484"/>
          </a:xfrm>
        </p:grpSpPr>
        <p:sp>
          <p:nvSpPr>
            <p:cNvPr id="133" name="Rectangle 132">
              <a:extLst>
                <a:ext uri="{FF2B5EF4-FFF2-40B4-BE49-F238E27FC236}">
                  <a16:creationId xmlns:a16="http://schemas.microsoft.com/office/drawing/2014/main" id="{C7562E9D-A45E-419C-B4A2-3585890901E1}"/>
                </a:ext>
              </a:extLst>
            </p:cNvPr>
            <p:cNvSpPr/>
            <p:nvPr/>
          </p:nvSpPr>
          <p:spPr bwMode="auto">
            <a:xfrm>
              <a:off x="9100540" y="3966873"/>
              <a:ext cx="468630" cy="175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378BBDC-F79B-414B-B3B9-7778DC928FD8}"/>
                </a:ext>
              </a:extLst>
            </p:cNvPr>
            <p:cNvGrpSpPr/>
            <p:nvPr/>
          </p:nvGrpSpPr>
          <p:grpSpPr>
            <a:xfrm>
              <a:off x="9044476" y="3871377"/>
              <a:ext cx="580758" cy="738484"/>
              <a:chOff x="9044476" y="3871377"/>
              <a:chExt cx="580758" cy="738484"/>
            </a:xfrm>
          </p:grpSpPr>
          <p:sp>
            <p:nvSpPr>
              <p:cNvPr id="130" name="Title 1">
                <a:extLst>
                  <a:ext uri="{FF2B5EF4-FFF2-40B4-BE49-F238E27FC236}">
                    <a16:creationId xmlns:a16="http://schemas.microsoft.com/office/drawing/2014/main" id="{AEAC561E-5F6C-4EB8-9065-42A363B2CE2F}"/>
                  </a:ext>
                </a:extLst>
              </p:cNvPr>
              <p:cNvSpPr txBox="1">
                <a:spLocks/>
              </p:cNvSpPr>
              <p:nvPr/>
            </p:nvSpPr>
            <p:spPr>
              <a:xfrm>
                <a:off x="9044476" y="4148196"/>
                <a:ext cx="580758"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000" spc="0">
                    <a:solidFill>
                      <a:srgbClr val="000000"/>
                    </a:solidFill>
                    <a:latin typeface="Segoe UI Semibold" panose="020B0702040204020203" pitchFamily="34" charset="0"/>
                    <a:cs typeface="Segoe UI Semibold" panose="020B0702040204020203" pitchFamily="34" charset="0"/>
                  </a:rPr>
                  <a:t>Azure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Express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Route </a:t>
                </a:r>
              </a:p>
            </p:txBody>
          </p:sp>
          <p:sp>
            <p:nvSpPr>
              <p:cNvPr id="134" name="Freeform: Shape 133">
                <a:extLst>
                  <a:ext uri="{FF2B5EF4-FFF2-40B4-BE49-F238E27FC236}">
                    <a16:creationId xmlns:a16="http://schemas.microsoft.com/office/drawing/2014/main" id="{D34DFE49-03ED-4438-92E2-8196FFCF0CFC}"/>
                  </a:ext>
                </a:extLst>
              </p:cNvPr>
              <p:cNvSpPr/>
              <p:nvPr/>
            </p:nvSpPr>
            <p:spPr>
              <a:xfrm>
                <a:off x="9157504" y="3871377"/>
                <a:ext cx="354702" cy="218278"/>
              </a:xfrm>
              <a:custGeom>
                <a:avLst/>
                <a:gdLst>
                  <a:gd name="connsiteX0" fmla="*/ 437674 w 495300"/>
                  <a:gd name="connsiteY0" fmla="*/ 195739 h 304800"/>
                  <a:gd name="connsiteX1" fmla="*/ 414814 w 495300"/>
                  <a:gd name="connsiteY1" fmla="*/ 200501 h 304800"/>
                  <a:gd name="connsiteX2" fmla="*/ 298609 w 495300"/>
                  <a:gd name="connsiteY2" fmla="*/ 84296 h 304800"/>
                  <a:gd name="connsiteX3" fmla="*/ 303371 w 495300"/>
                  <a:gd name="connsiteY3" fmla="*/ 61436 h 304800"/>
                  <a:gd name="connsiteX4" fmla="*/ 249079 w 495300"/>
                  <a:gd name="connsiteY4" fmla="*/ 7144 h 304800"/>
                  <a:gd name="connsiteX5" fmla="*/ 194786 w 495300"/>
                  <a:gd name="connsiteY5" fmla="*/ 61436 h 304800"/>
                  <a:gd name="connsiteX6" fmla="*/ 199549 w 495300"/>
                  <a:gd name="connsiteY6" fmla="*/ 84296 h 304800"/>
                  <a:gd name="connsiteX7" fmla="*/ 84296 w 495300"/>
                  <a:gd name="connsiteY7" fmla="*/ 201454 h 304800"/>
                  <a:gd name="connsiteX8" fmla="*/ 61436 w 495300"/>
                  <a:gd name="connsiteY8" fmla="*/ 196691 h 304800"/>
                  <a:gd name="connsiteX9" fmla="*/ 7144 w 495300"/>
                  <a:gd name="connsiteY9" fmla="*/ 250984 h 304800"/>
                  <a:gd name="connsiteX10" fmla="*/ 61436 w 495300"/>
                  <a:gd name="connsiteY10" fmla="*/ 305276 h 304800"/>
                  <a:gd name="connsiteX11" fmla="*/ 111919 w 495300"/>
                  <a:gd name="connsiteY11" fmla="*/ 270034 h 304800"/>
                  <a:gd name="connsiteX12" fmla="*/ 386239 w 495300"/>
                  <a:gd name="connsiteY12" fmla="*/ 270034 h 304800"/>
                  <a:gd name="connsiteX13" fmla="*/ 436721 w 495300"/>
                  <a:gd name="connsiteY13" fmla="*/ 305276 h 304800"/>
                  <a:gd name="connsiteX14" fmla="*/ 491014 w 495300"/>
                  <a:gd name="connsiteY14" fmla="*/ 250984 h 304800"/>
                  <a:gd name="connsiteX15" fmla="*/ 437674 w 495300"/>
                  <a:gd name="connsiteY15" fmla="*/ 195739 h 304800"/>
                  <a:gd name="connsiteX16" fmla="*/ 60484 w 495300"/>
                  <a:gd name="connsiteY16" fmla="*/ 268129 h 304800"/>
                  <a:gd name="connsiteX17" fmla="*/ 42386 w 495300"/>
                  <a:gd name="connsiteY17" fmla="*/ 250031 h 304800"/>
                  <a:gd name="connsiteX18" fmla="*/ 60484 w 495300"/>
                  <a:gd name="connsiteY18" fmla="*/ 231934 h 304800"/>
                  <a:gd name="connsiteX19" fmla="*/ 78581 w 495300"/>
                  <a:gd name="connsiteY19" fmla="*/ 250031 h 304800"/>
                  <a:gd name="connsiteX20" fmla="*/ 60484 w 495300"/>
                  <a:gd name="connsiteY20" fmla="*/ 268129 h 304800"/>
                  <a:gd name="connsiteX21" fmla="*/ 249079 w 495300"/>
                  <a:gd name="connsiteY21" fmla="*/ 44291 h 304800"/>
                  <a:gd name="connsiteX22" fmla="*/ 267176 w 495300"/>
                  <a:gd name="connsiteY22" fmla="*/ 62389 h 304800"/>
                  <a:gd name="connsiteX23" fmla="*/ 249079 w 495300"/>
                  <a:gd name="connsiteY23" fmla="*/ 80486 h 304800"/>
                  <a:gd name="connsiteX24" fmla="*/ 230981 w 495300"/>
                  <a:gd name="connsiteY24" fmla="*/ 62389 h 304800"/>
                  <a:gd name="connsiteX25" fmla="*/ 249079 w 495300"/>
                  <a:gd name="connsiteY25" fmla="*/ 44291 h 304800"/>
                  <a:gd name="connsiteX26" fmla="*/ 386239 w 495300"/>
                  <a:gd name="connsiteY26" fmla="*/ 231934 h 304800"/>
                  <a:gd name="connsiteX27" fmla="*/ 111919 w 495300"/>
                  <a:gd name="connsiteY27" fmla="*/ 231934 h 304800"/>
                  <a:gd name="connsiteX28" fmla="*/ 110014 w 495300"/>
                  <a:gd name="connsiteY28" fmla="*/ 228124 h 304800"/>
                  <a:gd name="connsiteX29" fmla="*/ 226219 w 495300"/>
                  <a:gd name="connsiteY29" fmla="*/ 110966 h 304800"/>
                  <a:gd name="connsiteX30" fmla="*/ 249079 w 495300"/>
                  <a:gd name="connsiteY30" fmla="*/ 115729 h 304800"/>
                  <a:gd name="connsiteX31" fmla="*/ 271939 w 495300"/>
                  <a:gd name="connsiteY31" fmla="*/ 110966 h 304800"/>
                  <a:gd name="connsiteX32" fmla="*/ 388144 w 495300"/>
                  <a:gd name="connsiteY32" fmla="*/ 227171 h 304800"/>
                  <a:gd name="connsiteX33" fmla="*/ 386239 w 495300"/>
                  <a:gd name="connsiteY33" fmla="*/ 231934 h 304800"/>
                  <a:gd name="connsiteX34" fmla="*/ 437674 w 495300"/>
                  <a:gd name="connsiteY34" fmla="*/ 267176 h 304800"/>
                  <a:gd name="connsiteX35" fmla="*/ 419576 w 495300"/>
                  <a:gd name="connsiteY35" fmla="*/ 249079 h 304800"/>
                  <a:gd name="connsiteX36" fmla="*/ 437674 w 495300"/>
                  <a:gd name="connsiteY36" fmla="*/ 230981 h 304800"/>
                  <a:gd name="connsiteX37" fmla="*/ 455771 w 495300"/>
                  <a:gd name="connsiteY37" fmla="*/ 249079 h 304800"/>
                  <a:gd name="connsiteX38" fmla="*/ 437674 w 495300"/>
                  <a:gd name="connsiteY38" fmla="*/ 26717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304800">
                    <a:moveTo>
                      <a:pt x="437674" y="195739"/>
                    </a:moveTo>
                    <a:cubicBezTo>
                      <a:pt x="429101" y="195739"/>
                      <a:pt x="421481" y="197644"/>
                      <a:pt x="414814" y="200501"/>
                    </a:cubicBezTo>
                    <a:lnTo>
                      <a:pt x="298609" y="84296"/>
                    </a:lnTo>
                    <a:cubicBezTo>
                      <a:pt x="301466" y="77629"/>
                      <a:pt x="303371" y="70009"/>
                      <a:pt x="303371" y="61436"/>
                    </a:cubicBezTo>
                    <a:cubicBezTo>
                      <a:pt x="303371" y="30956"/>
                      <a:pt x="278606" y="7144"/>
                      <a:pt x="249079" y="7144"/>
                    </a:cubicBezTo>
                    <a:cubicBezTo>
                      <a:pt x="219551" y="7144"/>
                      <a:pt x="194786" y="31909"/>
                      <a:pt x="194786" y="61436"/>
                    </a:cubicBezTo>
                    <a:cubicBezTo>
                      <a:pt x="194786" y="70009"/>
                      <a:pt x="196691" y="77629"/>
                      <a:pt x="199549" y="84296"/>
                    </a:cubicBezTo>
                    <a:lnTo>
                      <a:pt x="84296" y="201454"/>
                    </a:lnTo>
                    <a:cubicBezTo>
                      <a:pt x="77629" y="198596"/>
                      <a:pt x="70009" y="196691"/>
                      <a:pt x="61436" y="196691"/>
                    </a:cubicBezTo>
                    <a:cubicBezTo>
                      <a:pt x="30956" y="196691"/>
                      <a:pt x="7144" y="221456"/>
                      <a:pt x="7144" y="250984"/>
                    </a:cubicBezTo>
                    <a:cubicBezTo>
                      <a:pt x="7144" y="280511"/>
                      <a:pt x="31909" y="305276"/>
                      <a:pt x="61436" y="305276"/>
                    </a:cubicBezTo>
                    <a:cubicBezTo>
                      <a:pt x="85249" y="305276"/>
                      <a:pt x="104299" y="290036"/>
                      <a:pt x="111919" y="270034"/>
                    </a:cubicBezTo>
                    <a:lnTo>
                      <a:pt x="386239" y="270034"/>
                    </a:lnTo>
                    <a:cubicBezTo>
                      <a:pt x="393859" y="290036"/>
                      <a:pt x="413861" y="305276"/>
                      <a:pt x="436721" y="305276"/>
                    </a:cubicBezTo>
                    <a:cubicBezTo>
                      <a:pt x="467201" y="305276"/>
                      <a:pt x="491014" y="280511"/>
                      <a:pt x="491014" y="250984"/>
                    </a:cubicBezTo>
                    <a:cubicBezTo>
                      <a:pt x="491014" y="221456"/>
                      <a:pt x="467201" y="195739"/>
                      <a:pt x="437674" y="195739"/>
                    </a:cubicBezTo>
                    <a:close/>
                    <a:moveTo>
                      <a:pt x="60484" y="268129"/>
                    </a:moveTo>
                    <a:cubicBezTo>
                      <a:pt x="50959" y="268129"/>
                      <a:pt x="42386" y="260509"/>
                      <a:pt x="42386" y="250031"/>
                    </a:cubicBezTo>
                    <a:cubicBezTo>
                      <a:pt x="42386" y="240506"/>
                      <a:pt x="50006" y="231934"/>
                      <a:pt x="60484" y="231934"/>
                    </a:cubicBezTo>
                    <a:cubicBezTo>
                      <a:pt x="70009" y="231934"/>
                      <a:pt x="78581" y="239554"/>
                      <a:pt x="78581" y="250031"/>
                    </a:cubicBezTo>
                    <a:cubicBezTo>
                      <a:pt x="78581" y="260509"/>
                      <a:pt x="70961" y="268129"/>
                      <a:pt x="60484" y="268129"/>
                    </a:cubicBezTo>
                    <a:close/>
                    <a:moveTo>
                      <a:pt x="249079" y="44291"/>
                    </a:moveTo>
                    <a:cubicBezTo>
                      <a:pt x="258604" y="44291"/>
                      <a:pt x="267176" y="51911"/>
                      <a:pt x="267176" y="62389"/>
                    </a:cubicBezTo>
                    <a:cubicBezTo>
                      <a:pt x="267176" y="71914"/>
                      <a:pt x="259556" y="80486"/>
                      <a:pt x="249079" y="80486"/>
                    </a:cubicBezTo>
                    <a:cubicBezTo>
                      <a:pt x="239554" y="80486"/>
                      <a:pt x="230981" y="72866"/>
                      <a:pt x="230981" y="62389"/>
                    </a:cubicBezTo>
                    <a:cubicBezTo>
                      <a:pt x="231934" y="51911"/>
                      <a:pt x="239554" y="44291"/>
                      <a:pt x="249079" y="44291"/>
                    </a:cubicBezTo>
                    <a:close/>
                    <a:moveTo>
                      <a:pt x="386239" y="231934"/>
                    </a:moveTo>
                    <a:lnTo>
                      <a:pt x="111919" y="231934"/>
                    </a:lnTo>
                    <a:cubicBezTo>
                      <a:pt x="110966" y="230029"/>
                      <a:pt x="110966" y="229076"/>
                      <a:pt x="110014" y="228124"/>
                    </a:cubicBezTo>
                    <a:lnTo>
                      <a:pt x="226219" y="110966"/>
                    </a:lnTo>
                    <a:cubicBezTo>
                      <a:pt x="232886" y="113824"/>
                      <a:pt x="240506" y="115729"/>
                      <a:pt x="249079" y="115729"/>
                    </a:cubicBezTo>
                    <a:cubicBezTo>
                      <a:pt x="257651" y="115729"/>
                      <a:pt x="265271" y="113824"/>
                      <a:pt x="271939" y="110966"/>
                    </a:cubicBezTo>
                    <a:lnTo>
                      <a:pt x="388144" y="227171"/>
                    </a:lnTo>
                    <a:cubicBezTo>
                      <a:pt x="387191" y="228124"/>
                      <a:pt x="386239" y="230029"/>
                      <a:pt x="386239" y="231934"/>
                    </a:cubicBezTo>
                    <a:close/>
                    <a:moveTo>
                      <a:pt x="437674" y="267176"/>
                    </a:moveTo>
                    <a:cubicBezTo>
                      <a:pt x="428149" y="267176"/>
                      <a:pt x="419576" y="259556"/>
                      <a:pt x="419576" y="249079"/>
                    </a:cubicBezTo>
                    <a:cubicBezTo>
                      <a:pt x="419576" y="239554"/>
                      <a:pt x="427196" y="230981"/>
                      <a:pt x="437674" y="230981"/>
                    </a:cubicBezTo>
                    <a:cubicBezTo>
                      <a:pt x="447199" y="230981"/>
                      <a:pt x="455771" y="238601"/>
                      <a:pt x="455771" y="249079"/>
                    </a:cubicBezTo>
                    <a:cubicBezTo>
                      <a:pt x="454819" y="259556"/>
                      <a:pt x="447199" y="267176"/>
                      <a:pt x="437674" y="267176"/>
                    </a:cubicBezTo>
                    <a:close/>
                  </a:path>
                </a:pathLst>
              </a:custGeom>
              <a:solidFill>
                <a:srgbClr val="0078D4"/>
              </a:solidFill>
              <a:ln w="9525" cap="flat">
                <a:noFill/>
                <a:prstDash val="solid"/>
                <a:miter/>
              </a:ln>
            </p:spPr>
            <p:txBody>
              <a:bodyPr rtlCol="0" anchor="ctr"/>
              <a:lstStyle/>
              <a:p>
                <a:endParaRPr lang="en-US"/>
              </a:p>
            </p:txBody>
          </p:sp>
        </p:grpSp>
      </p:grpSp>
      <p:sp>
        <p:nvSpPr>
          <p:cNvPr id="88" name="Title 1">
            <a:extLst>
              <a:ext uri="{FF2B5EF4-FFF2-40B4-BE49-F238E27FC236}">
                <a16:creationId xmlns:a16="http://schemas.microsoft.com/office/drawing/2014/main" id="{34A55A53-8917-4D1F-A4DA-ED71455CD19B}"/>
              </a:ext>
            </a:extLst>
          </p:cNvPr>
          <p:cNvSpPr txBox="1">
            <a:spLocks/>
          </p:cNvSpPr>
          <p:nvPr/>
        </p:nvSpPr>
        <p:spPr>
          <a:xfrm>
            <a:off x="6102730" y="291613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800" spc="0">
                <a:solidFill>
                  <a:srgbClr val="000000"/>
                </a:solidFill>
                <a:latin typeface="Segoe UI Semibold" panose="020B0702040204020203" pitchFamily="34" charset="0"/>
                <a:cs typeface="Segoe UI Semibold" panose="020B0702040204020203" pitchFamily="34" charset="0"/>
              </a:rPr>
              <a:t>AKS cluster</a:t>
            </a:r>
          </a:p>
        </p:txBody>
      </p:sp>
      <p:grpSp>
        <p:nvGrpSpPr>
          <p:cNvPr id="30" name="Group 29">
            <a:extLst>
              <a:ext uri="{FF2B5EF4-FFF2-40B4-BE49-F238E27FC236}">
                <a16:creationId xmlns:a16="http://schemas.microsoft.com/office/drawing/2014/main" id="{5FFA94DC-5C8E-4E9F-B8C0-0D314A671539}"/>
              </a:ext>
            </a:extLst>
          </p:cNvPr>
          <p:cNvGrpSpPr/>
          <p:nvPr/>
        </p:nvGrpSpPr>
        <p:grpSpPr>
          <a:xfrm>
            <a:off x="6102730" y="3087224"/>
            <a:ext cx="402336" cy="402336"/>
            <a:chOff x="6102730" y="3087224"/>
            <a:chExt cx="402336" cy="402336"/>
          </a:xfrm>
        </p:grpSpPr>
        <p:sp>
          <p:nvSpPr>
            <p:cNvPr id="83" name="Rectangle: Rounded Corners 82">
              <a:extLst>
                <a:ext uri="{FF2B5EF4-FFF2-40B4-BE49-F238E27FC236}">
                  <a16:creationId xmlns:a16="http://schemas.microsoft.com/office/drawing/2014/main" id="{532339A1-79C8-443E-AC26-E9689C3326D5}"/>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2" name="Freeform: Shape 141">
              <a:extLst>
                <a:ext uri="{FF2B5EF4-FFF2-40B4-BE49-F238E27FC236}">
                  <a16:creationId xmlns:a16="http://schemas.microsoft.com/office/drawing/2014/main" id="{0DF8D89F-2179-4B3F-8592-655B2E1CF661}"/>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32ABB8A2-2E41-421F-967B-D13EF62B7CCB}"/>
              </a:ext>
            </a:extLst>
          </p:cNvPr>
          <p:cNvGrpSpPr/>
          <p:nvPr/>
        </p:nvGrpSpPr>
        <p:grpSpPr>
          <a:xfrm>
            <a:off x="6557019" y="3087224"/>
            <a:ext cx="402336" cy="402336"/>
            <a:chOff x="6557019" y="3087224"/>
            <a:chExt cx="402336" cy="402336"/>
          </a:xfrm>
        </p:grpSpPr>
        <p:sp>
          <p:nvSpPr>
            <p:cNvPr id="77" name="Rectangle: Rounded Corners 76">
              <a:extLst>
                <a:ext uri="{FF2B5EF4-FFF2-40B4-BE49-F238E27FC236}">
                  <a16:creationId xmlns:a16="http://schemas.microsoft.com/office/drawing/2014/main" id="{DE42C1EE-5057-46D9-A915-E62189B0E0FA}"/>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3" name="Freeform: Shape 142">
              <a:extLst>
                <a:ext uri="{FF2B5EF4-FFF2-40B4-BE49-F238E27FC236}">
                  <a16:creationId xmlns:a16="http://schemas.microsoft.com/office/drawing/2014/main" id="{7CDB0799-9A13-4746-B987-40643696CF0E}"/>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A330EAE7-3777-42E2-B457-748B9520320C}"/>
              </a:ext>
            </a:extLst>
          </p:cNvPr>
          <p:cNvGrpSpPr/>
          <p:nvPr/>
        </p:nvGrpSpPr>
        <p:grpSpPr>
          <a:xfrm>
            <a:off x="6102730" y="3541019"/>
            <a:ext cx="402336" cy="402336"/>
            <a:chOff x="6102730" y="3541019"/>
            <a:chExt cx="402336" cy="402336"/>
          </a:xfrm>
        </p:grpSpPr>
        <p:sp>
          <p:nvSpPr>
            <p:cNvPr id="86" name="Rectangle: Rounded Corners 85">
              <a:extLst>
                <a:ext uri="{FF2B5EF4-FFF2-40B4-BE49-F238E27FC236}">
                  <a16:creationId xmlns:a16="http://schemas.microsoft.com/office/drawing/2014/main" id="{EC0102B5-EEC4-4631-99B3-22E5735EA033}"/>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4" name="Freeform: Shape 143">
              <a:extLst>
                <a:ext uri="{FF2B5EF4-FFF2-40B4-BE49-F238E27FC236}">
                  <a16:creationId xmlns:a16="http://schemas.microsoft.com/office/drawing/2014/main" id="{5972293D-B8A8-4561-9FB0-9B257D879103}"/>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63A85FDB-740A-4B95-853A-D80CD57BB15F}"/>
              </a:ext>
            </a:extLst>
          </p:cNvPr>
          <p:cNvGrpSpPr/>
          <p:nvPr/>
        </p:nvGrpSpPr>
        <p:grpSpPr>
          <a:xfrm>
            <a:off x="6557019" y="3541019"/>
            <a:ext cx="402336" cy="402336"/>
            <a:chOff x="6557019" y="3541019"/>
            <a:chExt cx="402336" cy="402336"/>
          </a:xfrm>
        </p:grpSpPr>
        <p:sp>
          <p:nvSpPr>
            <p:cNvPr id="80" name="Rectangle: Rounded Corners 79">
              <a:extLst>
                <a:ext uri="{FF2B5EF4-FFF2-40B4-BE49-F238E27FC236}">
                  <a16:creationId xmlns:a16="http://schemas.microsoft.com/office/drawing/2014/main" id="{F8C5168A-3A87-4FE1-8C48-8E312AFF6790}"/>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5" name="Freeform: Shape 144">
              <a:extLst>
                <a:ext uri="{FF2B5EF4-FFF2-40B4-BE49-F238E27FC236}">
                  <a16:creationId xmlns:a16="http://schemas.microsoft.com/office/drawing/2014/main" id="{38ACB12B-2B26-48C7-8AEB-638F3C4727CD}"/>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9EA4F02D-93CF-4835-ACF4-724AAF90551A}"/>
              </a:ext>
            </a:extLst>
          </p:cNvPr>
          <p:cNvGrpSpPr/>
          <p:nvPr/>
        </p:nvGrpSpPr>
        <p:grpSpPr>
          <a:xfrm>
            <a:off x="7878647" y="2939734"/>
            <a:ext cx="680330" cy="697317"/>
            <a:chOff x="7878647" y="2939734"/>
            <a:chExt cx="680330" cy="697317"/>
          </a:xfrm>
        </p:grpSpPr>
        <p:sp>
          <p:nvSpPr>
            <p:cNvPr id="94" name="Title 1">
              <a:extLst>
                <a:ext uri="{FF2B5EF4-FFF2-40B4-BE49-F238E27FC236}">
                  <a16:creationId xmlns:a16="http://schemas.microsoft.com/office/drawing/2014/main" id="{B2AA17A4-D583-4B54-92F0-694ACBC411CB}"/>
                </a:ext>
              </a:extLst>
            </p:cNvPr>
            <p:cNvSpPr txBox="1">
              <a:spLocks/>
            </p:cNvSpPr>
            <p:nvPr/>
          </p:nvSpPr>
          <p:spPr>
            <a:xfrm>
              <a:off x="7878647" y="2939734"/>
              <a:ext cx="680330" cy="123111"/>
            </a:xfrm>
            <a:prstGeom prst="rect">
              <a:avLst/>
            </a:prstGeom>
          </p:spPr>
          <p:txBody>
            <a:bodyPr vert="horz" wrap="square" lIns="0" tIns="0" rIns="0" bIns="0" rtlCol="0" anchor="b">
              <a:spAutoFit/>
            </a:bodyPr>
            <a:lstStyle>
              <a:defPPr>
                <a:defRPr lang="en-US"/>
              </a:defPPr>
              <a:lvl1pPr defTabSz="932742">
                <a:lnSpc>
                  <a:spcPct val="100000"/>
                </a:lnSpc>
                <a:spcBef>
                  <a:spcPct val="0"/>
                </a:spcBef>
                <a:buNone/>
                <a:defRPr sz="8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ctr"/>
              <a:r>
                <a:rPr lang="en-US">
                  <a:solidFill>
                    <a:srgbClr val="000000"/>
                  </a:solidFill>
                </a:rPr>
                <a:t>SQL Server</a:t>
              </a:r>
            </a:p>
          </p:txBody>
        </p:sp>
        <p:sp>
          <p:nvSpPr>
            <p:cNvPr id="96" name="Rectangle: Rounded Corners 95">
              <a:extLst>
                <a:ext uri="{FF2B5EF4-FFF2-40B4-BE49-F238E27FC236}">
                  <a16:creationId xmlns:a16="http://schemas.microsoft.com/office/drawing/2014/main" id="{4E9EB8E9-8A5D-4550-B478-A0917047E521}"/>
                </a:ext>
              </a:extLst>
            </p:cNvPr>
            <p:cNvSpPr/>
            <p:nvPr/>
          </p:nvSpPr>
          <p:spPr bwMode="auto">
            <a:xfrm>
              <a:off x="7953636" y="3106699"/>
              <a:ext cx="530352" cy="530352"/>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7" name="Graphic 5">
              <a:extLst>
                <a:ext uri="{FF2B5EF4-FFF2-40B4-BE49-F238E27FC236}">
                  <a16:creationId xmlns:a16="http://schemas.microsoft.com/office/drawing/2014/main" id="{C4036551-4784-43F5-8373-132C1B794BC0}"/>
                </a:ext>
              </a:extLst>
            </p:cNvPr>
            <p:cNvGrpSpPr/>
            <p:nvPr/>
          </p:nvGrpSpPr>
          <p:grpSpPr>
            <a:xfrm>
              <a:off x="8047765" y="3200828"/>
              <a:ext cx="342095" cy="342095"/>
              <a:chOff x="4450494" y="3276832"/>
              <a:chExt cx="476250" cy="476250"/>
            </a:xfrm>
          </p:grpSpPr>
          <p:sp>
            <p:nvSpPr>
              <p:cNvPr id="8" name="Freeform: Shape 7">
                <a:extLst>
                  <a:ext uri="{FF2B5EF4-FFF2-40B4-BE49-F238E27FC236}">
                    <a16:creationId xmlns:a16="http://schemas.microsoft.com/office/drawing/2014/main" id="{E211BBFA-2040-4EB4-92C6-7793746ECCE0}"/>
                  </a:ext>
                </a:extLst>
              </p:cNvPr>
              <p:cNvSpPr/>
              <p:nvPr/>
            </p:nvSpPr>
            <p:spPr>
              <a:xfrm>
                <a:off x="4498186" y="3339106"/>
                <a:ext cx="190500" cy="419100"/>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EFAD73B-381C-45AD-A376-A5CD4C2D9735}"/>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8267B2C-89CB-4AD9-BC81-CF9CC40B438F}"/>
                  </a:ext>
                </a:extLst>
              </p:cNvPr>
              <p:cNvSpPr/>
              <p:nvPr/>
            </p:nvSpPr>
            <p:spPr>
              <a:xfrm>
                <a:off x="4674265" y="3339106"/>
                <a:ext cx="190500" cy="419100"/>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B328193-29D5-44C9-84D2-2541E1CB8A63}"/>
                  </a:ext>
                </a:extLst>
              </p:cNvPr>
              <p:cNvSpPr/>
              <p:nvPr/>
            </p:nvSpPr>
            <p:spPr>
              <a:xfrm>
                <a:off x="4498186" y="3274451"/>
                <a:ext cx="361950" cy="142875"/>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2F968E4-58BE-47D4-9B49-3AF23AAF43B2}"/>
                  </a:ext>
                </a:extLst>
              </p:cNvPr>
              <p:cNvSpPr/>
              <p:nvPr/>
            </p:nvSpPr>
            <p:spPr>
              <a:xfrm>
                <a:off x="4534676" y="3292720"/>
                <a:ext cx="295275" cy="95250"/>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0E3B265-4026-4CC2-A4B1-419DDB6D2800}"/>
                  </a:ext>
                </a:extLst>
              </p:cNvPr>
              <p:cNvSpPr/>
              <p:nvPr/>
            </p:nvSpPr>
            <p:spPr>
              <a:xfrm>
                <a:off x="4534685" y="3292729"/>
                <a:ext cx="295275" cy="76200"/>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F70A7D6-D987-4224-A8A2-56E7CE762997}"/>
                  </a:ext>
                </a:extLst>
              </p:cNvPr>
              <p:cNvSpPr/>
              <p:nvPr/>
            </p:nvSpPr>
            <p:spPr>
              <a:xfrm>
                <a:off x="4546630" y="3494974"/>
                <a:ext cx="85725" cy="12382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FF0739E-C18F-43C7-9C90-07441D9299F0}"/>
                  </a:ext>
                </a:extLst>
              </p:cNvPr>
              <p:cNvSpPr/>
              <p:nvPr/>
            </p:nvSpPr>
            <p:spPr>
              <a:xfrm>
                <a:off x="4630840" y="3494974"/>
                <a:ext cx="123825" cy="15240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615EB96-5571-4049-8B22-3D1EC6969ABC}"/>
                  </a:ext>
                </a:extLst>
              </p:cNvPr>
              <p:cNvSpPr/>
              <p:nvPr/>
            </p:nvSpPr>
            <p:spPr>
              <a:xfrm>
                <a:off x="4759856" y="3496869"/>
                <a:ext cx="76200" cy="12382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sp>
        <p:nvSpPr>
          <p:cNvPr id="177" name="Title 16">
            <a:extLst>
              <a:ext uri="{FF2B5EF4-FFF2-40B4-BE49-F238E27FC236}">
                <a16:creationId xmlns:a16="http://schemas.microsoft.com/office/drawing/2014/main" id="{3BE82CF1-82E4-45D5-99C9-F119FCDE637C}"/>
              </a:ext>
            </a:extLst>
          </p:cNvPr>
          <p:cNvSpPr txBox="1">
            <a:spLocks/>
          </p:cNvSpPr>
          <p:nvPr/>
        </p:nvSpPr>
        <p:spPr>
          <a:xfrm>
            <a:off x="588263" y="143048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Uses Azure subnet for both your containers and cluster VMs</a:t>
            </a:r>
          </a:p>
        </p:txBody>
      </p:sp>
      <p:sp>
        <p:nvSpPr>
          <p:cNvPr id="207" name="Title 16">
            <a:extLst>
              <a:ext uri="{FF2B5EF4-FFF2-40B4-BE49-F238E27FC236}">
                <a16:creationId xmlns:a16="http://schemas.microsoft.com/office/drawing/2014/main" id="{8FE36318-035F-4A3A-A725-DDA1B7AAD609}"/>
              </a:ext>
            </a:extLst>
          </p:cNvPr>
          <p:cNvSpPr txBox="1">
            <a:spLocks/>
          </p:cNvSpPr>
          <p:nvPr/>
        </p:nvSpPr>
        <p:spPr>
          <a:xfrm>
            <a:off x="588263" y="2304139"/>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Allows for connectivity to existing Azure services in the same VNET</a:t>
            </a:r>
          </a:p>
        </p:txBody>
      </p:sp>
      <p:sp>
        <p:nvSpPr>
          <p:cNvPr id="211" name="Title 16">
            <a:extLst>
              <a:ext uri="{FF2B5EF4-FFF2-40B4-BE49-F238E27FC236}">
                <a16:creationId xmlns:a16="http://schemas.microsoft.com/office/drawing/2014/main" id="{5A04BD6A-65BD-45BA-956B-3C2A3A9F7288}"/>
              </a:ext>
            </a:extLst>
          </p:cNvPr>
          <p:cNvSpPr txBox="1">
            <a:spLocks/>
          </p:cNvSpPr>
          <p:nvPr/>
        </p:nvSpPr>
        <p:spPr>
          <a:xfrm>
            <a:off x="748800" y="4345137"/>
            <a:ext cx="3005714"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600" spc="0">
                <a:solidFill>
                  <a:srgbClr val="000000"/>
                </a:solidFill>
                <a:latin typeface="Segoe UI Semibold"/>
              </a:rPr>
              <a:t>AKS </a:t>
            </a:r>
            <a:r>
              <a:rPr lang="en-US" sz="1600" spc="0" err="1">
                <a:solidFill>
                  <a:srgbClr val="000000"/>
                </a:solidFill>
                <a:latin typeface="Segoe UI Semibold"/>
              </a:rPr>
              <a:t>VNet</a:t>
            </a:r>
            <a:r>
              <a:rPr lang="en-US" sz="1600" spc="0">
                <a:solidFill>
                  <a:srgbClr val="000000"/>
                </a:solidFill>
                <a:latin typeface="Segoe UI Semibold"/>
              </a:rPr>
              <a:t> integration works seamlessly with your existing network infrastructure</a:t>
            </a:r>
          </a:p>
        </p:txBody>
      </p:sp>
      <p:sp>
        <p:nvSpPr>
          <p:cNvPr id="78" name="Oval 77">
            <a:extLst>
              <a:ext uri="{FF2B5EF4-FFF2-40B4-BE49-F238E27FC236}">
                <a16:creationId xmlns:a16="http://schemas.microsoft.com/office/drawing/2014/main" id="{AB9FBB5C-94FC-4896-8F1E-B5658004091D}"/>
              </a:ext>
            </a:extLst>
          </p:cNvPr>
          <p:cNvSpPr/>
          <p:nvPr/>
        </p:nvSpPr>
        <p:spPr bwMode="auto">
          <a:xfrm>
            <a:off x="5567638" y="175047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81" name="Oval 80">
            <a:extLst>
              <a:ext uri="{FF2B5EF4-FFF2-40B4-BE49-F238E27FC236}">
                <a16:creationId xmlns:a16="http://schemas.microsoft.com/office/drawing/2014/main" id="{8A66E5B5-BA3A-4EA8-A358-B9170FC16D4B}"/>
              </a:ext>
            </a:extLst>
          </p:cNvPr>
          <p:cNvSpPr/>
          <p:nvPr/>
        </p:nvSpPr>
        <p:spPr bwMode="auto">
          <a:xfrm>
            <a:off x="8081652" y="389529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2" name="Oval 81">
            <a:extLst>
              <a:ext uri="{FF2B5EF4-FFF2-40B4-BE49-F238E27FC236}">
                <a16:creationId xmlns:a16="http://schemas.microsoft.com/office/drawing/2014/main" id="{A5843309-C272-4FB1-90E9-24144102B061}"/>
              </a:ext>
            </a:extLst>
          </p:cNvPr>
          <p:cNvSpPr/>
          <p:nvPr/>
        </p:nvSpPr>
        <p:spPr bwMode="auto">
          <a:xfrm>
            <a:off x="10823250" y="404769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4" name="Oval 83">
            <a:extLst>
              <a:ext uri="{FF2B5EF4-FFF2-40B4-BE49-F238E27FC236}">
                <a16:creationId xmlns:a16="http://schemas.microsoft.com/office/drawing/2014/main" id="{E3048965-2C76-49F0-AEFF-6B7C81CE1CA1}"/>
              </a:ext>
            </a:extLst>
          </p:cNvPr>
          <p:cNvSpPr/>
          <p:nvPr/>
        </p:nvSpPr>
        <p:spPr bwMode="auto">
          <a:xfrm>
            <a:off x="7068164" y="585564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85" name="Title 16">
            <a:extLst>
              <a:ext uri="{FF2B5EF4-FFF2-40B4-BE49-F238E27FC236}">
                <a16:creationId xmlns:a16="http://schemas.microsoft.com/office/drawing/2014/main" id="{B09F149A-F2C4-43CD-965E-30BB3CFB0FD4}"/>
              </a:ext>
            </a:extLst>
          </p:cNvPr>
          <p:cNvSpPr txBox="1">
            <a:spLocks/>
          </p:cNvSpPr>
          <p:nvPr/>
        </p:nvSpPr>
        <p:spPr>
          <a:xfrm>
            <a:off x="614057" y="2974549"/>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1600" b="0" spc="0">
                <a:solidFill>
                  <a:srgbClr val="0078D4"/>
                </a:solidFill>
                <a:latin typeface="Segoe UI" panose="020B0502040204020203" pitchFamily="34" charset="0"/>
              </a:rPr>
              <a:t> </a:t>
            </a:r>
          </a:p>
          <a:p>
            <a:pPr marL="342900" lvl="0" indent="-342900">
              <a:buFont typeface="+mj-lt"/>
              <a:buAutoNum type="arabicPeriod" startAt="3"/>
              <a:defRPr/>
            </a:pPr>
            <a:r>
              <a:rPr lang="en-US" sz="1600" b="0" spc="0">
                <a:solidFill>
                  <a:srgbClr val="0078D4"/>
                </a:solidFill>
                <a:latin typeface="Segoe UI" panose="020B0502040204020203" pitchFamily="34" charset="0"/>
              </a:rPr>
              <a:t>Use Express Route to connect to on-premises infrastructure VNET peering to other VNET</a:t>
            </a:r>
          </a:p>
        </p:txBody>
      </p:sp>
    </p:spTree>
    <p:extLst>
      <p:ext uri="{BB962C8B-B14F-4D97-AF65-F5344CB8AC3E}">
        <p14:creationId xmlns:p14="http://schemas.microsoft.com/office/powerpoint/2010/main" val="174852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7"/>
                                        </p:tgtEl>
                                        <p:attrNameLst>
                                          <p:attrName>style.visibility</p:attrName>
                                        </p:attrNameLst>
                                      </p:cBhvr>
                                      <p:to>
                                        <p:strVal val="visible"/>
                                      </p:to>
                                    </p:set>
                                    <p:animEffect transition="in" filter="fade">
                                      <p:cBhvr>
                                        <p:cTn id="42" dur="500"/>
                                        <p:tgtEl>
                                          <p:spTgt spid="207"/>
                                        </p:tgtEl>
                                      </p:cBhvr>
                                    </p:animEffect>
                                  </p:childTnLst>
                                </p:cTn>
                              </p:par>
                              <p:par>
                                <p:cTn id="43" presetID="22" presetClass="entr" presetSubtype="8" fill="hold"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wipe(left)">
                                      <p:cBhvr>
                                        <p:cTn id="45" dur="500"/>
                                        <p:tgtEl>
                                          <p:spTgt spid="100"/>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par>
                                <p:cTn id="57" presetID="16" presetClass="entr" presetSubtype="37"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animEffect transition="in" filter="barn(outVertical)">
                                      <p:cBhvr>
                                        <p:cTn id="59" dur="500"/>
                                        <p:tgtEl>
                                          <p:spTgt spid="116"/>
                                        </p:tgtEl>
                                      </p:cBhvr>
                                    </p:animEffect>
                                  </p:childTnLst>
                                </p:cTn>
                              </p:par>
                              <p:par>
                                <p:cTn id="60" presetID="10" presetClass="entr" presetSubtype="0" fill="hold" nodeType="withEffect">
                                  <p:stCondLst>
                                    <p:cond delay="25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10" presetClass="entr" presetSubtype="0" fill="hold" nodeType="withEffect">
                                  <p:stCondLst>
                                    <p:cond delay="50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childTnLst>
                                </p:cTn>
                              </p:par>
                            </p:childTnLst>
                          </p:cTn>
                        </p:par>
                        <p:par>
                          <p:cTn id="66" fill="hold">
                            <p:stCondLst>
                              <p:cond delay="2000"/>
                            </p:stCondLst>
                            <p:childTnLst>
                              <p:par>
                                <p:cTn id="67" presetID="10" presetClass="entr" presetSubtype="0" fill="hold" nodeType="after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500"/>
                                        <p:tgtEl>
                                          <p:spTgt spid="82"/>
                                        </p:tgtEl>
                                      </p:cBhvr>
                                    </p:animEffect>
                                  </p:childTnLst>
                                </p:cTn>
                              </p:par>
                            </p:childTnLst>
                          </p:cTn>
                        </p:par>
                        <p:par>
                          <p:cTn id="73" fill="hold">
                            <p:stCondLst>
                              <p:cond delay="3000"/>
                            </p:stCondLst>
                            <p:childTnLst>
                              <p:par>
                                <p:cTn id="74" presetID="47" presetClass="entr" presetSubtype="0" fill="hold" grpId="0" nodeType="afterEffect">
                                  <p:stCondLst>
                                    <p:cond delay="0"/>
                                  </p:stCondLst>
                                  <p:childTnLst>
                                    <p:set>
                                      <p:cBhvr>
                                        <p:cTn id="75" dur="1" fill="hold">
                                          <p:stCondLst>
                                            <p:cond delay="0"/>
                                          </p:stCondLst>
                                        </p:cTn>
                                        <p:tgtEl>
                                          <p:spTgt spid="211"/>
                                        </p:tgtEl>
                                        <p:attrNameLst>
                                          <p:attrName>style.visibility</p:attrName>
                                        </p:attrNameLst>
                                      </p:cBhvr>
                                      <p:to>
                                        <p:strVal val="visible"/>
                                      </p:to>
                                    </p:set>
                                    <p:animEffect transition="in" filter="fade">
                                      <p:cBhvr>
                                        <p:cTn id="76" dur="500"/>
                                        <p:tgtEl>
                                          <p:spTgt spid="211"/>
                                        </p:tgtEl>
                                      </p:cBhvr>
                                    </p:animEffect>
                                    <p:anim calcmode="lin" valueType="num">
                                      <p:cBhvr>
                                        <p:cTn id="77" dur="500" fill="hold"/>
                                        <p:tgtEl>
                                          <p:spTgt spid="211"/>
                                        </p:tgtEl>
                                        <p:attrNameLst>
                                          <p:attrName>ppt_x</p:attrName>
                                        </p:attrNameLst>
                                      </p:cBhvr>
                                      <p:tavLst>
                                        <p:tav tm="0">
                                          <p:val>
                                            <p:strVal val="#ppt_x"/>
                                          </p:val>
                                        </p:tav>
                                        <p:tav tm="100000">
                                          <p:val>
                                            <p:strVal val="#ppt_x"/>
                                          </p:val>
                                        </p:tav>
                                      </p:tavLst>
                                    </p:anim>
                                    <p:anim calcmode="lin" valueType="num">
                                      <p:cBhvr>
                                        <p:cTn id="78" dur="500" fill="hold"/>
                                        <p:tgtEl>
                                          <p:spTgt spid="211"/>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fade">
                                      <p:cBhvr>
                                        <p:cTn id="83" dur="500"/>
                                        <p:tgtEl>
                                          <p:spTgt spid="85"/>
                                        </p:tgtEl>
                                      </p:cBhvr>
                                    </p:animEffect>
                                  </p:child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wipe(up)">
                                      <p:cBhvr>
                                        <p:cTn id="87" dur="500"/>
                                        <p:tgtEl>
                                          <p:spTgt spid="75"/>
                                        </p:tgtEl>
                                      </p:cBhvr>
                                    </p:animEffect>
                                  </p:childTnLst>
                                </p:cTn>
                              </p:par>
                              <p:par>
                                <p:cTn id="88" presetID="10" presetClass="entr" presetSubtype="0"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500"/>
                                        <p:tgtEl>
                                          <p:spTgt spid="40"/>
                                        </p:tgtEl>
                                      </p:cBhvr>
                                    </p:animEffect>
                                  </p:childTnLst>
                                </p:cTn>
                              </p:par>
                              <p:par>
                                <p:cTn id="91" presetID="10" presetClass="entr" presetSubtype="0" fill="hold" nodeType="with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fade">
                                      <p:cBhvr>
                                        <p:cTn id="96" dur="500"/>
                                        <p:tgtEl>
                                          <p:spTgt spid="8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4"/>
                                        </p:tgtEl>
                                        <p:attrNameLst>
                                          <p:attrName>style.visibility</p:attrName>
                                        </p:attrNameLst>
                                      </p:cBhvr>
                                      <p:to>
                                        <p:strVal val="visible"/>
                                      </p:to>
                                    </p:set>
                                    <p:animEffect transition="in" filter="fade">
                                      <p:cBhvr>
                                        <p:cTn id="99" dur="500"/>
                                        <p:tgtEl>
                                          <p:spTgt spid="114"/>
                                        </p:tgtEl>
                                      </p:cBhvr>
                                    </p:animEffect>
                                  </p:childTnLst>
                                </p:cTn>
                              </p:par>
                            </p:childTnLst>
                          </p:cTn>
                        </p:par>
                        <p:par>
                          <p:cTn id="100" fill="hold">
                            <p:stCondLst>
                              <p:cond delay="1000"/>
                            </p:stCondLst>
                            <p:childTnLst>
                              <p:par>
                                <p:cTn id="101" presetID="10" presetClass="entr" presetSubtype="0" fill="hold" nodeType="after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childTnLst>
                          </p:cTn>
                        </p:par>
                        <p:par>
                          <p:cTn id="104" fill="hold">
                            <p:stCondLst>
                              <p:cond delay="1500"/>
                            </p:stCondLst>
                            <p:childTnLst>
                              <p:par>
                                <p:cTn id="105" presetID="10" presetClass="entr" presetSubtype="0" fill="hold" nodeType="after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fade">
                                      <p:cBhvr>
                                        <p:cTn id="107" dur="500"/>
                                        <p:tgtEl>
                                          <p:spTgt spid="43"/>
                                        </p:tgtEl>
                                      </p:cBhvr>
                                    </p:animEffect>
                                  </p:childTnLst>
                                </p:cTn>
                              </p:par>
                            </p:childTnLst>
                          </p:cTn>
                        </p:par>
                        <p:par>
                          <p:cTn id="108" fill="hold">
                            <p:stCondLst>
                              <p:cond delay="2000"/>
                            </p:stCondLst>
                            <p:childTnLst>
                              <p:par>
                                <p:cTn id="109" presetID="10" presetClass="entr" presetSubtype="0" fill="hold" nodeType="after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88" grpId="0"/>
      <p:bldP spid="177" grpId="0"/>
      <p:bldP spid="207" grpId="0"/>
      <p:bldP spid="211" grpId="0"/>
      <p:bldP spid="78" grpId="0" animBg="1"/>
      <p:bldP spid="81" grpId="0" animBg="1"/>
      <p:bldP spid="82" grpId="0" animBg="1"/>
      <p:bldP spid="84" grpId="0" animBg="1"/>
      <p:bldP spid="8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a:solidFill>
                  <a:srgbClr val="000000"/>
                </a:solidFill>
                <a:latin typeface="Segoe UI Light" panose="020B0502040204020203" pitchFamily="34" charset="0"/>
                <a:cs typeface="Segoe UI Light" panose="020B0502040204020203" pitchFamily="34" charset="0"/>
              </a:rPr>
              <a:t>Identity and access management through AAD and RBAC </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7" name="Title 16">
            <a:extLst>
              <a:ext uri="{FF2B5EF4-FFF2-40B4-BE49-F238E27FC236}">
                <a16:creationId xmlns:a16="http://schemas.microsoft.com/office/drawing/2014/main" id="{3BE82CF1-82E4-45D5-99C9-F119FCDE637C}"/>
              </a:ext>
            </a:extLst>
          </p:cNvPr>
          <p:cNvSpPr txBox="1">
            <a:spLocks/>
          </p:cNvSpPr>
          <p:nvPr/>
        </p:nvSpPr>
        <p:spPr>
          <a:xfrm>
            <a:off x="588263" y="143048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a:solidFill>
                  <a:srgbClr val="0078D4"/>
                </a:solidFill>
                <a:latin typeface="Segoe UI" panose="020B0502040204020203" pitchFamily="34" charset="0"/>
              </a:rPr>
              <a:t>The client application authenticates to the AAD token issuance endpoint and requests an access token</a:t>
            </a:r>
          </a:p>
        </p:txBody>
      </p:sp>
      <p:sp>
        <p:nvSpPr>
          <p:cNvPr id="207" name="Title 16">
            <a:extLst>
              <a:ext uri="{FF2B5EF4-FFF2-40B4-BE49-F238E27FC236}">
                <a16:creationId xmlns:a16="http://schemas.microsoft.com/office/drawing/2014/main" id="{8FE36318-035F-4A3A-A725-DDA1B7AAD609}"/>
              </a:ext>
            </a:extLst>
          </p:cNvPr>
          <p:cNvSpPr txBox="1">
            <a:spLocks/>
          </p:cNvSpPr>
          <p:nvPr/>
        </p:nvSpPr>
        <p:spPr>
          <a:xfrm>
            <a:off x="588263" y="268369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a:solidFill>
                  <a:srgbClr val="0078D4"/>
                </a:solidFill>
                <a:latin typeface="Segoe UI" panose="020B0502040204020203" pitchFamily="34" charset="0"/>
              </a:rPr>
              <a:t>The AAD token issuance </a:t>
            </a:r>
            <a:br>
              <a:rPr lang="en-US" sz="1600" b="0" spc="0">
                <a:solidFill>
                  <a:srgbClr val="0078D4"/>
                </a:solidFill>
                <a:latin typeface="Segoe UI" panose="020B0502040204020203" pitchFamily="34" charset="0"/>
              </a:rPr>
            </a:br>
            <a:r>
              <a:rPr lang="en-US" sz="1600" b="0" spc="0">
                <a:solidFill>
                  <a:srgbClr val="0078D4"/>
                </a:solidFill>
                <a:latin typeface="Segoe UI" panose="020B0502040204020203" pitchFamily="34" charset="0"/>
              </a:rPr>
              <a:t>endpoint issues the access token</a:t>
            </a:r>
          </a:p>
        </p:txBody>
      </p:sp>
      <p:sp>
        <p:nvSpPr>
          <p:cNvPr id="211" name="Title 16">
            <a:extLst>
              <a:ext uri="{FF2B5EF4-FFF2-40B4-BE49-F238E27FC236}">
                <a16:creationId xmlns:a16="http://schemas.microsoft.com/office/drawing/2014/main" id="{5A04BD6A-65BD-45BA-956B-3C2A3A9F7288}"/>
              </a:ext>
            </a:extLst>
          </p:cNvPr>
          <p:cNvSpPr txBox="1">
            <a:spLocks/>
          </p:cNvSpPr>
          <p:nvPr/>
        </p:nvSpPr>
        <p:spPr>
          <a:xfrm>
            <a:off x="329841" y="5317907"/>
            <a:ext cx="3404318"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Aft>
                <a:spcPts val="1800"/>
              </a:spcAft>
              <a:defRPr/>
            </a:pPr>
            <a:r>
              <a:rPr lang="en-US" sz="1600" spc="0">
                <a:solidFill>
                  <a:srgbClr val="000000"/>
                </a:solidFill>
                <a:latin typeface="Segoe UI Semibold"/>
              </a:rPr>
              <a:t>Azure delivers a streamlined identity and access management solution with Azure Active Directory (AAD) and Azure Kubernetes Services (AKS)</a:t>
            </a:r>
          </a:p>
        </p:txBody>
      </p:sp>
      <p:grpSp>
        <p:nvGrpSpPr>
          <p:cNvPr id="3" name="Group 2">
            <a:extLst>
              <a:ext uri="{FF2B5EF4-FFF2-40B4-BE49-F238E27FC236}">
                <a16:creationId xmlns:a16="http://schemas.microsoft.com/office/drawing/2014/main" id="{29F57909-52D2-42C9-AB7B-46F14F25B56C}"/>
              </a:ext>
            </a:extLst>
          </p:cNvPr>
          <p:cNvGrpSpPr/>
          <p:nvPr/>
        </p:nvGrpSpPr>
        <p:grpSpPr>
          <a:xfrm>
            <a:off x="9299979" y="3938968"/>
            <a:ext cx="822960" cy="1031092"/>
            <a:chOff x="7524488" y="4365630"/>
            <a:chExt cx="822960" cy="1031092"/>
          </a:xfrm>
        </p:grpSpPr>
        <p:sp>
          <p:nvSpPr>
            <p:cNvPr id="132" name="Rectangle: Rounded Corners 131">
              <a:extLst>
                <a:ext uri="{FF2B5EF4-FFF2-40B4-BE49-F238E27FC236}">
                  <a16:creationId xmlns:a16="http://schemas.microsoft.com/office/drawing/2014/main" id="{49238C2A-84DA-42D2-9A5A-D6F18948557A}"/>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0CA1D34C-DC76-4CDC-A145-19A034E71A9D}"/>
                </a:ext>
              </a:extLst>
            </p:cNvPr>
            <p:cNvSpPr txBox="1">
              <a:spLocks/>
            </p:cNvSpPr>
            <p:nvPr/>
          </p:nvSpPr>
          <p:spPr>
            <a:xfrm>
              <a:off x="7577178" y="436563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2" name="Group 1">
              <a:extLst>
                <a:ext uri="{FF2B5EF4-FFF2-40B4-BE49-F238E27FC236}">
                  <a16:creationId xmlns:a16="http://schemas.microsoft.com/office/drawing/2014/main" id="{7FBB7407-3B7E-4086-B716-3C626F3570D4}"/>
                </a:ext>
              </a:extLst>
            </p:cNvPr>
            <p:cNvGrpSpPr/>
            <p:nvPr/>
          </p:nvGrpSpPr>
          <p:grpSpPr>
            <a:xfrm>
              <a:off x="7624016" y="4690524"/>
              <a:ext cx="623905" cy="589436"/>
              <a:chOff x="2613694" y="3600725"/>
              <a:chExt cx="355417" cy="335781"/>
            </a:xfrm>
          </p:grpSpPr>
          <p:sp>
            <p:nvSpPr>
              <p:cNvPr id="136" name="Freeform: Shape 135">
                <a:extLst>
                  <a:ext uri="{FF2B5EF4-FFF2-40B4-BE49-F238E27FC236}">
                    <a16:creationId xmlns:a16="http://schemas.microsoft.com/office/drawing/2014/main" id="{F110E4E5-C943-44CC-AB1B-22C68C58B0A0}"/>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14F2E574-84E9-4475-8F5D-ACF20BF7A364}"/>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9933AAF-E970-421A-A26E-42B9F431D697}"/>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2623CE38-87E0-4E80-ADFF-148CA6BE427B}"/>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E7B13127-42FF-42EF-83FD-2728F76443BE}"/>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5591B315-542F-419B-95C9-35E4320DD8D4}"/>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43EB48F7-6CD9-4E46-B27C-599154BA5CFE}"/>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6F1B87E-FA47-4A17-9219-F00134CC5E5F}"/>
              </a:ext>
            </a:extLst>
          </p:cNvPr>
          <p:cNvGrpSpPr/>
          <p:nvPr/>
        </p:nvGrpSpPr>
        <p:grpSpPr>
          <a:xfrm>
            <a:off x="7716520" y="2457588"/>
            <a:ext cx="822960" cy="1184981"/>
            <a:chOff x="5769351" y="2455575"/>
            <a:chExt cx="822960" cy="1184981"/>
          </a:xfrm>
        </p:grpSpPr>
        <p:sp>
          <p:nvSpPr>
            <p:cNvPr id="91" name="Title 1">
              <a:extLst>
                <a:ext uri="{FF2B5EF4-FFF2-40B4-BE49-F238E27FC236}">
                  <a16:creationId xmlns:a16="http://schemas.microsoft.com/office/drawing/2014/main" id="{E655208C-0A27-4F1F-9A3A-3EC1C09943B7}"/>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95" name="Rectangle: Rounded Corners 94">
              <a:extLst>
                <a:ext uri="{FF2B5EF4-FFF2-40B4-BE49-F238E27FC236}">
                  <a16:creationId xmlns:a16="http://schemas.microsoft.com/office/drawing/2014/main" id="{7FBE95AC-4AFD-48A6-80C8-C2209BD67C4B}"/>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505050"/>
                </a:solidFill>
                <a:latin typeface="Segoe UI"/>
                <a:cs typeface="Segoe UI" pitchFamily="34" charset="0"/>
              </a:endParaRPr>
            </a:p>
          </p:txBody>
        </p:sp>
        <p:pic>
          <p:nvPicPr>
            <p:cNvPr id="5" name="Picture 4" descr="A picture containing object&#10;&#10;Description generated with high confidence">
              <a:extLst>
                <a:ext uri="{FF2B5EF4-FFF2-40B4-BE49-F238E27FC236}">
                  <a16:creationId xmlns:a16="http://schemas.microsoft.com/office/drawing/2014/main" id="{1A7DD03E-A941-4BDB-A5DD-76B3102F4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grpSp>
        <p:nvGrpSpPr>
          <p:cNvPr id="12" name="Group 11">
            <a:extLst>
              <a:ext uri="{FF2B5EF4-FFF2-40B4-BE49-F238E27FC236}">
                <a16:creationId xmlns:a16="http://schemas.microsoft.com/office/drawing/2014/main" id="{F5CD1087-1239-4082-A69A-9AF900943ACF}"/>
              </a:ext>
            </a:extLst>
          </p:cNvPr>
          <p:cNvGrpSpPr/>
          <p:nvPr/>
        </p:nvGrpSpPr>
        <p:grpSpPr>
          <a:xfrm>
            <a:off x="6133061" y="3475517"/>
            <a:ext cx="822960" cy="1184981"/>
            <a:chOff x="4843953" y="2455575"/>
            <a:chExt cx="822960" cy="1184981"/>
          </a:xfrm>
        </p:grpSpPr>
        <p:sp>
          <p:nvSpPr>
            <p:cNvPr id="84" name="Title 1">
              <a:extLst>
                <a:ext uri="{FF2B5EF4-FFF2-40B4-BE49-F238E27FC236}">
                  <a16:creationId xmlns:a16="http://schemas.microsoft.com/office/drawing/2014/main" id="{BE1849B3-4C34-4049-A276-F649530A3C99}"/>
                </a:ext>
              </a:extLst>
            </p:cNvPr>
            <p:cNvSpPr txBox="1">
              <a:spLocks/>
            </p:cNvSpPr>
            <p:nvPr/>
          </p:nvSpPr>
          <p:spPr>
            <a:xfrm>
              <a:off x="4896643" y="245557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Client application</a:t>
              </a:r>
            </a:p>
          </p:txBody>
        </p:sp>
        <p:sp>
          <p:nvSpPr>
            <p:cNvPr id="85" name="Rectangle: Rounded Corners 84">
              <a:extLst>
                <a:ext uri="{FF2B5EF4-FFF2-40B4-BE49-F238E27FC236}">
                  <a16:creationId xmlns:a16="http://schemas.microsoft.com/office/drawing/2014/main" id="{F06B9C5A-915E-4817-8FC4-23B31AEC0FC3}"/>
                </a:ext>
              </a:extLst>
            </p:cNvPr>
            <p:cNvSpPr/>
            <p:nvPr/>
          </p:nvSpPr>
          <p:spPr bwMode="auto">
            <a:xfrm>
              <a:off x="4843953" y="2817596"/>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8" name="GenericApp_EB3B" title="Icon of an app window">
              <a:extLst>
                <a:ext uri="{FF2B5EF4-FFF2-40B4-BE49-F238E27FC236}">
                  <a16:creationId xmlns:a16="http://schemas.microsoft.com/office/drawing/2014/main" id="{4F3AB4EC-DE03-42DF-B582-7345D687D377}"/>
                </a:ext>
              </a:extLst>
            </p:cNvPr>
            <p:cNvSpPr>
              <a:spLocks noChangeAspect="1" noEditPoints="1"/>
            </p:cNvSpPr>
            <p:nvPr/>
          </p:nvSpPr>
          <p:spPr bwMode="auto">
            <a:xfrm>
              <a:off x="5026923" y="3046196"/>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4" name="Connector: Elbow 13">
            <a:extLst>
              <a:ext uri="{FF2B5EF4-FFF2-40B4-BE49-F238E27FC236}">
                <a16:creationId xmlns:a16="http://schemas.microsoft.com/office/drawing/2014/main" id="{153C854C-2C06-40D6-8FAC-0343BD91B413}"/>
              </a:ext>
            </a:extLst>
          </p:cNvPr>
          <p:cNvCxnSpPr/>
          <p:nvPr/>
        </p:nvCxnSpPr>
        <p:spPr>
          <a:xfrm rot="5400000" flipH="1" flipV="1">
            <a:off x="7039091" y="2736540"/>
            <a:ext cx="182880" cy="1171978"/>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61213964-28F4-42F2-B8A3-903C74E53E6A}"/>
              </a:ext>
            </a:extLst>
          </p:cNvPr>
          <p:cNvCxnSpPr>
            <a:cxnSpLocks/>
            <a:stCxn id="95" idx="2"/>
            <a:endCxn id="85" idx="3"/>
          </p:cNvCxnSpPr>
          <p:nvPr/>
        </p:nvCxnSpPr>
        <p:spPr>
          <a:xfrm rot="5400000">
            <a:off x="7238787" y="3359804"/>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EE9B2539-BB60-4969-ABCF-557C5635162A}"/>
              </a:ext>
            </a:extLst>
          </p:cNvPr>
          <p:cNvCxnSpPr>
            <a:cxnSpLocks/>
          </p:cNvCxnSpPr>
          <p:nvPr/>
        </p:nvCxnSpPr>
        <p:spPr>
          <a:xfrm rot="5400000" flipH="1">
            <a:off x="7973219" y="3231820"/>
            <a:ext cx="309562" cy="3166918"/>
          </a:xfrm>
          <a:prstGeom prst="bentConnector3">
            <a:avLst>
              <a:gd name="adj1" fmla="val -73846"/>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EE25592-5A2F-4D96-8F21-A8B1C2E92B23}"/>
              </a:ext>
            </a:extLst>
          </p:cNvPr>
          <p:cNvCxnSpPr>
            <a:stCxn id="132" idx="1"/>
          </p:cNvCxnSpPr>
          <p:nvPr/>
        </p:nvCxnSpPr>
        <p:spPr>
          <a:xfrm flipH="1" flipV="1">
            <a:off x="6956022" y="4548712"/>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AC30C082-F9A6-4DAB-B245-CD008DA03B0D}"/>
              </a:ext>
            </a:extLst>
          </p:cNvPr>
          <p:cNvGrpSpPr/>
          <p:nvPr/>
        </p:nvGrpSpPr>
        <p:grpSpPr>
          <a:xfrm>
            <a:off x="7919397" y="4823737"/>
            <a:ext cx="417207" cy="570971"/>
            <a:chOff x="6619731" y="5063333"/>
            <a:chExt cx="417207" cy="570971"/>
          </a:xfrm>
        </p:grpSpPr>
        <p:sp>
          <p:nvSpPr>
            <p:cNvPr id="154" name="Rectangle: Rounded Corners 153">
              <a:extLst>
                <a:ext uri="{FF2B5EF4-FFF2-40B4-BE49-F238E27FC236}">
                  <a16:creationId xmlns:a16="http://schemas.microsoft.com/office/drawing/2014/main" id="{F3D71DE6-EF35-4B80-9876-9FF3164FEDFC}"/>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1" name="TagLegacy_E1CB" title="Icon of a shopping tag">
              <a:extLst>
                <a:ext uri="{FF2B5EF4-FFF2-40B4-BE49-F238E27FC236}">
                  <a16:creationId xmlns:a16="http://schemas.microsoft.com/office/drawing/2014/main" id="{94B5D671-1F18-4033-B75F-CB3CA2B61D6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Title 1">
              <a:extLst>
                <a:ext uri="{FF2B5EF4-FFF2-40B4-BE49-F238E27FC236}">
                  <a16:creationId xmlns:a16="http://schemas.microsoft.com/office/drawing/2014/main" id="{9C42C01E-826B-41DA-BD78-6906DF05DDD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grpSp>
        <p:nvGrpSpPr>
          <p:cNvPr id="156" name="Group 155">
            <a:extLst>
              <a:ext uri="{FF2B5EF4-FFF2-40B4-BE49-F238E27FC236}">
                <a16:creationId xmlns:a16="http://schemas.microsoft.com/office/drawing/2014/main" id="{EEC04D55-2184-46BD-ACF0-3E3550881252}"/>
              </a:ext>
            </a:extLst>
          </p:cNvPr>
          <p:cNvGrpSpPr/>
          <p:nvPr/>
        </p:nvGrpSpPr>
        <p:grpSpPr>
          <a:xfrm>
            <a:off x="7323014" y="3876596"/>
            <a:ext cx="417207" cy="570971"/>
            <a:chOff x="6619731" y="5063333"/>
            <a:chExt cx="417207" cy="570971"/>
          </a:xfrm>
        </p:grpSpPr>
        <p:sp>
          <p:nvSpPr>
            <p:cNvPr id="157" name="Rectangle: Rounded Corners 156">
              <a:extLst>
                <a:ext uri="{FF2B5EF4-FFF2-40B4-BE49-F238E27FC236}">
                  <a16:creationId xmlns:a16="http://schemas.microsoft.com/office/drawing/2014/main" id="{DFFE6A6C-500C-4EF6-9A95-BEC16AB55DCE}"/>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58" name="TagLegacy_E1CB" title="Icon of a shopping tag">
              <a:extLst>
                <a:ext uri="{FF2B5EF4-FFF2-40B4-BE49-F238E27FC236}">
                  <a16:creationId xmlns:a16="http://schemas.microsoft.com/office/drawing/2014/main" id="{30DF6017-B3E6-48CE-A493-BF8411467C6F}"/>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Title 1">
              <a:extLst>
                <a:ext uri="{FF2B5EF4-FFF2-40B4-BE49-F238E27FC236}">
                  <a16:creationId xmlns:a16="http://schemas.microsoft.com/office/drawing/2014/main" id="{552E0AA6-D905-4824-BDB7-0D257B6E5EEB}"/>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a:solidFill>
                    <a:srgbClr val="000000"/>
                  </a:solidFill>
                  <a:latin typeface="Segoe UI Semibold" panose="020B0702040204020203" pitchFamily="34" charset="0"/>
                  <a:cs typeface="Segoe UI Semibold" panose="020B0702040204020203" pitchFamily="34" charset="0"/>
                </a:rPr>
                <a:t>Token</a:t>
              </a:r>
            </a:p>
          </p:txBody>
        </p:sp>
      </p:grpSp>
      <p:sp>
        <p:nvSpPr>
          <p:cNvPr id="161" name="Title 16">
            <a:extLst>
              <a:ext uri="{FF2B5EF4-FFF2-40B4-BE49-F238E27FC236}">
                <a16:creationId xmlns:a16="http://schemas.microsoft.com/office/drawing/2014/main" id="{8A22D2BC-D66A-4C4D-A027-1376E49888EF}"/>
              </a:ext>
            </a:extLst>
          </p:cNvPr>
          <p:cNvSpPr txBox="1">
            <a:spLocks/>
          </p:cNvSpPr>
          <p:nvPr/>
        </p:nvSpPr>
        <p:spPr>
          <a:xfrm>
            <a:off x="588263" y="3444451"/>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3"/>
              <a:defRPr/>
            </a:pPr>
            <a:r>
              <a:rPr lang="en-US" sz="1600" b="0" spc="0">
                <a:solidFill>
                  <a:srgbClr val="0078D4"/>
                </a:solidFill>
                <a:latin typeface="Segoe UI" panose="020B0502040204020203" pitchFamily="34" charset="0"/>
              </a:rPr>
              <a:t>The access token is used to authenticate to the secured resource</a:t>
            </a:r>
          </a:p>
        </p:txBody>
      </p:sp>
      <p:sp>
        <p:nvSpPr>
          <p:cNvPr id="162" name="Title 16">
            <a:extLst>
              <a:ext uri="{FF2B5EF4-FFF2-40B4-BE49-F238E27FC236}">
                <a16:creationId xmlns:a16="http://schemas.microsoft.com/office/drawing/2014/main" id="{2DB9530F-BA60-4AAC-95DB-1424A92A9F1B}"/>
              </a:ext>
            </a:extLst>
          </p:cNvPr>
          <p:cNvSpPr txBox="1">
            <a:spLocks/>
          </p:cNvSpPr>
          <p:nvPr/>
        </p:nvSpPr>
        <p:spPr>
          <a:xfrm>
            <a:off x="588263" y="4451433"/>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4"/>
              <a:defRPr/>
            </a:pPr>
            <a:r>
              <a:rPr lang="en-US" sz="1600" b="0" spc="0">
                <a:solidFill>
                  <a:srgbClr val="0078D4"/>
                </a:solidFill>
                <a:latin typeface="Segoe UI" panose="020B0502040204020203" pitchFamily="34" charset="0"/>
              </a:rPr>
              <a:t>Data from the secured resource is returned to the web application</a:t>
            </a:r>
          </a:p>
        </p:txBody>
      </p:sp>
      <p:sp>
        <p:nvSpPr>
          <p:cNvPr id="44" name="Oval 43">
            <a:extLst>
              <a:ext uri="{FF2B5EF4-FFF2-40B4-BE49-F238E27FC236}">
                <a16:creationId xmlns:a16="http://schemas.microsoft.com/office/drawing/2014/main" id="{BE4D490B-EA31-454D-9328-3534ABCE6030}"/>
              </a:ext>
            </a:extLst>
          </p:cNvPr>
          <p:cNvSpPr/>
          <p:nvPr/>
        </p:nvSpPr>
        <p:spPr bwMode="auto">
          <a:xfrm>
            <a:off x="6993371" y="309800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5" name="Oval 44">
            <a:extLst>
              <a:ext uri="{FF2B5EF4-FFF2-40B4-BE49-F238E27FC236}">
                <a16:creationId xmlns:a16="http://schemas.microsoft.com/office/drawing/2014/main" id="{1EC6153D-F8B3-4899-8EB4-82FF13E597B4}"/>
              </a:ext>
            </a:extLst>
          </p:cNvPr>
          <p:cNvSpPr/>
          <p:nvPr/>
        </p:nvSpPr>
        <p:spPr bwMode="auto">
          <a:xfrm>
            <a:off x="8223800" y="379904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6" name="Oval 45">
            <a:extLst>
              <a:ext uri="{FF2B5EF4-FFF2-40B4-BE49-F238E27FC236}">
                <a16:creationId xmlns:a16="http://schemas.microsoft.com/office/drawing/2014/main" id="{3F058282-AFBC-4A83-9497-01017EEB17A6}"/>
              </a:ext>
            </a:extLst>
          </p:cNvPr>
          <p:cNvSpPr/>
          <p:nvPr/>
        </p:nvSpPr>
        <p:spPr bwMode="auto">
          <a:xfrm>
            <a:off x="8636082" y="443270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47" name="Oval 46">
            <a:extLst>
              <a:ext uri="{FF2B5EF4-FFF2-40B4-BE49-F238E27FC236}">
                <a16:creationId xmlns:a16="http://schemas.microsoft.com/office/drawing/2014/main" id="{BECB8420-380B-468C-937C-E6F456191354}"/>
              </a:ext>
            </a:extLst>
          </p:cNvPr>
          <p:cNvSpPr/>
          <p:nvPr/>
        </p:nvSpPr>
        <p:spPr bwMode="auto">
          <a:xfrm>
            <a:off x="7990840" y="549950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Tree>
    <p:extLst>
      <p:ext uri="{BB962C8B-B14F-4D97-AF65-F5344CB8AC3E}">
        <p14:creationId xmlns:p14="http://schemas.microsoft.com/office/powerpoint/2010/main" val="393504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500"/>
                                        <p:tgtEl>
                                          <p:spTgt spid="1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7"/>
                                        </p:tgtEl>
                                        <p:attrNameLst>
                                          <p:attrName>style.visibility</p:attrName>
                                        </p:attrNameLst>
                                      </p:cBhvr>
                                      <p:to>
                                        <p:strVal val="visible"/>
                                      </p:to>
                                    </p:set>
                                    <p:animEffect transition="in" filter="fade">
                                      <p:cBhvr>
                                        <p:cTn id="32" dur="500"/>
                                        <p:tgtEl>
                                          <p:spTgt spid="207"/>
                                        </p:tgtEl>
                                      </p:cBhvr>
                                    </p:animEffect>
                                  </p:childTnLst>
                                </p:cTn>
                              </p:par>
                              <p:par>
                                <p:cTn id="33" presetID="10" presetClass="entr" presetSubtype="0" fill="hold" nodeType="withEffect">
                                  <p:stCondLst>
                                    <p:cond delay="250"/>
                                  </p:stCondLst>
                                  <p:childTnLst>
                                    <p:set>
                                      <p:cBhvr>
                                        <p:cTn id="34" dur="1" fill="hold">
                                          <p:stCondLst>
                                            <p:cond delay="0"/>
                                          </p:stCondLst>
                                        </p:cTn>
                                        <p:tgtEl>
                                          <p:spTgt spid="156"/>
                                        </p:tgtEl>
                                        <p:attrNameLst>
                                          <p:attrName>style.visibility</p:attrName>
                                        </p:attrNameLst>
                                      </p:cBhvr>
                                      <p:to>
                                        <p:strVal val="visible"/>
                                      </p:to>
                                    </p:set>
                                    <p:animEffect transition="in" filter="fade">
                                      <p:cBhvr>
                                        <p:cTn id="35" dur="500"/>
                                        <p:tgtEl>
                                          <p:spTgt spid="15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61"/>
                                        </p:tgtEl>
                                        <p:attrNameLst>
                                          <p:attrName>style.visibility</p:attrName>
                                        </p:attrNameLst>
                                      </p:cBhvr>
                                      <p:to>
                                        <p:strVal val="visible"/>
                                      </p:to>
                                    </p:set>
                                    <p:animEffect transition="in" filter="fade">
                                      <p:cBhvr>
                                        <p:cTn id="46" dur="500"/>
                                        <p:tgtEl>
                                          <p:spTgt spid="16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2"/>
                                        </p:tgtEl>
                                        <p:attrNameLst>
                                          <p:attrName>style.visibility</p:attrName>
                                        </p:attrNameLst>
                                      </p:cBhvr>
                                      <p:to>
                                        <p:strVal val="visible"/>
                                      </p:to>
                                    </p:set>
                                    <p:animEffect transition="in" filter="fade">
                                      <p:cBhvr>
                                        <p:cTn id="49" dur="500"/>
                                        <p:tgtEl>
                                          <p:spTgt spid="162"/>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par>
                                <p:cTn id="59" presetID="10" presetClass="entr" presetSubtype="0" fill="hold" nodeType="withEffect">
                                  <p:stCondLst>
                                    <p:cond delay="25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47"/>
                                        </p:tgtEl>
                                        <p:attrNameLst>
                                          <p:attrName>style.visibility</p:attrName>
                                        </p:attrNameLst>
                                      </p:cBhvr>
                                      <p:to>
                                        <p:strVal val="visible"/>
                                      </p:to>
                                    </p:set>
                                    <p:animEffect transition="in" filter="fade">
                                      <p:cBhvr>
                                        <p:cTn id="64" dur="500"/>
                                        <p:tgtEl>
                                          <p:spTgt spid="47"/>
                                        </p:tgtEl>
                                      </p:cBhvr>
                                    </p:animEffect>
                                  </p:childTnLst>
                                </p:cTn>
                              </p:par>
                            </p:childTnLst>
                          </p:cTn>
                        </p:par>
                        <p:par>
                          <p:cTn id="65" fill="hold">
                            <p:stCondLst>
                              <p:cond delay="750"/>
                            </p:stCondLst>
                            <p:childTnLst>
                              <p:par>
                                <p:cTn id="66" presetID="47" presetClass="entr" presetSubtype="0" fill="hold" grpId="0" nodeType="afterEffect">
                                  <p:stCondLst>
                                    <p:cond delay="0"/>
                                  </p:stCondLst>
                                  <p:childTnLst>
                                    <p:set>
                                      <p:cBhvr>
                                        <p:cTn id="67" dur="1" fill="hold">
                                          <p:stCondLst>
                                            <p:cond delay="0"/>
                                          </p:stCondLst>
                                        </p:cTn>
                                        <p:tgtEl>
                                          <p:spTgt spid="211"/>
                                        </p:tgtEl>
                                        <p:attrNameLst>
                                          <p:attrName>style.visibility</p:attrName>
                                        </p:attrNameLst>
                                      </p:cBhvr>
                                      <p:to>
                                        <p:strVal val="visible"/>
                                      </p:to>
                                    </p:set>
                                    <p:animEffect transition="in" filter="fade">
                                      <p:cBhvr>
                                        <p:cTn id="68" dur="500"/>
                                        <p:tgtEl>
                                          <p:spTgt spid="211"/>
                                        </p:tgtEl>
                                      </p:cBhvr>
                                    </p:animEffect>
                                    <p:anim calcmode="lin" valueType="num">
                                      <p:cBhvr>
                                        <p:cTn id="69" dur="500" fill="hold"/>
                                        <p:tgtEl>
                                          <p:spTgt spid="211"/>
                                        </p:tgtEl>
                                        <p:attrNameLst>
                                          <p:attrName>ppt_x</p:attrName>
                                        </p:attrNameLst>
                                      </p:cBhvr>
                                      <p:tavLst>
                                        <p:tav tm="0">
                                          <p:val>
                                            <p:strVal val="#ppt_x"/>
                                          </p:val>
                                        </p:tav>
                                        <p:tav tm="100000">
                                          <p:val>
                                            <p:strVal val="#ppt_x"/>
                                          </p:val>
                                        </p:tav>
                                      </p:tavLst>
                                    </p:anim>
                                    <p:anim calcmode="lin" valueType="num">
                                      <p:cBhvr>
                                        <p:cTn id="70" dur="500" fill="hold"/>
                                        <p:tgtEl>
                                          <p:spTgt spid="2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207" grpId="0"/>
      <p:bldP spid="211" grpId="0"/>
      <p:bldP spid="161" grpId="0"/>
      <p:bldP spid="162" grpId="0"/>
      <p:bldP spid="44" grpId="0" animBg="1"/>
      <p:bldP spid="45" grpId="0" animBg="1"/>
      <p:bldP spid="46" grpId="0" animBg="1"/>
      <p:bldP spid="4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C5217D8-C9E1-40B1-8B5F-C7133E0C4F1A}"/>
              </a:ext>
            </a:extLst>
          </p:cNvPr>
          <p:cNvGrpSpPr/>
          <p:nvPr/>
        </p:nvGrpSpPr>
        <p:grpSpPr>
          <a:xfrm>
            <a:off x="6715770" y="2841077"/>
            <a:ext cx="2793941" cy="3453847"/>
            <a:chOff x="6182370" y="2841077"/>
            <a:chExt cx="2793941" cy="3453847"/>
          </a:xfrm>
        </p:grpSpPr>
        <p:sp>
          <p:nvSpPr>
            <p:cNvPr id="64" name="Title 1">
              <a:extLst>
                <a:ext uri="{FF2B5EF4-FFF2-40B4-BE49-F238E27FC236}">
                  <a16:creationId xmlns:a16="http://schemas.microsoft.com/office/drawing/2014/main" id="{EB954D00-35A3-459C-8AD9-1B0AAEDF944B}"/>
                </a:ext>
              </a:extLst>
            </p:cNvPr>
            <p:cNvSpPr txBox="1">
              <a:spLocks/>
            </p:cNvSpPr>
            <p:nvPr/>
          </p:nvSpPr>
          <p:spPr>
            <a:xfrm>
              <a:off x="6182370" y="284107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a:t>
              </a:r>
            </a:p>
          </p:txBody>
        </p:sp>
        <p:sp>
          <p:nvSpPr>
            <p:cNvPr id="63" name="Rectangle: Rounded Corners 62">
              <a:extLst>
                <a:ext uri="{FF2B5EF4-FFF2-40B4-BE49-F238E27FC236}">
                  <a16:creationId xmlns:a16="http://schemas.microsoft.com/office/drawing/2014/main" id="{69DB2852-345A-4C0B-8A99-F24EAD0C1785}"/>
                </a:ext>
              </a:extLst>
            </p:cNvPr>
            <p:cNvSpPr/>
            <p:nvPr/>
          </p:nvSpPr>
          <p:spPr bwMode="auto">
            <a:xfrm>
              <a:off x="6182370" y="3042204"/>
              <a:ext cx="2793941" cy="325272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gr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b="0" dirty="0">
                <a:solidFill>
                  <a:srgbClr val="000000"/>
                </a:solidFill>
                <a:latin typeface="Segoe UI Light" panose="020B0502040204020203" pitchFamily="34" charset="0"/>
                <a:cs typeface="Segoe UI Light" panose="020B0502040204020203" pitchFamily="34" charset="0"/>
              </a:rPr>
              <a:t>Pod identity</a:t>
            </a:r>
          </a:p>
        </p:txBody>
      </p:sp>
      <p:cxnSp>
        <p:nvCxnSpPr>
          <p:cNvPr id="129" name="Straight Connector 128">
            <a:extLst>
              <a:ext uri="{FF2B5EF4-FFF2-40B4-BE49-F238E27FC236}">
                <a16:creationId xmlns:a16="http://schemas.microsoft.com/office/drawing/2014/main" id="{E7EDE7B1-6022-4167-B495-CEA55E494F20}"/>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A995D88-495C-43EE-9A39-F9A1DE611CB6}"/>
              </a:ext>
            </a:extLst>
          </p:cNvPr>
          <p:cNvGrpSpPr/>
          <p:nvPr/>
        </p:nvGrpSpPr>
        <p:grpSpPr>
          <a:xfrm>
            <a:off x="5309888" y="3242013"/>
            <a:ext cx="822960" cy="1184981"/>
            <a:chOff x="4625721" y="3242013"/>
            <a:chExt cx="822960" cy="1184981"/>
          </a:xfrm>
        </p:grpSpPr>
        <p:sp>
          <p:nvSpPr>
            <p:cNvPr id="49" name="Title 1">
              <a:extLst>
                <a:ext uri="{FF2B5EF4-FFF2-40B4-BE49-F238E27FC236}">
                  <a16:creationId xmlns:a16="http://schemas.microsoft.com/office/drawing/2014/main" id="{ABF87EC8-9642-4BE8-946F-D5EDCDD448A0}"/>
                </a:ext>
              </a:extLst>
            </p:cNvPr>
            <p:cNvSpPr txBox="1">
              <a:spLocks/>
            </p:cNvSpPr>
            <p:nvPr/>
          </p:nvSpPr>
          <p:spPr>
            <a:xfrm>
              <a:off x="4678411" y="3242013"/>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controller</a:t>
              </a:r>
            </a:p>
          </p:txBody>
        </p:sp>
        <p:sp>
          <p:nvSpPr>
            <p:cNvPr id="50" name="Rectangle: Rounded Corners 49">
              <a:extLst>
                <a:ext uri="{FF2B5EF4-FFF2-40B4-BE49-F238E27FC236}">
                  <a16:creationId xmlns:a16="http://schemas.microsoft.com/office/drawing/2014/main" id="{C4E55AA9-6F45-4AD8-B1A1-B844742EE205}"/>
                </a:ext>
              </a:extLst>
            </p:cNvPr>
            <p:cNvSpPr/>
            <p:nvPr/>
          </p:nvSpPr>
          <p:spPr bwMode="auto">
            <a:xfrm>
              <a:off x="4625721" y="3604034"/>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6785AF89-ECEC-454C-A1B7-04CB6963EAF2}"/>
                </a:ext>
              </a:extLst>
            </p:cNvPr>
            <p:cNvGrpSpPr/>
            <p:nvPr/>
          </p:nvGrpSpPr>
          <p:grpSpPr>
            <a:xfrm>
              <a:off x="4796431" y="3746338"/>
              <a:ext cx="481540" cy="538353"/>
              <a:chOff x="4937274" y="2450177"/>
              <a:chExt cx="481540" cy="538353"/>
            </a:xfrm>
          </p:grpSpPr>
          <p:sp>
            <p:nvSpPr>
              <p:cNvPr id="60" name="Freeform: Shape 59">
                <a:extLst>
                  <a:ext uri="{FF2B5EF4-FFF2-40B4-BE49-F238E27FC236}">
                    <a16:creationId xmlns:a16="http://schemas.microsoft.com/office/drawing/2014/main" id="{529965D0-4C42-4713-940C-D157340CF1D9}"/>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people_4" title="Icon of a person">
                <a:extLst>
                  <a:ext uri="{FF2B5EF4-FFF2-40B4-BE49-F238E27FC236}">
                    <a16:creationId xmlns:a16="http://schemas.microsoft.com/office/drawing/2014/main" id="{E8056415-698E-4376-8E19-8330EA2AC10E}"/>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3" name="Group 12">
            <a:extLst>
              <a:ext uri="{FF2B5EF4-FFF2-40B4-BE49-F238E27FC236}">
                <a16:creationId xmlns:a16="http://schemas.microsoft.com/office/drawing/2014/main" id="{636C0B3E-5D3D-4183-903C-CFD786EB6290}"/>
              </a:ext>
            </a:extLst>
          </p:cNvPr>
          <p:cNvGrpSpPr/>
          <p:nvPr/>
        </p:nvGrpSpPr>
        <p:grpSpPr>
          <a:xfrm>
            <a:off x="9889450" y="4886455"/>
            <a:ext cx="717581" cy="736259"/>
            <a:chOff x="9085941" y="2684839"/>
            <a:chExt cx="717581" cy="736259"/>
          </a:xfrm>
        </p:grpSpPr>
        <p:sp>
          <p:nvSpPr>
            <p:cNvPr id="88" name="Rectangle: Rounded Corners 87">
              <a:extLst>
                <a:ext uri="{FF2B5EF4-FFF2-40B4-BE49-F238E27FC236}">
                  <a16:creationId xmlns:a16="http://schemas.microsoft.com/office/drawing/2014/main" id="{CF8F1C5E-89D5-4E28-BAA6-A3BD9B33AEFF}"/>
                </a:ext>
              </a:extLst>
            </p:cNvPr>
            <p:cNvSpPr/>
            <p:nvPr/>
          </p:nvSpPr>
          <p:spPr bwMode="auto">
            <a:xfrm>
              <a:off x="9177937" y="288750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6" name="Eye" title="Icon of an eye">
              <a:extLst>
                <a:ext uri="{FF2B5EF4-FFF2-40B4-BE49-F238E27FC236}">
                  <a16:creationId xmlns:a16="http://schemas.microsoft.com/office/drawing/2014/main" id="{007870D5-396F-4862-97B2-785F535E5549}"/>
                </a:ext>
              </a:extLst>
            </p:cNvPr>
            <p:cNvSpPr>
              <a:spLocks noChangeAspect="1" noEditPoints="1"/>
            </p:cNvSpPr>
            <p:nvPr/>
          </p:nvSpPr>
          <p:spPr bwMode="auto">
            <a:xfrm>
              <a:off x="9259318" y="3051933"/>
              <a:ext cx="370826" cy="204740"/>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9" name="Title 1">
              <a:extLst>
                <a:ext uri="{FF2B5EF4-FFF2-40B4-BE49-F238E27FC236}">
                  <a16:creationId xmlns:a16="http://schemas.microsoft.com/office/drawing/2014/main" id="{88F9C7A6-9579-44FA-A22F-E7C96CF6B015}"/>
                </a:ext>
              </a:extLst>
            </p:cNvPr>
            <p:cNvSpPr txBox="1">
              <a:spLocks/>
            </p:cNvSpPr>
            <p:nvPr/>
          </p:nvSpPr>
          <p:spPr>
            <a:xfrm>
              <a:off x="9085941" y="268483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MSI</a:t>
              </a:r>
            </a:p>
          </p:txBody>
        </p:sp>
      </p:grpSp>
      <p:cxnSp>
        <p:nvCxnSpPr>
          <p:cNvPr id="96" name="Straight Arrow Connector 95">
            <a:extLst>
              <a:ext uri="{FF2B5EF4-FFF2-40B4-BE49-F238E27FC236}">
                <a16:creationId xmlns:a16="http://schemas.microsoft.com/office/drawing/2014/main" id="{23417410-3506-4B49-BABB-77CB1969E044}"/>
              </a:ext>
            </a:extLst>
          </p:cNvPr>
          <p:cNvCxnSpPr>
            <a:cxnSpLocks/>
          </p:cNvCxnSpPr>
          <p:nvPr/>
        </p:nvCxnSpPr>
        <p:spPr>
          <a:xfrm>
            <a:off x="8289859" y="5506922"/>
            <a:ext cx="1691587"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3C0B4FF-1381-4569-90C2-4C72BA189333}"/>
              </a:ext>
            </a:extLst>
          </p:cNvPr>
          <p:cNvGrpSpPr/>
          <p:nvPr/>
        </p:nvGrpSpPr>
        <p:grpSpPr>
          <a:xfrm>
            <a:off x="6896558" y="3241960"/>
            <a:ext cx="717581" cy="1038184"/>
            <a:chOff x="6184119" y="2097708"/>
            <a:chExt cx="717581" cy="1038184"/>
          </a:xfrm>
        </p:grpSpPr>
        <p:sp>
          <p:nvSpPr>
            <p:cNvPr id="68" name="Title 1">
              <a:extLst>
                <a:ext uri="{FF2B5EF4-FFF2-40B4-BE49-F238E27FC236}">
                  <a16:creationId xmlns:a16="http://schemas.microsoft.com/office/drawing/2014/main" id="{B786D7E8-8CE6-40B1-9FA6-DEAA15EEAEF1}"/>
                </a:ext>
              </a:extLst>
            </p:cNvPr>
            <p:cNvSpPr txBox="1">
              <a:spLocks/>
            </p:cNvSpPr>
            <p:nvPr/>
          </p:nvSpPr>
          <p:spPr>
            <a:xfrm>
              <a:off x="6184119" y="2097708"/>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Identity Binding</a:t>
              </a:r>
            </a:p>
          </p:txBody>
        </p:sp>
        <p:grpSp>
          <p:nvGrpSpPr>
            <p:cNvPr id="16" name="Group 15">
              <a:extLst>
                <a:ext uri="{FF2B5EF4-FFF2-40B4-BE49-F238E27FC236}">
                  <a16:creationId xmlns:a16="http://schemas.microsoft.com/office/drawing/2014/main" id="{11C93C3B-33F4-4175-98CA-1F4F21DEAB7A}"/>
                </a:ext>
              </a:extLst>
            </p:cNvPr>
            <p:cNvGrpSpPr/>
            <p:nvPr/>
          </p:nvGrpSpPr>
          <p:grpSpPr>
            <a:xfrm>
              <a:off x="6276115" y="2602303"/>
              <a:ext cx="533589" cy="533589"/>
              <a:chOff x="6276115" y="2641203"/>
              <a:chExt cx="533589" cy="533589"/>
            </a:xfrm>
          </p:grpSpPr>
          <p:sp>
            <p:nvSpPr>
              <p:cNvPr id="66" name="Rectangle: Rounded Corners 65">
                <a:extLst>
                  <a:ext uri="{FF2B5EF4-FFF2-40B4-BE49-F238E27FC236}">
                    <a16:creationId xmlns:a16="http://schemas.microsoft.com/office/drawing/2014/main" id="{E5216890-776D-4660-9D57-3EDCCA58B4AA}"/>
                  </a:ext>
                </a:extLst>
              </p:cNvPr>
              <p:cNvSpPr/>
              <p:nvPr/>
            </p:nvSpPr>
            <p:spPr bwMode="auto">
              <a:xfrm>
                <a:off x="6276115" y="2641203"/>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9" name="Freeform 72">
                <a:extLst>
                  <a:ext uri="{FF2B5EF4-FFF2-40B4-BE49-F238E27FC236}">
                    <a16:creationId xmlns:a16="http://schemas.microsoft.com/office/drawing/2014/main" id="{31E51169-AA2D-431A-ABF8-166692517418}"/>
                  </a:ext>
                </a:extLst>
              </p:cNvPr>
              <p:cNvSpPr>
                <a:spLocks noChangeAspect="1"/>
              </p:cNvSpPr>
              <p:nvPr/>
            </p:nvSpPr>
            <p:spPr bwMode="black">
              <a:xfrm>
                <a:off x="6377042" y="2741436"/>
                <a:ext cx="331734" cy="333123"/>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0" name="Group 9">
            <a:extLst>
              <a:ext uri="{FF2B5EF4-FFF2-40B4-BE49-F238E27FC236}">
                <a16:creationId xmlns:a16="http://schemas.microsoft.com/office/drawing/2014/main" id="{7F214693-043D-4E41-969C-DA7CB7F4CC02}"/>
              </a:ext>
            </a:extLst>
          </p:cNvPr>
          <p:cNvGrpSpPr/>
          <p:nvPr/>
        </p:nvGrpSpPr>
        <p:grpSpPr>
          <a:xfrm>
            <a:off x="7660729" y="4578678"/>
            <a:ext cx="724670" cy="1248213"/>
            <a:chOff x="7172350" y="3230502"/>
            <a:chExt cx="724670" cy="1248213"/>
          </a:xfrm>
        </p:grpSpPr>
        <p:grpSp>
          <p:nvGrpSpPr>
            <p:cNvPr id="9" name="Group 8">
              <a:extLst>
                <a:ext uri="{FF2B5EF4-FFF2-40B4-BE49-F238E27FC236}">
                  <a16:creationId xmlns:a16="http://schemas.microsoft.com/office/drawing/2014/main" id="{7555C48C-90EE-40F1-BA51-B93C671F8FF2}"/>
                </a:ext>
              </a:extLst>
            </p:cNvPr>
            <p:cNvGrpSpPr/>
            <p:nvPr/>
          </p:nvGrpSpPr>
          <p:grpSpPr>
            <a:xfrm>
              <a:off x="7175895" y="3230502"/>
              <a:ext cx="717581" cy="1044036"/>
              <a:chOff x="7379061" y="2807592"/>
              <a:chExt cx="717581" cy="1044036"/>
            </a:xfrm>
          </p:grpSpPr>
          <p:sp>
            <p:nvSpPr>
              <p:cNvPr id="71" name="Rectangle: Rounded Corners 70">
                <a:extLst>
                  <a:ext uri="{FF2B5EF4-FFF2-40B4-BE49-F238E27FC236}">
                    <a16:creationId xmlns:a16="http://schemas.microsoft.com/office/drawing/2014/main" id="{8BED2D78-B5CB-46AA-AFA5-278A8FDE9044}"/>
                  </a:ext>
                </a:extLst>
              </p:cNvPr>
              <p:cNvSpPr/>
              <p:nvPr/>
            </p:nvSpPr>
            <p:spPr bwMode="auto">
              <a:xfrm>
                <a:off x="7471057" y="331803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2" name="Title 1">
                <a:extLst>
                  <a:ext uri="{FF2B5EF4-FFF2-40B4-BE49-F238E27FC236}">
                    <a16:creationId xmlns:a16="http://schemas.microsoft.com/office/drawing/2014/main" id="{323D3670-76A4-4E94-962D-135CF13AF8FD}"/>
                  </a:ext>
                </a:extLst>
              </p:cNvPr>
              <p:cNvSpPr txBox="1">
                <a:spLocks/>
              </p:cNvSpPr>
              <p:nvPr/>
            </p:nvSpPr>
            <p:spPr>
              <a:xfrm>
                <a:off x="7379061" y="2807592"/>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 Pod Identity</a:t>
                </a:r>
              </a:p>
            </p:txBody>
          </p:sp>
          <p:pic>
            <p:nvPicPr>
              <p:cNvPr id="74" name="Picture 73" descr="A picture containing object&#10;&#10;Description generated with high confidence">
                <a:extLst>
                  <a:ext uri="{FF2B5EF4-FFF2-40B4-BE49-F238E27FC236}">
                    <a16:creationId xmlns:a16="http://schemas.microsoft.com/office/drawing/2014/main" id="{6AF8ECE9-24A9-474B-B310-4F61B02EE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309" y="3393291"/>
                <a:ext cx="383085" cy="383085"/>
              </a:xfrm>
              <a:prstGeom prst="rect">
                <a:avLst/>
              </a:prstGeom>
            </p:spPr>
          </p:pic>
        </p:grpSp>
        <p:sp>
          <p:nvSpPr>
            <p:cNvPr id="76" name="Title 1">
              <a:extLst>
                <a:ext uri="{FF2B5EF4-FFF2-40B4-BE49-F238E27FC236}">
                  <a16:creationId xmlns:a16="http://schemas.microsoft.com/office/drawing/2014/main" id="{B033AA6B-4C16-4A2D-A790-BB02A783E349}"/>
                </a:ext>
              </a:extLst>
            </p:cNvPr>
            <p:cNvSpPr txBox="1">
              <a:spLocks/>
            </p:cNvSpPr>
            <p:nvPr/>
          </p:nvSpPr>
          <p:spPr>
            <a:xfrm>
              <a:off x="7172350" y="4324827"/>
              <a:ext cx="7246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dirty="0">
                  <a:ln w="3175">
                    <a:noFill/>
                  </a:ln>
                  <a:solidFill>
                    <a:srgbClr val="000000"/>
                  </a:solidFill>
                  <a:effectLst/>
                  <a:uLnTx/>
                  <a:uFillTx/>
                  <a:latin typeface="Segoe UI"/>
                  <a:ea typeface="+mn-ea"/>
                  <a:cs typeface="Segoe UI Semibold" panose="020B0702040204020203" pitchFamily="34" charset="0"/>
                </a:rPr>
                <a:t>NMI + EMSI</a:t>
              </a:r>
            </a:p>
          </p:txBody>
        </p:sp>
      </p:grpSp>
      <p:grpSp>
        <p:nvGrpSpPr>
          <p:cNvPr id="11" name="Group 10">
            <a:extLst>
              <a:ext uri="{FF2B5EF4-FFF2-40B4-BE49-F238E27FC236}">
                <a16:creationId xmlns:a16="http://schemas.microsoft.com/office/drawing/2014/main" id="{A5329466-09C4-440B-B00D-0CAD02F932FF}"/>
              </a:ext>
            </a:extLst>
          </p:cNvPr>
          <p:cNvGrpSpPr/>
          <p:nvPr/>
        </p:nvGrpSpPr>
        <p:grpSpPr>
          <a:xfrm>
            <a:off x="8431988" y="3543885"/>
            <a:ext cx="717581" cy="736259"/>
            <a:chOff x="7870551" y="2521009"/>
            <a:chExt cx="717581" cy="736259"/>
          </a:xfrm>
        </p:grpSpPr>
        <p:sp>
          <p:nvSpPr>
            <p:cNvPr id="79" name="Rectangle: Rounded Corners 78">
              <a:extLst>
                <a:ext uri="{FF2B5EF4-FFF2-40B4-BE49-F238E27FC236}">
                  <a16:creationId xmlns:a16="http://schemas.microsoft.com/office/drawing/2014/main" id="{A355CF79-4C13-449A-8822-DBD3255E71F7}"/>
                </a:ext>
              </a:extLst>
            </p:cNvPr>
            <p:cNvSpPr/>
            <p:nvPr/>
          </p:nvSpPr>
          <p:spPr bwMode="auto">
            <a:xfrm>
              <a:off x="7962547" y="2723679"/>
              <a:ext cx="533589" cy="533589"/>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0" name="Title 1">
              <a:extLst>
                <a:ext uri="{FF2B5EF4-FFF2-40B4-BE49-F238E27FC236}">
                  <a16:creationId xmlns:a16="http://schemas.microsoft.com/office/drawing/2014/main" id="{797A1886-C913-4DBE-AA52-88A5FB6B506A}"/>
                </a:ext>
              </a:extLst>
            </p:cNvPr>
            <p:cNvSpPr txBox="1">
              <a:spLocks/>
            </p:cNvSpPr>
            <p:nvPr/>
          </p:nvSpPr>
          <p:spPr>
            <a:xfrm>
              <a:off x="7870551" y="2521009"/>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82" name="Freeform: Shape 81">
              <a:extLst>
                <a:ext uri="{FF2B5EF4-FFF2-40B4-BE49-F238E27FC236}">
                  <a16:creationId xmlns:a16="http://schemas.microsoft.com/office/drawing/2014/main" id="{DB410057-4EDD-4360-B9EC-6E2C18ECC618}"/>
                </a:ext>
              </a:extLst>
            </p:cNvPr>
            <p:cNvSpPr/>
            <p:nvPr/>
          </p:nvSpPr>
          <p:spPr>
            <a:xfrm>
              <a:off x="8086898" y="2834369"/>
              <a:ext cx="284887" cy="312209"/>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914367"/>
              <a:endParaRPr lang="en-US" sz="1765" dirty="0">
                <a:solidFill>
                  <a:srgbClr val="FFFFFF"/>
                </a:solidFill>
                <a:latin typeface="Segoe UI"/>
              </a:endParaRPr>
            </a:p>
          </p:txBody>
        </p:sp>
      </p:grpSp>
      <p:cxnSp>
        <p:nvCxnSpPr>
          <p:cNvPr id="24" name="Connector: Elbow 23">
            <a:extLst>
              <a:ext uri="{FF2B5EF4-FFF2-40B4-BE49-F238E27FC236}">
                <a16:creationId xmlns:a16="http://schemas.microsoft.com/office/drawing/2014/main" id="{8342CB9D-46E1-4332-8AB4-52E580B94331}"/>
              </a:ext>
            </a:extLst>
          </p:cNvPr>
          <p:cNvCxnSpPr>
            <a:stCxn id="66" idx="2"/>
            <a:endCxn id="71" idx="1"/>
          </p:cNvCxnSpPr>
          <p:nvPr/>
        </p:nvCxnSpPr>
        <p:spPr>
          <a:xfrm rot="16200000" flipH="1">
            <a:off x="6967921" y="4567571"/>
            <a:ext cx="1075776" cy="500921"/>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0A6635D3-EAD4-49CC-834C-A6E2E55718D7}"/>
              </a:ext>
            </a:extLst>
          </p:cNvPr>
          <p:cNvCxnSpPr>
            <a:cxnSpLocks/>
            <a:stCxn id="71" idx="3"/>
            <a:endCxn id="79" idx="2"/>
          </p:cNvCxnSpPr>
          <p:nvPr/>
        </p:nvCxnSpPr>
        <p:spPr>
          <a:xfrm flipV="1">
            <a:off x="8289859" y="4280144"/>
            <a:ext cx="500920" cy="1075776"/>
          </a:xfrm>
          <a:prstGeom prst="bentConnector2">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076BFCC4-6743-4EB4-B285-AEB574A3A0F4}"/>
              </a:ext>
            </a:extLst>
          </p:cNvPr>
          <p:cNvGrpSpPr/>
          <p:nvPr/>
        </p:nvGrpSpPr>
        <p:grpSpPr>
          <a:xfrm>
            <a:off x="8602190" y="4520556"/>
            <a:ext cx="832276" cy="402336"/>
            <a:chOff x="6627166" y="5231968"/>
            <a:chExt cx="832276" cy="402336"/>
          </a:xfrm>
        </p:grpSpPr>
        <p:sp>
          <p:nvSpPr>
            <p:cNvPr id="122" name="Rectangle: Rounded Corners 121">
              <a:extLst>
                <a:ext uri="{FF2B5EF4-FFF2-40B4-BE49-F238E27FC236}">
                  <a16:creationId xmlns:a16="http://schemas.microsoft.com/office/drawing/2014/main" id="{58202076-5697-4C59-AAC1-B079B6DB8D5E}"/>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23" name="TagLegacy_E1CB" title="Icon of a shopping tag">
              <a:extLst>
                <a:ext uri="{FF2B5EF4-FFF2-40B4-BE49-F238E27FC236}">
                  <a16:creationId xmlns:a16="http://schemas.microsoft.com/office/drawing/2014/main" id="{5060D80B-935E-49F7-9409-F9E36D73F9C7}"/>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Title 1">
              <a:extLst>
                <a:ext uri="{FF2B5EF4-FFF2-40B4-BE49-F238E27FC236}">
                  <a16:creationId xmlns:a16="http://schemas.microsoft.com/office/drawing/2014/main" id="{93A343BA-B50F-4840-A75A-A21E6B37EAF1}"/>
                </a:ext>
              </a:extLst>
            </p:cNvPr>
            <p:cNvSpPr txBox="1">
              <a:spLocks/>
            </p:cNvSpPr>
            <p:nvPr/>
          </p:nvSpPr>
          <p:spPr>
            <a:xfrm>
              <a:off x="7042235" y="5371581"/>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800" spc="0" dirty="0">
                  <a:solidFill>
                    <a:srgbClr val="000000"/>
                  </a:solidFill>
                  <a:latin typeface="Segoe UI Semibold" panose="020B0702040204020203" pitchFamily="34" charset="0"/>
                  <a:cs typeface="Segoe UI Semibold" panose="020B0702040204020203" pitchFamily="34" charset="0"/>
                </a:rPr>
                <a:t>Token</a:t>
              </a:r>
            </a:p>
          </p:txBody>
        </p:sp>
      </p:grpSp>
      <p:grpSp>
        <p:nvGrpSpPr>
          <p:cNvPr id="39" name="Group 38">
            <a:extLst>
              <a:ext uri="{FF2B5EF4-FFF2-40B4-BE49-F238E27FC236}">
                <a16:creationId xmlns:a16="http://schemas.microsoft.com/office/drawing/2014/main" id="{B2A647B3-1A8F-4B97-A653-0C921D02B491}"/>
              </a:ext>
            </a:extLst>
          </p:cNvPr>
          <p:cNvGrpSpPr/>
          <p:nvPr/>
        </p:nvGrpSpPr>
        <p:grpSpPr>
          <a:xfrm>
            <a:off x="9889450" y="3389996"/>
            <a:ext cx="717581" cy="890148"/>
            <a:chOff x="9067435" y="2275120"/>
            <a:chExt cx="717581" cy="890148"/>
          </a:xfrm>
        </p:grpSpPr>
        <p:sp>
          <p:nvSpPr>
            <p:cNvPr id="127" name="Rectangle: Rounded Corners 126">
              <a:extLst>
                <a:ext uri="{FF2B5EF4-FFF2-40B4-BE49-F238E27FC236}">
                  <a16:creationId xmlns:a16="http://schemas.microsoft.com/office/drawing/2014/main" id="{5BF2CCD3-551A-4EF3-958E-FF7244AC4E56}"/>
                </a:ext>
              </a:extLst>
            </p:cNvPr>
            <p:cNvSpPr/>
            <p:nvPr/>
          </p:nvSpPr>
          <p:spPr bwMode="auto">
            <a:xfrm>
              <a:off x="9159431" y="2631679"/>
              <a:ext cx="533589" cy="53358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28" name="Title 1">
              <a:extLst>
                <a:ext uri="{FF2B5EF4-FFF2-40B4-BE49-F238E27FC236}">
                  <a16:creationId xmlns:a16="http://schemas.microsoft.com/office/drawing/2014/main" id="{B048D3B7-54B8-4BBB-BB79-D68E9D031E5B}"/>
                </a:ext>
              </a:extLst>
            </p:cNvPr>
            <p:cNvSpPr txBox="1">
              <a:spLocks/>
            </p:cNvSpPr>
            <p:nvPr/>
          </p:nvSpPr>
          <p:spPr>
            <a:xfrm>
              <a:off x="9067435" y="22751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SQL Server</a:t>
              </a:r>
            </a:p>
          </p:txBody>
        </p:sp>
        <p:grpSp>
          <p:nvGrpSpPr>
            <p:cNvPr id="38" name="Group 37">
              <a:extLst>
                <a:ext uri="{FF2B5EF4-FFF2-40B4-BE49-F238E27FC236}">
                  <a16:creationId xmlns:a16="http://schemas.microsoft.com/office/drawing/2014/main" id="{DD67E8EA-173E-4A20-9D59-716BFED0EC9D}"/>
                </a:ext>
              </a:extLst>
            </p:cNvPr>
            <p:cNvGrpSpPr/>
            <p:nvPr/>
          </p:nvGrpSpPr>
          <p:grpSpPr>
            <a:xfrm>
              <a:off x="9294567" y="2724730"/>
              <a:ext cx="263317" cy="347486"/>
              <a:chOff x="10305105" y="2133716"/>
              <a:chExt cx="263317" cy="347486"/>
            </a:xfrm>
          </p:grpSpPr>
          <p:sp>
            <p:nvSpPr>
              <p:cNvPr id="142" name="Freeform: Shape 141">
                <a:extLst>
                  <a:ext uri="{FF2B5EF4-FFF2-40B4-BE49-F238E27FC236}">
                    <a16:creationId xmlns:a16="http://schemas.microsoft.com/office/drawing/2014/main" id="{0D000D8D-7713-4D75-8113-E4024E1D99A7}"/>
                  </a:ext>
                </a:extLst>
              </p:cNvPr>
              <p:cNvSpPr/>
              <p:nvPr/>
            </p:nvSpPr>
            <p:spPr>
              <a:xfrm>
                <a:off x="10305105" y="2180158"/>
                <a:ext cx="136838" cy="301044"/>
              </a:xfrm>
              <a:custGeom>
                <a:avLst/>
                <a:gdLst>
                  <a:gd name="connsiteX0" fmla="*/ 7144 w 190500"/>
                  <a:gd name="connsiteY0" fmla="*/ 7144 h 419100"/>
                  <a:gd name="connsiteX1" fmla="*/ 7144 w 190500"/>
                  <a:gd name="connsiteY1" fmla="*/ 351101 h 419100"/>
                  <a:gd name="connsiteX2" fmla="*/ 185671 w 190500"/>
                  <a:gd name="connsiteY2" fmla="*/ 415766 h 419100"/>
                  <a:gd name="connsiteX3" fmla="*/ 185671 w 190500"/>
                  <a:gd name="connsiteY3" fmla="*/ 7144 h 419100"/>
                  <a:gd name="connsiteX4" fmla="*/ 7144 w 190500"/>
                  <a:gd name="connsiteY4" fmla="*/ 7144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419100">
                    <a:moveTo>
                      <a:pt x="7144" y="7144"/>
                    </a:moveTo>
                    <a:lnTo>
                      <a:pt x="7144" y="351101"/>
                    </a:lnTo>
                    <a:cubicBezTo>
                      <a:pt x="7144" y="386810"/>
                      <a:pt x="87078" y="415766"/>
                      <a:pt x="185671" y="415766"/>
                    </a:cubicBezTo>
                    <a:lnTo>
                      <a:pt x="185671" y="7144"/>
                    </a:lnTo>
                    <a:cubicBezTo>
                      <a:pt x="185671" y="7144"/>
                      <a:pt x="7144" y="7144"/>
                      <a:pt x="7144" y="7144"/>
                    </a:cubicBezTo>
                    <a:close/>
                  </a:path>
                </a:pathLst>
              </a:custGeom>
              <a:solidFill>
                <a:srgbClr val="0078D4"/>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8EDBC18-F199-4172-9BC5-44F34AC94E92}"/>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2C6"/>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7F0546D6-3CFE-48A0-8113-9F5A97DD50E2}"/>
                  </a:ext>
                </a:extLst>
              </p:cNvPr>
              <p:cNvSpPr/>
              <p:nvPr/>
            </p:nvSpPr>
            <p:spPr>
              <a:xfrm>
                <a:off x="10431584" y="2180158"/>
                <a:ext cx="136838" cy="301044"/>
              </a:xfrm>
              <a:custGeom>
                <a:avLst/>
                <a:gdLst>
                  <a:gd name="connsiteX0" fmla="*/ 7144 w 190500"/>
                  <a:gd name="connsiteY0" fmla="*/ 415757 h 419100"/>
                  <a:gd name="connsiteX1" fmla="*/ 9592 w 190500"/>
                  <a:gd name="connsiteY1" fmla="*/ 415757 h 419100"/>
                  <a:gd name="connsiteX2" fmla="*/ 188119 w 190500"/>
                  <a:gd name="connsiteY2" fmla="*/ 351101 h 419100"/>
                  <a:gd name="connsiteX3" fmla="*/ 188119 w 190500"/>
                  <a:gd name="connsiteY3" fmla="*/ 7144 h 419100"/>
                  <a:gd name="connsiteX4" fmla="*/ 7144 w 190500"/>
                  <a:gd name="connsiteY4" fmla="*/ 7144 h 419100"/>
                  <a:gd name="connsiteX5" fmla="*/ 7144 w 190500"/>
                  <a:gd name="connsiteY5" fmla="*/ 415757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0" h="419100">
                    <a:moveTo>
                      <a:pt x="7144" y="415757"/>
                    </a:moveTo>
                    <a:lnTo>
                      <a:pt x="9592" y="415757"/>
                    </a:lnTo>
                    <a:cubicBezTo>
                      <a:pt x="108185" y="415757"/>
                      <a:pt x="188119" y="386820"/>
                      <a:pt x="188119" y="351101"/>
                    </a:cubicBezTo>
                    <a:lnTo>
                      <a:pt x="188119" y="7144"/>
                    </a:lnTo>
                    <a:lnTo>
                      <a:pt x="7144" y="7144"/>
                    </a:lnTo>
                    <a:lnTo>
                      <a:pt x="7144" y="415757"/>
                    </a:lnTo>
                    <a:close/>
                  </a:path>
                </a:pathLst>
              </a:custGeom>
              <a:solidFill>
                <a:srgbClr val="0078D4"/>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8706993-9840-4737-84F8-4EC3F7861ADA}"/>
                  </a:ext>
                </a:extLst>
              </p:cNvPr>
              <p:cNvSpPr/>
              <p:nvPr/>
            </p:nvSpPr>
            <p:spPr>
              <a:xfrm>
                <a:off x="10305105" y="2133716"/>
                <a:ext cx="259992" cy="102629"/>
              </a:xfrm>
              <a:custGeom>
                <a:avLst/>
                <a:gdLst>
                  <a:gd name="connsiteX0" fmla="*/ 364198 w 361950"/>
                  <a:gd name="connsiteY0" fmla="*/ 71799 h 142875"/>
                  <a:gd name="connsiteX1" fmla="*/ 185671 w 361950"/>
                  <a:gd name="connsiteY1" fmla="*/ 136455 h 142875"/>
                  <a:gd name="connsiteX2" fmla="*/ 7144 w 361950"/>
                  <a:gd name="connsiteY2" fmla="*/ 71799 h 142875"/>
                  <a:gd name="connsiteX3" fmla="*/ 185671 w 361950"/>
                  <a:gd name="connsiteY3" fmla="*/ 7144 h 142875"/>
                  <a:gd name="connsiteX4" fmla="*/ 364198 w 361950"/>
                  <a:gd name="connsiteY4" fmla="*/ 7179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364198" y="71799"/>
                    </a:moveTo>
                    <a:cubicBezTo>
                      <a:pt x="364198" y="107509"/>
                      <a:pt x="284264" y="136455"/>
                      <a:pt x="185671" y="136455"/>
                    </a:cubicBezTo>
                    <a:cubicBezTo>
                      <a:pt x="87078" y="136455"/>
                      <a:pt x="7144" y="107509"/>
                      <a:pt x="7144" y="71799"/>
                    </a:cubicBezTo>
                    <a:cubicBezTo>
                      <a:pt x="7144" y="36090"/>
                      <a:pt x="87078" y="7144"/>
                      <a:pt x="185671" y="7144"/>
                    </a:cubicBezTo>
                    <a:cubicBezTo>
                      <a:pt x="284264" y="7144"/>
                      <a:pt x="364198" y="36090"/>
                      <a:pt x="364198" y="71799"/>
                    </a:cubicBezTo>
                  </a:path>
                </a:pathLst>
              </a:custGeom>
              <a:solidFill>
                <a:srgbClr val="0078D4"/>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6BD4A83-4178-4795-849B-C33B011F346F}"/>
                  </a:ext>
                </a:extLst>
              </p:cNvPr>
              <p:cNvSpPr/>
              <p:nvPr/>
            </p:nvSpPr>
            <p:spPr>
              <a:xfrm>
                <a:off x="10331316" y="2146839"/>
                <a:ext cx="212099" cy="68419"/>
              </a:xfrm>
              <a:custGeom>
                <a:avLst/>
                <a:gdLst>
                  <a:gd name="connsiteX0" fmla="*/ 291208 w 295275"/>
                  <a:gd name="connsiteY0" fmla="*/ 49806 h 95250"/>
                  <a:gd name="connsiteX1" fmla="*/ 149181 w 295275"/>
                  <a:gd name="connsiteY1" fmla="*/ 92469 h 95250"/>
                  <a:gd name="connsiteX2" fmla="*/ 7144 w 295275"/>
                  <a:gd name="connsiteY2" fmla="*/ 49806 h 95250"/>
                  <a:gd name="connsiteX3" fmla="*/ 149181 w 295275"/>
                  <a:gd name="connsiteY3" fmla="*/ 7144 h 95250"/>
                  <a:gd name="connsiteX4" fmla="*/ 291208 w 295275"/>
                  <a:gd name="connsiteY4" fmla="*/ 49806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95250">
                    <a:moveTo>
                      <a:pt x="291208" y="49806"/>
                    </a:moveTo>
                    <a:cubicBezTo>
                      <a:pt x="291208" y="73381"/>
                      <a:pt x="227619" y="92469"/>
                      <a:pt x="149181" y="92469"/>
                    </a:cubicBezTo>
                    <a:cubicBezTo>
                      <a:pt x="70742" y="92469"/>
                      <a:pt x="7144" y="73381"/>
                      <a:pt x="7144" y="49806"/>
                    </a:cubicBezTo>
                    <a:cubicBezTo>
                      <a:pt x="7144" y="26241"/>
                      <a:pt x="70742" y="7144"/>
                      <a:pt x="149181" y="7144"/>
                    </a:cubicBezTo>
                    <a:cubicBezTo>
                      <a:pt x="227619" y="7144"/>
                      <a:pt x="291208" y="26241"/>
                      <a:pt x="291208" y="49806"/>
                    </a:cubicBezTo>
                  </a:path>
                </a:pathLst>
              </a:custGeom>
              <a:solidFill>
                <a:schemeClr val="bg1"/>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2C106EA-DD51-4E43-9B64-93B1AC371B2D}"/>
                  </a:ext>
                </a:extLst>
              </p:cNvPr>
              <p:cNvSpPr/>
              <p:nvPr/>
            </p:nvSpPr>
            <p:spPr>
              <a:xfrm>
                <a:off x="10331322" y="2146845"/>
                <a:ext cx="212099" cy="54735"/>
              </a:xfrm>
              <a:custGeom>
                <a:avLst/>
                <a:gdLst>
                  <a:gd name="connsiteX0" fmla="*/ 261442 w 295275"/>
                  <a:gd name="connsiteY0" fmla="*/ 75867 h 76200"/>
                  <a:gd name="connsiteX1" fmla="*/ 291208 w 295275"/>
                  <a:gd name="connsiteY1" fmla="*/ 49816 h 76200"/>
                  <a:gd name="connsiteX2" fmla="*/ 149171 w 295275"/>
                  <a:gd name="connsiteY2" fmla="*/ 7144 h 76200"/>
                  <a:gd name="connsiteX3" fmla="*/ 7144 w 295275"/>
                  <a:gd name="connsiteY3" fmla="*/ 49816 h 76200"/>
                  <a:gd name="connsiteX4" fmla="*/ 36909 w 295275"/>
                  <a:gd name="connsiteY4" fmla="*/ 75867 h 76200"/>
                  <a:gd name="connsiteX5" fmla="*/ 149171 w 295275"/>
                  <a:gd name="connsiteY5" fmla="*/ 59284 h 76200"/>
                  <a:gd name="connsiteX6" fmla="*/ 261442 w 295275"/>
                  <a:gd name="connsiteY6" fmla="*/ 7586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76200">
                    <a:moveTo>
                      <a:pt x="261442" y="75867"/>
                    </a:moveTo>
                    <a:cubicBezTo>
                      <a:pt x="280035" y="68656"/>
                      <a:pt x="291208" y="59627"/>
                      <a:pt x="291208" y="49816"/>
                    </a:cubicBezTo>
                    <a:cubicBezTo>
                      <a:pt x="291208" y="26241"/>
                      <a:pt x="227619" y="7144"/>
                      <a:pt x="149171" y="7144"/>
                    </a:cubicBezTo>
                    <a:cubicBezTo>
                      <a:pt x="70733" y="7144"/>
                      <a:pt x="7144" y="26241"/>
                      <a:pt x="7144" y="49816"/>
                    </a:cubicBezTo>
                    <a:cubicBezTo>
                      <a:pt x="7144" y="59627"/>
                      <a:pt x="18317" y="68656"/>
                      <a:pt x="36909" y="75867"/>
                    </a:cubicBezTo>
                    <a:cubicBezTo>
                      <a:pt x="62875" y="65789"/>
                      <a:pt x="103451" y="59284"/>
                      <a:pt x="149171" y="59284"/>
                    </a:cubicBezTo>
                    <a:cubicBezTo>
                      <a:pt x="194901" y="59284"/>
                      <a:pt x="235458" y="65789"/>
                      <a:pt x="261442" y="75867"/>
                    </a:cubicBezTo>
                  </a:path>
                </a:pathLst>
              </a:custGeom>
              <a:solidFill>
                <a:schemeClr val="bg1"/>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F6F0B9D2-0C82-4A2A-A180-C8C992F66A08}"/>
                  </a:ext>
                </a:extLst>
              </p:cNvPr>
              <p:cNvSpPr/>
              <p:nvPr/>
            </p:nvSpPr>
            <p:spPr>
              <a:xfrm>
                <a:off x="10339902" y="2292120"/>
                <a:ext cx="61577" cy="88945"/>
              </a:xfrm>
              <a:custGeom>
                <a:avLst/>
                <a:gdLst>
                  <a:gd name="connsiteX0" fmla="*/ 80524 w 85725"/>
                  <a:gd name="connsiteY0" fmla="*/ 90030 h 123825"/>
                  <a:gd name="connsiteX1" fmla="*/ 68894 w 85725"/>
                  <a:gd name="connsiteY1" fmla="*/ 114862 h 123825"/>
                  <a:gd name="connsiteX2" fmla="*/ 36766 w 85725"/>
                  <a:gd name="connsiteY2" fmla="*/ 123663 h 123825"/>
                  <a:gd name="connsiteX3" fmla="*/ 7610 w 85725"/>
                  <a:gd name="connsiteY3" fmla="*/ 117377 h 123825"/>
                  <a:gd name="connsiteX4" fmla="*/ 7610 w 85725"/>
                  <a:gd name="connsiteY4" fmla="*/ 92231 h 123825"/>
                  <a:gd name="connsiteX5" fmla="*/ 37386 w 85725"/>
                  <a:gd name="connsiteY5" fmla="*/ 103708 h 123825"/>
                  <a:gd name="connsiteX6" fmla="*/ 49530 w 85725"/>
                  <a:gd name="connsiteY6" fmla="*/ 100565 h 123825"/>
                  <a:gd name="connsiteX7" fmla="*/ 53816 w 85725"/>
                  <a:gd name="connsiteY7" fmla="*/ 92231 h 123825"/>
                  <a:gd name="connsiteX8" fmla="*/ 49692 w 85725"/>
                  <a:gd name="connsiteY8" fmla="*/ 83353 h 123825"/>
                  <a:gd name="connsiteX9" fmla="*/ 32918 w 85725"/>
                  <a:gd name="connsiteY9" fmla="*/ 73609 h 123825"/>
                  <a:gd name="connsiteX10" fmla="*/ 7144 w 85725"/>
                  <a:gd name="connsiteY10" fmla="*/ 40615 h 123825"/>
                  <a:gd name="connsiteX11" fmla="*/ 18383 w 85725"/>
                  <a:gd name="connsiteY11" fmla="*/ 16297 h 123825"/>
                  <a:gd name="connsiteX12" fmla="*/ 48235 w 85725"/>
                  <a:gd name="connsiteY12" fmla="*/ 7144 h 123825"/>
                  <a:gd name="connsiteX13" fmla="*/ 75581 w 85725"/>
                  <a:gd name="connsiteY13" fmla="*/ 11468 h 123825"/>
                  <a:gd name="connsiteX14" fmla="*/ 75581 w 85725"/>
                  <a:gd name="connsiteY14" fmla="*/ 34957 h 123825"/>
                  <a:gd name="connsiteX15" fmla="*/ 49654 w 85725"/>
                  <a:gd name="connsiteY15" fmla="*/ 27099 h 123825"/>
                  <a:gd name="connsiteX16" fmla="*/ 38110 w 85725"/>
                  <a:gd name="connsiteY16" fmla="*/ 30194 h 123825"/>
                  <a:gd name="connsiteX17" fmla="*/ 33871 w 85725"/>
                  <a:gd name="connsiteY17" fmla="*/ 38481 h 123825"/>
                  <a:gd name="connsiteX18" fmla="*/ 37290 w 85725"/>
                  <a:gd name="connsiteY18" fmla="*/ 47244 h 123825"/>
                  <a:gd name="connsiteX19" fmla="*/ 51311 w 85725"/>
                  <a:gd name="connsiteY19" fmla="*/ 55693 h 123825"/>
                  <a:gd name="connsiteX20" fmla="*/ 73828 w 85725"/>
                  <a:gd name="connsiteY20" fmla="*/ 70856 h 123825"/>
                  <a:gd name="connsiteX21" fmla="*/ 80524 w 85725"/>
                  <a:gd name="connsiteY21" fmla="*/ 9003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5725" h="123825">
                    <a:moveTo>
                      <a:pt x="80524" y="90030"/>
                    </a:moveTo>
                    <a:cubicBezTo>
                      <a:pt x="80524" y="100717"/>
                      <a:pt x="76648" y="108995"/>
                      <a:pt x="68894" y="114862"/>
                    </a:cubicBezTo>
                    <a:cubicBezTo>
                      <a:pt x="61141" y="120729"/>
                      <a:pt x="50435" y="123663"/>
                      <a:pt x="36766" y="123663"/>
                    </a:cubicBezTo>
                    <a:cubicBezTo>
                      <a:pt x="25136" y="123663"/>
                      <a:pt x="15421" y="121568"/>
                      <a:pt x="7610" y="117377"/>
                    </a:cubicBezTo>
                    <a:lnTo>
                      <a:pt x="7610" y="92231"/>
                    </a:lnTo>
                    <a:cubicBezTo>
                      <a:pt x="16621" y="99879"/>
                      <a:pt x="26546" y="103708"/>
                      <a:pt x="37386" y="103708"/>
                    </a:cubicBezTo>
                    <a:cubicBezTo>
                      <a:pt x="42624" y="103708"/>
                      <a:pt x="46672" y="102660"/>
                      <a:pt x="49530" y="100565"/>
                    </a:cubicBezTo>
                    <a:cubicBezTo>
                      <a:pt x="52388" y="98469"/>
                      <a:pt x="53816" y="95698"/>
                      <a:pt x="53816" y="92231"/>
                    </a:cubicBezTo>
                    <a:cubicBezTo>
                      <a:pt x="53816" y="88830"/>
                      <a:pt x="52445" y="85868"/>
                      <a:pt x="49692" y="83353"/>
                    </a:cubicBezTo>
                    <a:cubicBezTo>
                      <a:pt x="46939" y="80839"/>
                      <a:pt x="41348" y="77591"/>
                      <a:pt x="32918" y="73609"/>
                    </a:cubicBezTo>
                    <a:cubicBezTo>
                      <a:pt x="15735" y="65551"/>
                      <a:pt x="7144" y="54540"/>
                      <a:pt x="7144" y="40615"/>
                    </a:cubicBezTo>
                    <a:cubicBezTo>
                      <a:pt x="7144" y="30509"/>
                      <a:pt x="10887" y="22403"/>
                      <a:pt x="18383" y="16297"/>
                    </a:cubicBezTo>
                    <a:cubicBezTo>
                      <a:pt x="25870" y="10201"/>
                      <a:pt x="35824" y="7144"/>
                      <a:pt x="48235" y="7144"/>
                    </a:cubicBezTo>
                    <a:cubicBezTo>
                      <a:pt x="59236" y="7144"/>
                      <a:pt x="68342" y="8592"/>
                      <a:pt x="75581" y="11468"/>
                    </a:cubicBezTo>
                    <a:lnTo>
                      <a:pt x="75581" y="34957"/>
                    </a:lnTo>
                    <a:cubicBezTo>
                      <a:pt x="67989" y="29718"/>
                      <a:pt x="59341" y="27099"/>
                      <a:pt x="49654" y="27099"/>
                    </a:cubicBezTo>
                    <a:cubicBezTo>
                      <a:pt x="44787" y="27099"/>
                      <a:pt x="40938" y="28127"/>
                      <a:pt x="38110" y="30194"/>
                    </a:cubicBezTo>
                    <a:cubicBezTo>
                      <a:pt x="35281" y="32271"/>
                      <a:pt x="33871" y="35033"/>
                      <a:pt x="33871" y="38481"/>
                    </a:cubicBezTo>
                    <a:cubicBezTo>
                      <a:pt x="33871" y="42043"/>
                      <a:pt x="35004" y="44968"/>
                      <a:pt x="37290" y="47244"/>
                    </a:cubicBezTo>
                    <a:cubicBezTo>
                      <a:pt x="39567" y="49520"/>
                      <a:pt x="44244" y="52340"/>
                      <a:pt x="51311" y="55693"/>
                    </a:cubicBezTo>
                    <a:cubicBezTo>
                      <a:pt x="61846" y="60674"/>
                      <a:pt x="69342" y="65723"/>
                      <a:pt x="73828" y="70856"/>
                    </a:cubicBezTo>
                    <a:cubicBezTo>
                      <a:pt x="78286" y="76000"/>
                      <a:pt x="80524" y="82391"/>
                      <a:pt x="80524" y="90030"/>
                    </a:cubicBezTo>
                    <a:close/>
                  </a:path>
                </a:pathLst>
              </a:custGeom>
              <a:solidFill>
                <a:srgbClr val="FFFFFF"/>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9DBE5E9-220F-4935-92CE-FCA767621119}"/>
                  </a:ext>
                </a:extLst>
              </p:cNvPr>
              <p:cNvSpPr/>
              <p:nvPr/>
            </p:nvSpPr>
            <p:spPr>
              <a:xfrm>
                <a:off x="10400391" y="2292120"/>
                <a:ext cx="88945" cy="109470"/>
              </a:xfrm>
              <a:custGeom>
                <a:avLst/>
                <a:gdLst>
                  <a:gd name="connsiteX0" fmla="*/ 117539 w 123825"/>
                  <a:gd name="connsiteY0" fmla="*/ 64579 h 152400"/>
                  <a:gd name="connsiteX1" fmla="*/ 108499 w 123825"/>
                  <a:gd name="connsiteY1" fmla="*/ 99070 h 152400"/>
                  <a:gd name="connsiteX2" fmla="*/ 83048 w 123825"/>
                  <a:gd name="connsiteY2" fmla="*/ 119577 h 152400"/>
                  <a:gd name="connsiteX3" fmla="*/ 115729 w 123825"/>
                  <a:gd name="connsiteY3" fmla="*/ 149828 h 152400"/>
                  <a:gd name="connsiteX4" fmla="*/ 82734 w 123825"/>
                  <a:gd name="connsiteY4" fmla="*/ 149828 h 152400"/>
                  <a:gd name="connsiteX5" fmla="*/ 59398 w 123825"/>
                  <a:gd name="connsiteY5" fmla="*/ 123663 h 152400"/>
                  <a:gd name="connsiteX6" fmla="*/ 32328 w 123825"/>
                  <a:gd name="connsiteY6" fmla="*/ 115729 h 152400"/>
                  <a:gd name="connsiteX7" fmla="*/ 13706 w 123825"/>
                  <a:gd name="connsiteY7" fmla="*/ 95498 h 152400"/>
                  <a:gd name="connsiteX8" fmla="*/ 7144 w 123825"/>
                  <a:gd name="connsiteY8" fmla="*/ 66856 h 152400"/>
                  <a:gd name="connsiteX9" fmla="*/ 14249 w 123825"/>
                  <a:gd name="connsiteY9" fmla="*/ 35623 h 152400"/>
                  <a:gd name="connsiteX10" fmla="*/ 34242 w 123825"/>
                  <a:gd name="connsiteY10" fmla="*/ 14526 h 152400"/>
                  <a:gd name="connsiteX11" fmla="*/ 63789 w 123825"/>
                  <a:gd name="connsiteY11" fmla="*/ 7144 h 152400"/>
                  <a:gd name="connsiteX12" fmla="*/ 91640 w 123825"/>
                  <a:gd name="connsiteY12" fmla="*/ 14297 h 152400"/>
                  <a:gd name="connsiteX13" fmla="*/ 110728 w 123825"/>
                  <a:gd name="connsiteY13" fmla="*/ 34642 h 152400"/>
                  <a:gd name="connsiteX14" fmla="*/ 117539 w 123825"/>
                  <a:gd name="connsiteY14" fmla="*/ 64579 h 152400"/>
                  <a:gd name="connsiteX15" fmla="*/ 90830 w 123825"/>
                  <a:gd name="connsiteY15" fmla="*/ 65999 h 152400"/>
                  <a:gd name="connsiteX16" fmla="*/ 83363 w 123825"/>
                  <a:gd name="connsiteY16" fmla="*/ 38929 h 152400"/>
                  <a:gd name="connsiteX17" fmla="*/ 62932 w 123825"/>
                  <a:gd name="connsiteY17" fmla="*/ 28985 h 152400"/>
                  <a:gd name="connsiteX18" fmla="*/ 41796 w 123825"/>
                  <a:gd name="connsiteY18" fmla="*/ 38957 h 152400"/>
                  <a:gd name="connsiteX19" fmla="*/ 33861 w 123825"/>
                  <a:gd name="connsiteY19" fmla="*/ 65513 h 152400"/>
                  <a:gd name="connsiteX20" fmla="*/ 41634 w 123825"/>
                  <a:gd name="connsiteY20" fmla="*/ 91869 h 152400"/>
                  <a:gd name="connsiteX21" fmla="*/ 62294 w 123825"/>
                  <a:gd name="connsiteY21" fmla="*/ 101727 h 152400"/>
                  <a:gd name="connsiteX22" fmla="*/ 83115 w 123825"/>
                  <a:gd name="connsiteY22" fmla="*/ 92183 h 152400"/>
                  <a:gd name="connsiteX23" fmla="*/ 90830 w 123825"/>
                  <a:gd name="connsiteY23" fmla="*/ 659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152400">
                    <a:moveTo>
                      <a:pt x="117539" y="64579"/>
                    </a:moveTo>
                    <a:cubicBezTo>
                      <a:pt x="117539" y="77829"/>
                      <a:pt x="114519" y="89335"/>
                      <a:pt x="108499" y="99070"/>
                    </a:cubicBezTo>
                    <a:cubicBezTo>
                      <a:pt x="102470" y="108814"/>
                      <a:pt x="93993" y="115643"/>
                      <a:pt x="83048" y="119577"/>
                    </a:cubicBezTo>
                    <a:lnTo>
                      <a:pt x="115729" y="149828"/>
                    </a:lnTo>
                    <a:lnTo>
                      <a:pt x="82734" y="149828"/>
                    </a:lnTo>
                    <a:lnTo>
                      <a:pt x="59398" y="123663"/>
                    </a:lnTo>
                    <a:cubicBezTo>
                      <a:pt x="49397" y="123301"/>
                      <a:pt x="40367" y="120653"/>
                      <a:pt x="32328" y="115729"/>
                    </a:cubicBezTo>
                    <a:cubicBezTo>
                      <a:pt x="24289" y="110814"/>
                      <a:pt x="18078" y="104061"/>
                      <a:pt x="13706" y="95498"/>
                    </a:cubicBezTo>
                    <a:cubicBezTo>
                      <a:pt x="9334" y="86935"/>
                      <a:pt x="7144" y="77381"/>
                      <a:pt x="7144" y="66856"/>
                    </a:cubicBezTo>
                    <a:cubicBezTo>
                      <a:pt x="7144" y="55178"/>
                      <a:pt x="9515" y="44767"/>
                      <a:pt x="14249" y="35623"/>
                    </a:cubicBezTo>
                    <a:cubicBezTo>
                      <a:pt x="18993" y="26479"/>
                      <a:pt x="25651" y="19450"/>
                      <a:pt x="34242" y="14526"/>
                    </a:cubicBezTo>
                    <a:cubicBezTo>
                      <a:pt x="42834" y="9611"/>
                      <a:pt x="52673" y="7144"/>
                      <a:pt x="63789" y="7144"/>
                    </a:cubicBezTo>
                    <a:cubicBezTo>
                      <a:pt x="74152" y="7144"/>
                      <a:pt x="83439" y="9525"/>
                      <a:pt x="91640" y="14297"/>
                    </a:cubicBezTo>
                    <a:cubicBezTo>
                      <a:pt x="99832" y="19060"/>
                      <a:pt x="106194" y="25841"/>
                      <a:pt x="110728" y="34642"/>
                    </a:cubicBezTo>
                    <a:cubicBezTo>
                      <a:pt x="115272" y="43444"/>
                      <a:pt x="117539" y="53426"/>
                      <a:pt x="117539" y="64579"/>
                    </a:cubicBezTo>
                    <a:close/>
                    <a:moveTo>
                      <a:pt x="90830" y="65999"/>
                    </a:moveTo>
                    <a:cubicBezTo>
                      <a:pt x="90830" y="54578"/>
                      <a:pt x="88344" y="45558"/>
                      <a:pt x="83363" y="38929"/>
                    </a:cubicBezTo>
                    <a:cubicBezTo>
                      <a:pt x="78381" y="32299"/>
                      <a:pt x="71580" y="28985"/>
                      <a:pt x="62932" y="28985"/>
                    </a:cubicBezTo>
                    <a:cubicBezTo>
                      <a:pt x="54131" y="28985"/>
                      <a:pt x="47092" y="32309"/>
                      <a:pt x="41796" y="38957"/>
                    </a:cubicBezTo>
                    <a:cubicBezTo>
                      <a:pt x="36509" y="45615"/>
                      <a:pt x="33861" y="54464"/>
                      <a:pt x="33861" y="65513"/>
                    </a:cubicBezTo>
                    <a:cubicBezTo>
                      <a:pt x="33861" y="76514"/>
                      <a:pt x="36452" y="85296"/>
                      <a:pt x="41634" y="91869"/>
                    </a:cubicBezTo>
                    <a:cubicBezTo>
                      <a:pt x="46825" y="98441"/>
                      <a:pt x="53702" y="101727"/>
                      <a:pt x="62294" y="101727"/>
                    </a:cubicBezTo>
                    <a:cubicBezTo>
                      <a:pt x="71047" y="101727"/>
                      <a:pt x="77981" y="98546"/>
                      <a:pt x="83115" y="92183"/>
                    </a:cubicBezTo>
                    <a:cubicBezTo>
                      <a:pt x="88259" y="85830"/>
                      <a:pt x="90830" y="77095"/>
                      <a:pt x="90830" y="65999"/>
                    </a:cubicBezTo>
                    <a:close/>
                  </a:path>
                </a:pathLst>
              </a:custGeom>
              <a:solidFill>
                <a:srgbClr val="FFFFFF"/>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88C634F-47EF-4DBA-9FE7-E912DA015214}"/>
                  </a:ext>
                </a:extLst>
              </p:cNvPr>
              <p:cNvSpPr/>
              <p:nvPr/>
            </p:nvSpPr>
            <p:spPr>
              <a:xfrm>
                <a:off x="10493065" y="2293481"/>
                <a:ext cx="54735" cy="88945"/>
              </a:xfrm>
              <a:custGeom>
                <a:avLst/>
                <a:gdLst>
                  <a:gd name="connsiteX0" fmla="*/ 74238 w 76200"/>
                  <a:gd name="connsiteY0" fmla="*/ 119805 h 123825"/>
                  <a:gd name="connsiteX1" fmla="*/ 7144 w 76200"/>
                  <a:gd name="connsiteY1" fmla="*/ 119805 h 123825"/>
                  <a:gd name="connsiteX2" fmla="*/ 7144 w 76200"/>
                  <a:gd name="connsiteY2" fmla="*/ 7144 h 123825"/>
                  <a:gd name="connsiteX3" fmla="*/ 32518 w 76200"/>
                  <a:gd name="connsiteY3" fmla="*/ 7144 h 123825"/>
                  <a:gd name="connsiteX4" fmla="*/ 32518 w 76200"/>
                  <a:gd name="connsiteY4" fmla="*/ 99222 h 123825"/>
                  <a:gd name="connsiteX5" fmla="*/ 74238 w 76200"/>
                  <a:gd name="connsiteY5" fmla="*/ 992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123825">
                    <a:moveTo>
                      <a:pt x="74238" y="119805"/>
                    </a:moveTo>
                    <a:lnTo>
                      <a:pt x="7144" y="119805"/>
                    </a:lnTo>
                    <a:lnTo>
                      <a:pt x="7144" y="7144"/>
                    </a:lnTo>
                    <a:lnTo>
                      <a:pt x="32518" y="7144"/>
                    </a:lnTo>
                    <a:lnTo>
                      <a:pt x="32518" y="99222"/>
                    </a:lnTo>
                    <a:lnTo>
                      <a:pt x="74238" y="99222"/>
                    </a:lnTo>
                    <a:close/>
                  </a:path>
                </a:pathLst>
              </a:custGeom>
              <a:solidFill>
                <a:srgbClr val="FFFFFF"/>
              </a:solidFill>
              <a:ln w="9525" cap="flat">
                <a:noFill/>
                <a:prstDash val="solid"/>
                <a:miter/>
              </a:ln>
            </p:spPr>
            <p:txBody>
              <a:bodyPr rtlCol="0" anchor="ctr"/>
              <a:lstStyle/>
              <a:p>
                <a:endParaRPr lang="en-US"/>
              </a:p>
            </p:txBody>
          </p:sp>
        </p:grpSp>
      </p:grpSp>
      <p:cxnSp>
        <p:nvCxnSpPr>
          <p:cNvPr id="164" name="Straight Arrow Connector 163">
            <a:extLst>
              <a:ext uri="{FF2B5EF4-FFF2-40B4-BE49-F238E27FC236}">
                <a16:creationId xmlns:a16="http://schemas.microsoft.com/office/drawing/2014/main" id="{B2FA8B7C-73C2-4E59-B45F-78EF2558C238}"/>
              </a:ext>
            </a:extLst>
          </p:cNvPr>
          <p:cNvCxnSpPr>
            <a:cxnSpLocks/>
            <a:stCxn id="89" idx="0"/>
            <a:endCxn id="127" idx="2"/>
          </p:cNvCxnSpPr>
          <p:nvPr/>
        </p:nvCxnSpPr>
        <p:spPr>
          <a:xfrm flipV="1">
            <a:off x="10248241" y="4280144"/>
            <a:ext cx="0" cy="606311"/>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52B4539-0AEB-4BC9-8EE3-37F8B5C70090}"/>
              </a:ext>
            </a:extLst>
          </p:cNvPr>
          <p:cNvCxnSpPr>
            <a:cxnSpLocks/>
            <a:stCxn id="127" idx="1"/>
            <a:endCxn id="79" idx="3"/>
          </p:cNvCxnSpPr>
          <p:nvPr/>
        </p:nvCxnSpPr>
        <p:spPr>
          <a:xfrm flipH="1">
            <a:off x="9057573" y="4013350"/>
            <a:ext cx="923873" cy="0"/>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00B00E23-EDBE-48F7-9ECF-1A14D8F158ED}"/>
              </a:ext>
            </a:extLst>
          </p:cNvPr>
          <p:cNvSpPr/>
          <p:nvPr/>
        </p:nvSpPr>
        <p:spPr bwMode="auto">
          <a:xfrm>
            <a:off x="6289046" y="3672186"/>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224" name="Oval 223">
            <a:extLst>
              <a:ext uri="{FF2B5EF4-FFF2-40B4-BE49-F238E27FC236}">
                <a16:creationId xmlns:a16="http://schemas.microsoft.com/office/drawing/2014/main" id="{B19EB3D4-76C1-4C58-930A-66F069A35DAF}"/>
              </a:ext>
            </a:extLst>
          </p:cNvPr>
          <p:cNvSpPr/>
          <p:nvPr/>
        </p:nvSpPr>
        <p:spPr bwMode="auto">
          <a:xfrm>
            <a:off x="7885904" y="5893382"/>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2</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5" name="Oval 224">
            <a:extLst>
              <a:ext uri="{FF2B5EF4-FFF2-40B4-BE49-F238E27FC236}">
                <a16:creationId xmlns:a16="http://schemas.microsoft.com/office/drawing/2014/main" id="{9E75EBD1-60FF-4050-9B29-510AADD5F00F}"/>
              </a:ext>
            </a:extLst>
          </p:cNvPr>
          <p:cNvSpPr/>
          <p:nvPr/>
        </p:nvSpPr>
        <p:spPr bwMode="auto">
          <a:xfrm>
            <a:off x="8428729" y="2623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noProof="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3</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226" name="Oval 225">
            <a:extLst>
              <a:ext uri="{FF2B5EF4-FFF2-40B4-BE49-F238E27FC236}">
                <a16:creationId xmlns:a16="http://schemas.microsoft.com/office/drawing/2014/main" id="{CEBD7CF1-F723-4F16-9458-A368414479B6}"/>
              </a:ext>
            </a:extLst>
          </p:cNvPr>
          <p:cNvSpPr/>
          <p:nvPr/>
        </p:nvSpPr>
        <p:spPr bwMode="auto">
          <a:xfrm>
            <a:off x="9095481" y="5153073"/>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4</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70" name="Straight Arrow Connector 69">
            <a:extLst>
              <a:ext uri="{FF2B5EF4-FFF2-40B4-BE49-F238E27FC236}">
                <a16:creationId xmlns:a16="http://schemas.microsoft.com/office/drawing/2014/main" id="{570CE231-C000-4C2F-A584-D7364C01BD46}"/>
              </a:ext>
            </a:extLst>
          </p:cNvPr>
          <p:cNvCxnSpPr>
            <a:cxnSpLocks/>
            <a:stCxn id="80" idx="0"/>
            <a:endCxn id="77" idx="2"/>
          </p:cNvCxnSpPr>
          <p:nvPr/>
        </p:nvCxnSpPr>
        <p:spPr>
          <a:xfrm flipV="1">
            <a:off x="8790779" y="2474598"/>
            <a:ext cx="2556" cy="1069287"/>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52F7F2E1-81F4-49A2-8C9C-4D77407C0EC2}"/>
              </a:ext>
            </a:extLst>
          </p:cNvPr>
          <p:cNvGrpSpPr/>
          <p:nvPr/>
        </p:nvGrpSpPr>
        <p:grpSpPr>
          <a:xfrm>
            <a:off x="8381855" y="1443506"/>
            <a:ext cx="822960" cy="1031092"/>
            <a:chOff x="7848455" y="1748306"/>
            <a:chExt cx="822960" cy="1031092"/>
          </a:xfrm>
        </p:grpSpPr>
        <p:grpSp>
          <p:nvGrpSpPr>
            <p:cNvPr id="73" name="Group 72">
              <a:extLst>
                <a:ext uri="{FF2B5EF4-FFF2-40B4-BE49-F238E27FC236}">
                  <a16:creationId xmlns:a16="http://schemas.microsoft.com/office/drawing/2014/main" id="{AA96A443-E380-425A-8B34-666851FD42B6}"/>
                </a:ext>
              </a:extLst>
            </p:cNvPr>
            <p:cNvGrpSpPr/>
            <p:nvPr/>
          </p:nvGrpSpPr>
          <p:grpSpPr>
            <a:xfrm>
              <a:off x="7848455" y="1748306"/>
              <a:ext cx="822960" cy="1031092"/>
              <a:chOff x="4625721" y="3395902"/>
              <a:chExt cx="822960" cy="1031092"/>
            </a:xfrm>
          </p:grpSpPr>
          <p:sp>
            <p:nvSpPr>
              <p:cNvPr id="75" name="Title 1">
                <a:extLst>
                  <a:ext uri="{FF2B5EF4-FFF2-40B4-BE49-F238E27FC236}">
                    <a16:creationId xmlns:a16="http://schemas.microsoft.com/office/drawing/2014/main" id="{7C11C52A-4F27-4376-85A9-25ED7AFE82BD}"/>
                  </a:ext>
                </a:extLst>
              </p:cNvPr>
              <p:cNvSpPr txBox="1">
                <a:spLocks/>
              </p:cNvSpPr>
              <p:nvPr/>
            </p:nvSpPr>
            <p:spPr>
              <a:xfrm>
                <a:off x="4678411" y="339590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77" name="Rectangle: Rounded Corners 76">
                <a:extLst>
                  <a:ext uri="{FF2B5EF4-FFF2-40B4-BE49-F238E27FC236}">
                    <a16:creationId xmlns:a16="http://schemas.microsoft.com/office/drawing/2014/main" id="{3A64662E-86E2-4345-8674-908E11CE9312}"/>
                  </a:ext>
                </a:extLst>
              </p:cNvPr>
              <p:cNvSpPr/>
              <p:nvPr/>
            </p:nvSpPr>
            <p:spPr bwMode="auto">
              <a:xfrm>
                <a:off x="4625721" y="3604034"/>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3" name="people_4" title="Icon of a person">
                <a:extLst>
                  <a:ext uri="{FF2B5EF4-FFF2-40B4-BE49-F238E27FC236}">
                    <a16:creationId xmlns:a16="http://schemas.microsoft.com/office/drawing/2014/main" id="{A75D4984-1533-4712-8C0B-3ED1C0E7CB3E}"/>
                  </a:ext>
                </a:extLst>
              </p:cNvPr>
              <p:cNvSpPr>
                <a:spLocks noChangeAspect="1" noEditPoints="1"/>
              </p:cNvSpPr>
              <p:nvPr/>
            </p:nvSpPr>
            <p:spPr bwMode="auto">
              <a:xfrm>
                <a:off x="4796431" y="3746338"/>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84" name="TextBox 83">
              <a:extLst>
                <a:ext uri="{FF2B5EF4-FFF2-40B4-BE49-F238E27FC236}">
                  <a16:creationId xmlns:a16="http://schemas.microsoft.com/office/drawing/2014/main" id="{0A3B5870-8B01-4D36-873F-7BCD5013487E}"/>
                </a:ext>
              </a:extLst>
            </p:cNvPr>
            <p:cNvSpPr txBox="1"/>
            <p:nvPr/>
          </p:nvSpPr>
          <p:spPr>
            <a:xfrm>
              <a:off x="7962845" y="2028955"/>
              <a:ext cx="638077" cy="440890"/>
            </a:xfrm>
            <a:prstGeom prst="rect">
              <a:avLst/>
            </a:prstGeom>
            <a:noFill/>
          </p:spPr>
          <p:txBody>
            <a:bodyPr wrap="square" lIns="182880" tIns="146304" rIns="182880" bIns="146304" rtlCol="0">
              <a:spAutoFit/>
            </a:bodyPr>
            <a:lstStyle/>
            <a:p>
              <a:pPr>
                <a:lnSpc>
                  <a:spcPct val="90000"/>
                </a:lnSpc>
                <a:spcAft>
                  <a:spcPts val="600"/>
                </a:spcAft>
              </a:pPr>
              <a:r>
                <a:rPr lang="en-US" sz="1050" b="1" dirty="0">
                  <a:solidFill>
                    <a:srgbClr val="000000"/>
                  </a:solidFill>
                  <a:latin typeface="Segoe UI Semibold" panose="020B0702040204020203" pitchFamily="34" charset="0"/>
                  <a:cs typeface="Segoe UI Semibold" panose="020B0702040204020203" pitchFamily="34" charset="0"/>
                </a:rPr>
                <a:t>&lt;\&gt;</a:t>
              </a:r>
            </a:p>
          </p:txBody>
        </p:sp>
      </p:grpSp>
      <p:cxnSp>
        <p:nvCxnSpPr>
          <p:cNvPr id="87" name="Straight Arrow Connector 86">
            <a:extLst>
              <a:ext uri="{FF2B5EF4-FFF2-40B4-BE49-F238E27FC236}">
                <a16:creationId xmlns:a16="http://schemas.microsoft.com/office/drawing/2014/main" id="{457CCD11-10DD-4C5C-A045-0B1878D3EDDA}"/>
              </a:ext>
            </a:extLst>
          </p:cNvPr>
          <p:cNvCxnSpPr>
            <a:cxnSpLocks/>
            <a:stCxn id="66" idx="1"/>
            <a:endCxn id="50" idx="3"/>
          </p:cNvCxnSpPr>
          <p:nvPr/>
        </p:nvCxnSpPr>
        <p:spPr>
          <a:xfrm flipH="1">
            <a:off x="6132848" y="4013350"/>
            <a:ext cx="855706" cy="2164"/>
          </a:xfrm>
          <a:prstGeom prst="straightConnector1">
            <a:avLst/>
          </a:prstGeom>
          <a:ln w="12700">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0" name="Title 16">
            <a:extLst>
              <a:ext uri="{FF2B5EF4-FFF2-40B4-BE49-F238E27FC236}">
                <a16:creationId xmlns:a16="http://schemas.microsoft.com/office/drawing/2014/main" id="{485AD0AC-4C50-4877-B091-5B41D3FD52B8}"/>
              </a:ext>
            </a:extLst>
          </p:cNvPr>
          <p:cNvSpPr txBox="1">
            <a:spLocks/>
          </p:cNvSpPr>
          <p:nvPr/>
        </p:nvSpPr>
        <p:spPr>
          <a:xfrm>
            <a:off x="588263" y="143324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a:defRPr/>
            </a:pPr>
            <a:r>
              <a:rPr lang="en-US" sz="1600" b="0" spc="0" dirty="0">
                <a:solidFill>
                  <a:srgbClr val="0078D4"/>
                </a:solidFill>
                <a:latin typeface="Segoe UI" panose="020B0502040204020203" pitchFamily="34" charset="0"/>
              </a:rPr>
              <a:t>Kubernetes operator defines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an identity map for K8s service accounts</a:t>
            </a:r>
          </a:p>
        </p:txBody>
      </p:sp>
      <p:sp>
        <p:nvSpPr>
          <p:cNvPr id="91" name="Title 16">
            <a:extLst>
              <a:ext uri="{FF2B5EF4-FFF2-40B4-BE49-F238E27FC236}">
                <a16:creationId xmlns:a16="http://schemas.microsoft.com/office/drawing/2014/main" id="{A3B5199F-5D3B-487F-B059-1227F8E0A422}"/>
              </a:ext>
            </a:extLst>
          </p:cNvPr>
          <p:cNvSpPr txBox="1">
            <a:spLocks/>
          </p:cNvSpPr>
          <p:nvPr/>
        </p:nvSpPr>
        <p:spPr>
          <a:xfrm>
            <a:off x="588263" y="2503110"/>
            <a:ext cx="3278887"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lvl="0" indent="-274320">
              <a:buFont typeface="+mj-lt"/>
              <a:buAutoNum type="arabicPeriod" startAt="2"/>
              <a:defRPr/>
            </a:pPr>
            <a:r>
              <a:rPr lang="en-US" sz="1600" b="0" spc="0" dirty="0">
                <a:solidFill>
                  <a:srgbClr val="0078D4"/>
                </a:solidFill>
                <a:latin typeface="Segoe UI" panose="020B0502040204020203" pitchFamily="34" charset="0"/>
              </a:rPr>
              <a:t>Node Managed Identity (NMI) watches for mapping reaction and syncs to Managed Service Identify (MSI) </a:t>
            </a:r>
          </a:p>
        </p:txBody>
      </p:sp>
      <p:sp>
        <p:nvSpPr>
          <p:cNvPr id="92" name="Title 16">
            <a:extLst>
              <a:ext uri="{FF2B5EF4-FFF2-40B4-BE49-F238E27FC236}">
                <a16:creationId xmlns:a16="http://schemas.microsoft.com/office/drawing/2014/main" id="{B36FB1AD-4668-405F-B3FC-9906921120B9}"/>
              </a:ext>
            </a:extLst>
          </p:cNvPr>
          <p:cNvSpPr txBox="1">
            <a:spLocks/>
          </p:cNvSpPr>
          <p:nvPr/>
        </p:nvSpPr>
        <p:spPr>
          <a:xfrm>
            <a:off x="570921" y="381919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indent="-274320">
              <a:buFont typeface="+mj-lt"/>
              <a:buAutoNum type="arabicPeriod" startAt="3"/>
              <a:defRPr/>
            </a:pPr>
            <a:r>
              <a:rPr lang="en-US" sz="1600" b="0" spc="0" dirty="0">
                <a:solidFill>
                  <a:srgbClr val="0078D4"/>
                </a:solidFill>
                <a:latin typeface="Segoe UI" panose="020B0502040204020203" pitchFamily="34" charset="0"/>
              </a:rPr>
              <a:t>Developer creates a pod with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a service account, and pod uses standard Azure SDK to fetch </a:t>
            </a:r>
            <a:br>
              <a:rPr lang="en-US" sz="1600" b="0" spc="0" dirty="0">
                <a:solidFill>
                  <a:srgbClr val="0078D4"/>
                </a:solidFill>
                <a:latin typeface="Segoe UI" panose="020B0502040204020203" pitchFamily="34" charset="0"/>
              </a:rPr>
            </a:br>
            <a:r>
              <a:rPr lang="en-US" sz="1600" b="0" spc="0" dirty="0">
                <a:solidFill>
                  <a:srgbClr val="0078D4"/>
                </a:solidFill>
                <a:latin typeface="Segoe UI" panose="020B0502040204020203" pitchFamily="34" charset="0"/>
              </a:rPr>
              <a:t>a token bound to MSI</a:t>
            </a:r>
          </a:p>
        </p:txBody>
      </p:sp>
      <p:sp>
        <p:nvSpPr>
          <p:cNvPr id="93" name="Title 16">
            <a:extLst>
              <a:ext uri="{FF2B5EF4-FFF2-40B4-BE49-F238E27FC236}">
                <a16:creationId xmlns:a16="http://schemas.microsoft.com/office/drawing/2014/main" id="{13984719-673F-465B-8760-8D7BF11F9BC7}"/>
              </a:ext>
            </a:extLst>
          </p:cNvPr>
          <p:cNvSpPr txBox="1">
            <a:spLocks/>
          </p:cNvSpPr>
          <p:nvPr/>
        </p:nvSpPr>
        <p:spPr>
          <a:xfrm>
            <a:off x="588263" y="5135278"/>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28600" lvl="0" indent="-228600">
              <a:buFont typeface="+mj-lt"/>
              <a:buAutoNum type="arabicPeriod" startAt="4"/>
              <a:defRPr/>
            </a:pPr>
            <a:r>
              <a:rPr lang="en-US" sz="1600" b="0" spc="0" dirty="0">
                <a:solidFill>
                  <a:srgbClr val="0078D4"/>
                </a:solidFill>
                <a:latin typeface="Segoe UI" panose="020B0502040204020203" pitchFamily="34" charset="0"/>
              </a:rPr>
              <a:t>Pod uses access token to consume other Azure services; services validate token</a:t>
            </a:r>
          </a:p>
        </p:txBody>
      </p:sp>
    </p:spTree>
    <p:extLst>
      <p:ext uri="{BB962C8B-B14F-4D97-AF65-F5344CB8AC3E}">
        <p14:creationId xmlns:p14="http://schemas.microsoft.com/office/powerpoint/2010/main" val="404897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500"/>
                                        <p:tgtEl>
                                          <p:spTgt spid="87"/>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223"/>
                                        </p:tgtEl>
                                        <p:attrNameLst>
                                          <p:attrName>style.visibility</p:attrName>
                                        </p:attrNameLst>
                                      </p:cBhvr>
                                      <p:to>
                                        <p:strVal val="visible"/>
                                      </p:to>
                                    </p:set>
                                    <p:animEffect transition="in" filter="fade">
                                      <p:cBhvr>
                                        <p:cTn id="17" dur="500"/>
                                        <p:tgtEl>
                                          <p:spTgt spid="223"/>
                                        </p:tgtEl>
                                      </p:cBhvr>
                                    </p:animEffect>
                                  </p:childTnLst>
                                </p:cTn>
                              </p:par>
                              <p:par>
                                <p:cTn id="18" presetID="10" presetClass="entr" presetSubtype="0" fill="hold" nodeType="withEffect">
                                  <p:stCondLst>
                                    <p:cond delay="25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4"/>
                                        </p:tgtEl>
                                        <p:attrNameLst>
                                          <p:attrName>style.visibility</p:attrName>
                                        </p:attrNameLst>
                                      </p:cBhvr>
                                      <p:to>
                                        <p:strVal val="visible"/>
                                      </p:to>
                                    </p:set>
                                    <p:animEffect transition="in" filter="fade">
                                      <p:cBhvr>
                                        <p:cTn id="32" dur="500"/>
                                        <p:tgtEl>
                                          <p:spTgt spid="2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500"/>
                                        <p:tgtEl>
                                          <p:spTgt spid="91"/>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1000"/>
                            </p:stCondLst>
                            <p:childTnLst>
                              <p:par>
                                <p:cTn id="41" presetID="16" presetClass="entr" presetSubtype="37" fill="hold" nodeType="after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barn(outVertical)">
                                      <p:cBhvr>
                                        <p:cTn id="43" dur="500"/>
                                        <p:tgtEl>
                                          <p:spTgt spid="9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fade">
                                      <p:cBhvr>
                                        <p:cTn id="52" dur="500"/>
                                        <p:tgtEl>
                                          <p:spTgt spid="92"/>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wipe(up)">
                                      <p:cBhvr>
                                        <p:cTn id="59" dur="500"/>
                                        <p:tgtEl>
                                          <p:spTgt spid="7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5"/>
                                        </p:tgtEl>
                                        <p:attrNameLst>
                                          <p:attrName>style.visibility</p:attrName>
                                        </p:attrNameLst>
                                      </p:cBhvr>
                                      <p:to>
                                        <p:strVal val="visible"/>
                                      </p:to>
                                    </p:set>
                                    <p:animEffect transition="in" filter="fade">
                                      <p:cBhvr>
                                        <p:cTn id="62" dur="500"/>
                                        <p:tgtEl>
                                          <p:spTgt spid="225"/>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118"/>
                                        </p:tgtEl>
                                        <p:attrNameLst>
                                          <p:attrName>style.visibility</p:attrName>
                                        </p:attrNameLst>
                                      </p:cBhvr>
                                      <p:to>
                                        <p:strVal val="visible"/>
                                      </p:to>
                                    </p:set>
                                    <p:animEffect transition="in" filter="fade">
                                      <p:cBhvr>
                                        <p:cTn id="70" dur="500"/>
                                        <p:tgtEl>
                                          <p:spTgt spid="118"/>
                                        </p:tgtEl>
                                      </p:cBhvr>
                                    </p:animEffect>
                                  </p:childTnLst>
                                </p:cTn>
                              </p:par>
                              <p:par>
                                <p:cTn id="71" presetID="10" presetClass="entr" presetSubtype="0" fill="hold"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fade">
                                      <p:cBhvr>
                                        <p:cTn id="73" dur="500"/>
                                        <p:tgtEl>
                                          <p:spTgt spid="12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fade">
                                      <p:cBhvr>
                                        <p:cTn id="78" dur="500"/>
                                        <p:tgtEl>
                                          <p:spTgt spid="9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6"/>
                                        </p:tgtEl>
                                        <p:attrNameLst>
                                          <p:attrName>style.visibility</p:attrName>
                                        </p:attrNameLst>
                                      </p:cBhvr>
                                      <p:to>
                                        <p:strVal val="visible"/>
                                      </p:to>
                                    </p:set>
                                    <p:animEffect transition="in" filter="fade">
                                      <p:cBhvr>
                                        <p:cTn id="81" dur="500"/>
                                        <p:tgtEl>
                                          <p:spTgt spid="226"/>
                                        </p:tgtEl>
                                      </p:cBhvr>
                                    </p:animEffect>
                                  </p:childTnLst>
                                </p:cTn>
                              </p:par>
                            </p:childTnLst>
                          </p:cTn>
                        </p:par>
                        <p:par>
                          <p:cTn id="82" fill="hold">
                            <p:stCondLst>
                              <p:cond delay="500"/>
                            </p:stCondLst>
                            <p:childTnLst>
                              <p:par>
                                <p:cTn id="83" presetID="16" presetClass="entr" presetSubtype="37" fill="hold" nodeType="afterEffect">
                                  <p:stCondLst>
                                    <p:cond delay="0"/>
                                  </p:stCondLst>
                                  <p:childTnLst>
                                    <p:set>
                                      <p:cBhvr>
                                        <p:cTn id="84" dur="1" fill="hold">
                                          <p:stCondLst>
                                            <p:cond delay="0"/>
                                          </p:stCondLst>
                                        </p:cTn>
                                        <p:tgtEl>
                                          <p:spTgt spid="164"/>
                                        </p:tgtEl>
                                        <p:attrNameLst>
                                          <p:attrName>style.visibility</p:attrName>
                                        </p:attrNameLst>
                                      </p:cBhvr>
                                      <p:to>
                                        <p:strVal val="visible"/>
                                      </p:to>
                                    </p:set>
                                    <p:animEffect transition="in" filter="barn(outVertical)">
                                      <p:cBhvr>
                                        <p:cTn id="85" dur="500"/>
                                        <p:tgtEl>
                                          <p:spTgt spid="164"/>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childTnLst>
                          </p:cTn>
                        </p:par>
                        <p:par>
                          <p:cTn id="90" fill="hold">
                            <p:stCondLst>
                              <p:cond delay="1500"/>
                            </p:stCondLst>
                            <p:childTnLst>
                              <p:par>
                                <p:cTn id="91" presetID="22" presetClass="entr" presetSubtype="8" fill="hold" nodeType="afterEffect">
                                  <p:stCondLst>
                                    <p:cond delay="0"/>
                                  </p:stCondLst>
                                  <p:childTnLst>
                                    <p:set>
                                      <p:cBhvr>
                                        <p:cTn id="92" dur="1" fill="hold">
                                          <p:stCondLst>
                                            <p:cond delay="0"/>
                                          </p:stCondLst>
                                        </p:cTn>
                                        <p:tgtEl>
                                          <p:spTgt spid="165"/>
                                        </p:tgtEl>
                                        <p:attrNameLst>
                                          <p:attrName>style.visibility</p:attrName>
                                        </p:attrNameLst>
                                      </p:cBhvr>
                                      <p:to>
                                        <p:strVal val="visible"/>
                                      </p:to>
                                    </p:set>
                                    <p:animEffect transition="in" filter="wipe(left)">
                                      <p:cBhvr>
                                        <p:cTn id="93"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p:bldP spid="224" grpId="0" animBg="1"/>
      <p:bldP spid="225" grpId="0" animBg="1"/>
      <p:bldP spid="226" grpId="0" animBg="1"/>
      <p:bldP spid="90" grpId="0"/>
      <p:bldP spid="91" grpId="0"/>
      <p:bldP spid="92" grpId="0"/>
      <p:bldP spid="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p:txBody>
          <a:bodyPr/>
          <a:lstStyle/>
          <a:p>
            <a:r>
              <a:rPr lang="en-US" dirty="0">
                <a:solidFill>
                  <a:schemeClr val="bg1"/>
                </a:solidFill>
              </a:rPr>
              <a:t>Introduction</a:t>
            </a:r>
          </a:p>
        </p:txBody>
      </p:sp>
      <p:grpSp>
        <p:nvGrpSpPr>
          <p:cNvPr id="89" name="Group 88"/>
          <p:cNvGrpSpPr/>
          <p:nvPr/>
        </p:nvGrpSpPr>
        <p:grpSpPr>
          <a:xfrm>
            <a:off x="8193898" y="3153691"/>
            <a:ext cx="1625340" cy="1401156"/>
            <a:chOff x="8331342" y="3727084"/>
            <a:chExt cx="1657931" cy="1429252"/>
          </a:xfrm>
        </p:grpSpPr>
        <p:sp>
          <p:nvSpPr>
            <p:cNvPr id="114" name="Hexagon 113">
              <a:extLst>
                <a:ext uri="{FF2B5EF4-FFF2-40B4-BE49-F238E27FC236}">
                  <a16:creationId xmlns:a16="http://schemas.microsoft.com/office/drawing/2014/main" id="{533719B5-4670-4C1D-9CB2-B49CF1D2BA02}"/>
                </a:ext>
              </a:extLst>
            </p:cNvPr>
            <p:cNvSpPr/>
            <p:nvPr/>
          </p:nvSpPr>
          <p:spPr bwMode="auto">
            <a:xfrm>
              <a:off x="8331342"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15" name="Rectangle 114">
              <a:extLst>
                <a:ext uri="{FF2B5EF4-FFF2-40B4-BE49-F238E27FC236}">
                  <a16:creationId xmlns:a16="http://schemas.microsoft.com/office/drawing/2014/main" id="{FA16BB40-496F-4CDC-8D7A-7E9F6B79A8BE}"/>
                </a:ext>
              </a:extLst>
            </p:cNvPr>
            <p:cNvSpPr/>
            <p:nvPr/>
          </p:nvSpPr>
          <p:spPr>
            <a:xfrm>
              <a:off x="8560198" y="4608752"/>
              <a:ext cx="1200219"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Resources</a:t>
              </a:r>
            </a:p>
          </p:txBody>
        </p:sp>
        <p:sp>
          <p:nvSpPr>
            <p:cNvPr id="116" name="Books" title="Icon of a stack of books">
              <a:extLst>
                <a:ext uri="{FF2B5EF4-FFF2-40B4-BE49-F238E27FC236}">
                  <a16:creationId xmlns:a16="http://schemas.microsoft.com/office/drawing/2014/main" id="{F6556584-970D-4B8E-A73A-3A98F78A614A}"/>
                </a:ext>
              </a:extLst>
            </p:cNvPr>
            <p:cNvSpPr>
              <a:spLocks noChangeAspect="1" noEditPoints="1"/>
            </p:cNvSpPr>
            <p:nvPr/>
          </p:nvSpPr>
          <p:spPr bwMode="auto">
            <a:xfrm>
              <a:off x="8928689" y="4020219"/>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0" name="Group 89"/>
          <p:cNvGrpSpPr/>
          <p:nvPr/>
        </p:nvGrpSpPr>
        <p:grpSpPr>
          <a:xfrm>
            <a:off x="9658686" y="2300473"/>
            <a:ext cx="1625340" cy="1401156"/>
            <a:chOff x="9797498" y="2856757"/>
            <a:chExt cx="1657931" cy="1429252"/>
          </a:xfrm>
        </p:grpSpPr>
        <p:sp>
          <p:nvSpPr>
            <p:cNvPr id="111" name="Hexagon 110">
              <a:extLst>
                <a:ext uri="{FF2B5EF4-FFF2-40B4-BE49-F238E27FC236}">
                  <a16:creationId xmlns:a16="http://schemas.microsoft.com/office/drawing/2014/main" id="{99064AFB-7CB0-4021-9914-2EA40EF42971}"/>
                </a:ext>
              </a:extLst>
            </p:cNvPr>
            <p:cNvSpPr/>
            <p:nvPr/>
          </p:nvSpPr>
          <p:spPr bwMode="auto">
            <a:xfrm>
              <a:off x="9797498"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12" name="Rectangle 111">
              <a:extLst>
                <a:ext uri="{FF2B5EF4-FFF2-40B4-BE49-F238E27FC236}">
                  <a16:creationId xmlns:a16="http://schemas.microsoft.com/office/drawing/2014/main" id="{943B9012-C0B0-4B44-83A4-5A184C43A0F8}"/>
                </a:ext>
              </a:extLst>
            </p:cNvPr>
            <p:cNvSpPr/>
            <p:nvPr/>
          </p:nvSpPr>
          <p:spPr>
            <a:xfrm>
              <a:off x="10167392" y="3666355"/>
              <a:ext cx="91814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Product deep dive</a:t>
              </a:r>
            </a:p>
          </p:txBody>
        </p:sp>
        <p:sp>
          <p:nvSpPr>
            <p:cNvPr id="113" name="Glasses_EA16" title="Icon of eye glasses">
              <a:extLst>
                <a:ext uri="{FF2B5EF4-FFF2-40B4-BE49-F238E27FC236}">
                  <a16:creationId xmlns:a16="http://schemas.microsoft.com/office/drawing/2014/main" id="{98D25EF0-7F41-4147-9D71-B649DA4EC189}"/>
                </a:ext>
              </a:extLst>
            </p:cNvPr>
            <p:cNvSpPr>
              <a:spLocks noChangeAspect="1" noEditPoints="1"/>
            </p:cNvSpPr>
            <p:nvPr/>
          </p:nvSpPr>
          <p:spPr bwMode="auto">
            <a:xfrm>
              <a:off x="10307835" y="3195484"/>
              <a:ext cx="637256" cy="339844"/>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91" name="Group 90"/>
          <p:cNvGrpSpPr/>
          <p:nvPr/>
        </p:nvGrpSpPr>
        <p:grpSpPr>
          <a:xfrm>
            <a:off x="3799537" y="2300473"/>
            <a:ext cx="1625340" cy="1401156"/>
            <a:chOff x="3825022" y="2856757"/>
            <a:chExt cx="1657931" cy="1429252"/>
          </a:xfrm>
        </p:grpSpPr>
        <p:sp>
          <p:nvSpPr>
            <p:cNvPr id="108" name="Hexagon 107">
              <a:extLst>
                <a:ext uri="{FF2B5EF4-FFF2-40B4-BE49-F238E27FC236}">
                  <a16:creationId xmlns:a16="http://schemas.microsoft.com/office/drawing/2014/main" id="{E9AEA4D5-0344-408B-81B8-81F176F0CA1A}"/>
                </a:ext>
              </a:extLst>
            </p:cNvPr>
            <p:cNvSpPr/>
            <p:nvPr/>
          </p:nvSpPr>
          <p:spPr bwMode="auto">
            <a:xfrm>
              <a:off x="3825022"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9" name="Rectangle 108">
              <a:extLst>
                <a:ext uri="{FF2B5EF4-FFF2-40B4-BE49-F238E27FC236}">
                  <a16:creationId xmlns:a16="http://schemas.microsoft.com/office/drawing/2014/main" id="{2E6E921B-5532-4CBF-9B79-3015F0DC1520}"/>
                </a:ext>
              </a:extLst>
            </p:cNvPr>
            <p:cNvSpPr/>
            <p:nvPr/>
          </p:nvSpPr>
          <p:spPr>
            <a:xfrm>
              <a:off x="4075811" y="3749455"/>
              <a:ext cx="1156353" cy="2585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Top scenarios</a:t>
              </a:r>
            </a:p>
          </p:txBody>
        </p:sp>
        <p:sp>
          <p:nvSpPr>
            <p:cNvPr id="110" name="strategy" title="Icon of two circles and a curved arrow winding between three exes connecting them">
              <a:extLst>
                <a:ext uri="{FF2B5EF4-FFF2-40B4-BE49-F238E27FC236}">
                  <a16:creationId xmlns:a16="http://schemas.microsoft.com/office/drawing/2014/main" id="{A31BCD53-8416-4BE5-B301-45000BD1E1D5}"/>
                </a:ext>
              </a:extLst>
            </p:cNvPr>
            <p:cNvSpPr>
              <a:spLocks noChangeAspect="1" noEditPoints="1"/>
            </p:cNvSpPr>
            <p:nvPr/>
          </p:nvSpPr>
          <p:spPr bwMode="auto">
            <a:xfrm>
              <a:off x="4442060" y="3050347"/>
              <a:ext cx="423854" cy="564712"/>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1765"/>
            </a:p>
          </p:txBody>
        </p:sp>
      </p:grpSp>
      <p:grpSp>
        <p:nvGrpSpPr>
          <p:cNvPr id="92" name="Group 91"/>
          <p:cNvGrpSpPr/>
          <p:nvPr/>
        </p:nvGrpSpPr>
        <p:grpSpPr>
          <a:xfrm>
            <a:off x="2334750" y="3153691"/>
            <a:ext cx="1625340" cy="1401156"/>
            <a:chOff x="2322916" y="3727084"/>
            <a:chExt cx="1657931" cy="1429252"/>
          </a:xfrm>
        </p:grpSpPr>
        <p:sp>
          <p:nvSpPr>
            <p:cNvPr id="105" name="Hexagon 104">
              <a:extLst>
                <a:ext uri="{FF2B5EF4-FFF2-40B4-BE49-F238E27FC236}">
                  <a16:creationId xmlns:a16="http://schemas.microsoft.com/office/drawing/2014/main" id="{B9538ACC-6C5C-4BA1-B81E-53ED3F8323EE}"/>
                </a:ext>
              </a:extLst>
            </p:cNvPr>
            <p:cNvSpPr/>
            <p:nvPr/>
          </p:nvSpPr>
          <p:spPr bwMode="auto">
            <a:xfrm>
              <a:off x="2322916"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6" name="Rectangle 105">
              <a:extLst>
                <a:ext uri="{FF2B5EF4-FFF2-40B4-BE49-F238E27FC236}">
                  <a16:creationId xmlns:a16="http://schemas.microsoft.com/office/drawing/2014/main" id="{D8871EB6-0E30-48FC-A2FB-4AA36F9F243F}"/>
                </a:ext>
              </a:extLst>
            </p:cNvPr>
            <p:cNvSpPr/>
            <p:nvPr/>
          </p:nvSpPr>
          <p:spPr>
            <a:xfrm>
              <a:off x="2442790" y="4442553"/>
              <a:ext cx="1418182" cy="590931"/>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Azure Kubernetes Service </a:t>
              </a:r>
              <a:br>
                <a:rPr lang="en-US" sz="1176" dirty="0">
                  <a:solidFill>
                    <a:srgbClr val="FFFFFF"/>
                  </a:solidFill>
                  <a:latin typeface="Segoe UI" charset="0"/>
                  <a:ea typeface="Segoe UI" charset="0"/>
                  <a:cs typeface="Segoe UI" charset="0"/>
                </a:rPr>
              </a:br>
              <a:r>
                <a:rPr lang="en-US" sz="1176" dirty="0">
                  <a:solidFill>
                    <a:srgbClr val="FFFFFF"/>
                  </a:solidFill>
                  <a:latin typeface="Segoe UI" charset="0"/>
                  <a:ea typeface="Segoe UI" charset="0"/>
                  <a:cs typeface="Segoe UI" charset="0"/>
                </a:rPr>
                <a:t>Overview</a:t>
              </a:r>
            </a:p>
          </p:txBody>
        </p:sp>
        <p:sp>
          <p:nvSpPr>
            <p:cNvPr id="107" name="Eye" title="Icon of an eye">
              <a:extLst>
                <a:ext uri="{FF2B5EF4-FFF2-40B4-BE49-F238E27FC236}">
                  <a16:creationId xmlns:a16="http://schemas.microsoft.com/office/drawing/2014/main" id="{488C0ED6-160A-477F-A5A4-994CA5C85B4E}"/>
                </a:ext>
              </a:extLst>
            </p:cNvPr>
            <p:cNvSpPr>
              <a:spLocks noChangeAspect="1" noEditPoints="1"/>
            </p:cNvSpPr>
            <p:nvPr/>
          </p:nvSpPr>
          <p:spPr bwMode="auto">
            <a:xfrm>
              <a:off x="2884313" y="4027660"/>
              <a:ext cx="535136" cy="295458"/>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sp>
        <p:nvSpPr>
          <p:cNvPr id="102" name="Hexagon 176">
            <a:extLst>
              <a:ext uri="{FF2B5EF4-FFF2-40B4-BE49-F238E27FC236}">
                <a16:creationId xmlns:a16="http://schemas.microsoft.com/office/drawing/2014/main" id="{04E77473-2C92-4606-A34C-9BDBC958863C}"/>
              </a:ext>
            </a:extLst>
          </p:cNvPr>
          <p:cNvSpPr/>
          <p:nvPr/>
        </p:nvSpPr>
        <p:spPr bwMode="auto">
          <a:xfrm>
            <a:off x="869963" y="230047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03" name="Rectangle 102">
            <a:extLst>
              <a:ext uri="{FF2B5EF4-FFF2-40B4-BE49-F238E27FC236}">
                <a16:creationId xmlns:a16="http://schemas.microsoft.com/office/drawing/2014/main" id="{9E7B51F0-D7A8-47EA-B604-86649B5113FD}"/>
              </a:ext>
            </a:extLst>
          </p:cNvPr>
          <p:cNvSpPr/>
          <p:nvPr/>
        </p:nvSpPr>
        <p:spPr>
          <a:xfrm>
            <a:off x="1116551" y="3175623"/>
            <a:ext cx="1132162" cy="253450"/>
          </a:xfrm>
          <a:prstGeom prst="rect">
            <a:avLst/>
          </a:prstGeom>
        </p:spPr>
        <p:txBody>
          <a:bodyPr wrap="square" anchor="ctr" anchorCtr="1">
            <a:spAutoFit/>
          </a:bodyPr>
          <a:lstStyle/>
          <a:p>
            <a:pPr algn="ctr" defTabSz="895923" fontAlgn="base">
              <a:lnSpc>
                <a:spcPct val="90000"/>
              </a:lnSpc>
              <a:spcBef>
                <a:spcPct val="0"/>
              </a:spcBef>
              <a:spcAft>
                <a:spcPct val="0"/>
              </a:spcAft>
            </a:pPr>
            <a:r>
              <a:rPr lang="en-US" sz="1176" dirty="0">
                <a:latin typeface="Segoe UI" charset="0"/>
                <a:ea typeface="Segoe UI" charset="0"/>
                <a:cs typeface="Segoe UI" charset="0"/>
              </a:rPr>
              <a:t>Introduction</a:t>
            </a:r>
          </a:p>
        </p:txBody>
      </p:sp>
      <p:sp>
        <p:nvSpPr>
          <p:cNvPr id="104" name="information" title="Icon of a circle with the letter i inside">
            <a:extLst>
              <a:ext uri="{FF2B5EF4-FFF2-40B4-BE49-F238E27FC236}">
                <a16:creationId xmlns:a16="http://schemas.microsoft.com/office/drawing/2014/main" id="{03AAF476-9509-443D-9768-6FC88C86ABCA}"/>
              </a:ext>
            </a:extLst>
          </p:cNvPr>
          <p:cNvSpPr>
            <a:spLocks noChangeAspect="1" noEditPoints="1"/>
          </p:cNvSpPr>
          <p:nvPr/>
        </p:nvSpPr>
        <p:spPr bwMode="auto">
          <a:xfrm>
            <a:off x="1470607" y="2553740"/>
            <a:ext cx="424053" cy="426645"/>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lin ang="5400000" scaled="1"/>
              </a:gradFill>
            </a:endParaRPr>
          </a:p>
        </p:txBody>
      </p:sp>
      <p:grpSp>
        <p:nvGrpSpPr>
          <p:cNvPr id="94" name="Group 93"/>
          <p:cNvGrpSpPr/>
          <p:nvPr/>
        </p:nvGrpSpPr>
        <p:grpSpPr>
          <a:xfrm>
            <a:off x="5264324" y="3153691"/>
            <a:ext cx="1625340" cy="1401156"/>
            <a:chOff x="5327129" y="3727084"/>
            <a:chExt cx="1657931" cy="1429252"/>
          </a:xfrm>
        </p:grpSpPr>
        <p:sp>
          <p:nvSpPr>
            <p:cNvPr id="99" name="Hexagon 98">
              <a:extLst>
                <a:ext uri="{FF2B5EF4-FFF2-40B4-BE49-F238E27FC236}">
                  <a16:creationId xmlns:a16="http://schemas.microsoft.com/office/drawing/2014/main" id="{B137AF26-29E6-4E26-BDEC-67DBFCE25FB2}"/>
                </a:ext>
              </a:extLst>
            </p:cNvPr>
            <p:cNvSpPr/>
            <p:nvPr/>
          </p:nvSpPr>
          <p:spPr bwMode="auto">
            <a:xfrm>
              <a:off x="5327129" y="372708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00" name="Rectangle 99">
              <a:extLst>
                <a:ext uri="{FF2B5EF4-FFF2-40B4-BE49-F238E27FC236}">
                  <a16:creationId xmlns:a16="http://schemas.microsoft.com/office/drawing/2014/main" id="{52EED68E-8987-4BC0-9CAC-2BE2B1F3581D}"/>
                </a:ext>
              </a:extLst>
            </p:cNvPr>
            <p:cNvSpPr/>
            <p:nvPr/>
          </p:nvSpPr>
          <p:spPr>
            <a:xfrm>
              <a:off x="5566597" y="4525652"/>
              <a:ext cx="1178994"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dirty="0">
                  <a:solidFill>
                    <a:srgbClr val="FFFFFF"/>
                  </a:solidFill>
                  <a:latin typeface="Segoe UI" charset="0"/>
                  <a:ea typeface="Segoe UI" charset="0"/>
                  <a:cs typeface="Segoe UI" charset="0"/>
                </a:rPr>
                <a:t>Customer stories</a:t>
              </a:r>
            </a:p>
          </p:txBody>
        </p:sp>
        <p:sp>
          <p:nvSpPr>
            <p:cNvPr id="101" name="hand_3" title="Icon of a hand giving a thumbs-up">
              <a:extLst>
                <a:ext uri="{FF2B5EF4-FFF2-40B4-BE49-F238E27FC236}">
                  <a16:creationId xmlns:a16="http://schemas.microsoft.com/office/drawing/2014/main" id="{98A1CABB-4682-4A7D-817A-028BE7BCF56F}"/>
                </a:ext>
              </a:extLst>
            </p:cNvPr>
            <p:cNvSpPr>
              <a:spLocks noChangeAspect="1"/>
            </p:cNvSpPr>
            <p:nvPr/>
          </p:nvSpPr>
          <p:spPr bwMode="auto">
            <a:xfrm>
              <a:off x="5929477" y="3976908"/>
              <a:ext cx="453234" cy="39696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95" name="Group 94"/>
          <p:cNvGrpSpPr/>
          <p:nvPr/>
        </p:nvGrpSpPr>
        <p:grpSpPr>
          <a:xfrm>
            <a:off x="6729111" y="2300473"/>
            <a:ext cx="1625340" cy="1401156"/>
            <a:chOff x="6841355" y="2856757"/>
            <a:chExt cx="1657931" cy="1429252"/>
          </a:xfrm>
        </p:grpSpPr>
        <p:sp>
          <p:nvSpPr>
            <p:cNvPr id="96" name="Hexagon 95">
              <a:extLst>
                <a:ext uri="{FF2B5EF4-FFF2-40B4-BE49-F238E27FC236}">
                  <a16:creationId xmlns:a16="http://schemas.microsoft.com/office/drawing/2014/main" id="{99064AFB-7CB0-4021-9914-2EA40EF42971}"/>
                </a:ext>
              </a:extLst>
            </p:cNvPr>
            <p:cNvSpPr/>
            <p:nvPr/>
          </p:nvSpPr>
          <p:spPr bwMode="auto">
            <a:xfrm>
              <a:off x="6841355" y="285675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943B9012-C0B0-4B44-83A4-5A184C43A0F8}"/>
                </a:ext>
              </a:extLst>
            </p:cNvPr>
            <p:cNvSpPr/>
            <p:nvPr/>
          </p:nvSpPr>
          <p:spPr>
            <a:xfrm>
              <a:off x="7059514" y="3666355"/>
              <a:ext cx="1221612" cy="424732"/>
            </a:xfrm>
            <a:prstGeom prst="rect">
              <a:avLst/>
            </a:prstGeom>
          </p:spPr>
          <p:txBody>
            <a:bodyPr wrap="square" anchor="ctr" anchorCtr="1">
              <a:spAutoFit/>
            </a:bodyPr>
            <a:lstStyle/>
            <a:p>
              <a:pPr algn="ctr" defTabSz="895923" fontAlgn="base">
                <a:lnSpc>
                  <a:spcPct val="90000"/>
                </a:lnSpc>
                <a:spcBef>
                  <a:spcPct val="0"/>
                </a:spcBef>
                <a:spcAft>
                  <a:spcPct val="0"/>
                </a:spcAft>
                <a:defRPr/>
              </a:pPr>
              <a:r>
                <a:rPr lang="en-US" sz="1176">
                  <a:solidFill>
                    <a:srgbClr val="FFFFFF"/>
                  </a:solidFill>
                  <a:latin typeface="Segoe UI" charset="0"/>
                  <a:ea typeface="Segoe UI" charset="0"/>
                  <a:cs typeface="Segoe UI" charset="0"/>
                </a:rPr>
                <a:t>Open source culture</a:t>
              </a:r>
              <a:endParaRPr lang="en-US" sz="1176" dirty="0">
                <a:solidFill>
                  <a:srgbClr val="FFFFFF"/>
                </a:solidFill>
                <a:latin typeface="Segoe UI" charset="0"/>
                <a:ea typeface="Segoe UI" charset="0"/>
                <a:cs typeface="Segoe UI" charset="0"/>
              </a:endParaRPr>
            </a:p>
          </p:txBody>
        </p:sp>
      </p:grpSp>
      <p:pic>
        <p:nvPicPr>
          <p:cNvPr id="117" name="Picture 1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3083" y="2577710"/>
            <a:ext cx="378657" cy="378657"/>
          </a:xfrm>
          <a:prstGeom prst="rect">
            <a:avLst/>
          </a:prstGeom>
        </p:spPr>
      </p:pic>
    </p:spTree>
    <p:extLst>
      <p:ext uri="{BB962C8B-B14F-4D97-AF65-F5344CB8AC3E}">
        <p14:creationId xmlns:p14="http://schemas.microsoft.com/office/powerpoint/2010/main" val="9126821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Containers and Kubernetes </a:t>
            </a:r>
            <a:r>
              <a:rPr kumimoji="0" lang="en-US" sz="36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momentum</a:t>
            </a:r>
          </a:p>
        </p:txBody>
      </p:sp>
      <p:grpSp>
        <p:nvGrpSpPr>
          <p:cNvPr id="17" name="Group 16">
            <a:extLst>
              <a:ext uri="{FF2B5EF4-FFF2-40B4-BE49-F238E27FC236}">
                <a16:creationId xmlns:a16="http://schemas.microsoft.com/office/drawing/2014/main" id="{27B84F3E-7035-4D9B-9EF4-270F65C7DB45}"/>
              </a:ext>
            </a:extLst>
          </p:cNvPr>
          <p:cNvGrpSpPr/>
          <p:nvPr/>
        </p:nvGrpSpPr>
        <p:grpSpPr>
          <a:xfrm>
            <a:off x="6079590" y="3942086"/>
            <a:ext cx="5329280" cy="2288272"/>
            <a:chOff x="6096000" y="3841086"/>
            <a:chExt cx="5329280" cy="2288272"/>
          </a:xfrm>
        </p:grpSpPr>
        <p:sp>
          <p:nvSpPr>
            <p:cNvPr id="38" name="Rectangle 37">
              <a:extLst>
                <a:ext uri="{FF2B5EF4-FFF2-40B4-BE49-F238E27FC236}">
                  <a16:creationId xmlns:a16="http://schemas.microsoft.com/office/drawing/2014/main" id="{050DE615-DD93-4112-9B5E-84ED254DC054}"/>
                </a:ext>
              </a:extLst>
            </p:cNvPr>
            <p:cNvSpPr/>
            <p:nvPr/>
          </p:nvSpPr>
          <p:spPr bwMode="auto">
            <a:xfrm>
              <a:off x="6096000" y="3841086"/>
              <a:ext cx="5313113" cy="2288272"/>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aphicFrame>
          <p:nvGraphicFramePr>
            <p:cNvPr id="39" name="Chart 38">
              <a:extLst>
                <a:ext uri="{FF2B5EF4-FFF2-40B4-BE49-F238E27FC236}">
                  <a16:creationId xmlns:a16="http://schemas.microsoft.com/office/drawing/2014/main" id="{C23C8A72-ED16-4054-8D55-E9160EFAB4B3}"/>
                </a:ext>
              </a:extLst>
            </p:cNvPr>
            <p:cNvGraphicFramePr/>
            <p:nvPr>
              <p:extLst/>
            </p:nvPr>
          </p:nvGraphicFramePr>
          <p:xfrm>
            <a:off x="9181735" y="3968521"/>
            <a:ext cx="2243545" cy="1914995"/>
          </p:xfrm>
          <a:graphic>
            <a:graphicData uri="http://schemas.openxmlformats.org/drawingml/2006/chart">
              <c:chart xmlns:c="http://schemas.openxmlformats.org/drawingml/2006/chart" xmlns:r="http://schemas.openxmlformats.org/officeDocument/2006/relationships" r:id="rId3"/>
            </a:graphicData>
          </a:graphic>
        </p:graphicFrame>
        <p:sp>
          <p:nvSpPr>
            <p:cNvPr id="40" name="Rectangle 39">
              <a:extLst>
                <a:ext uri="{FF2B5EF4-FFF2-40B4-BE49-F238E27FC236}">
                  <a16:creationId xmlns:a16="http://schemas.microsoft.com/office/drawing/2014/main" id="{1C5D5880-0EBC-45C8-AEAA-CD534E6FBE80}"/>
                </a:ext>
              </a:extLst>
            </p:cNvPr>
            <p:cNvSpPr/>
            <p:nvPr/>
          </p:nvSpPr>
          <p:spPr>
            <a:xfrm>
              <a:off x="6477810" y="5187549"/>
              <a:ext cx="2125331"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Nearly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50%</a:t>
              </a:r>
              <a: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organizations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r>
                <a:rPr kumimoji="0" lang="en-US" sz="1200" b="0" i="0" u="none" strike="noStrike" kern="1200" cap="none" spc="0" normalizeH="0" baseline="0" noProof="0">
                  <a:ln>
                    <a:noFill/>
                  </a:ln>
                  <a:solidFill>
                    <a:srgbClr val="000000"/>
                  </a:solidFill>
                  <a:effectLst/>
                  <a:uLnTx/>
                  <a:uFillTx/>
                  <a:latin typeface="Segoe UI"/>
                  <a:ea typeface="+mn-ea"/>
                  <a:cs typeface="+mn-cs"/>
                </a:rPr>
                <a:t> running 1000 or more hosts have adopted containers.</a:t>
              </a:r>
            </a:p>
          </p:txBody>
        </p:sp>
        <p:sp>
          <p:nvSpPr>
            <p:cNvPr id="41" name="TextBox 40">
              <a:extLst>
                <a:ext uri="{FF2B5EF4-FFF2-40B4-BE49-F238E27FC236}">
                  <a16:creationId xmlns:a16="http://schemas.microsoft.com/office/drawing/2014/main" id="{2446F351-DBEE-4ED4-A0CE-3C57522C8643}"/>
                </a:ext>
              </a:extLst>
            </p:cNvPr>
            <p:cNvSpPr txBox="1"/>
            <p:nvPr/>
          </p:nvSpPr>
          <p:spPr>
            <a:xfrm>
              <a:off x="6477810" y="4124808"/>
              <a:ext cx="2052450" cy="747897"/>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Larger companies</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are leading the</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adoption.</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2" name="Rectangle 41">
              <a:extLst>
                <a:ext uri="{FF2B5EF4-FFF2-40B4-BE49-F238E27FC236}">
                  <a16:creationId xmlns:a16="http://schemas.microsoft.com/office/drawing/2014/main" id="{398978EA-AA01-49E1-950A-EF739140F932}"/>
                </a:ext>
              </a:extLst>
            </p:cNvPr>
            <p:cNvSpPr/>
            <p:nvPr/>
          </p:nvSpPr>
          <p:spPr>
            <a:xfrm>
              <a:off x="9556524" y="4537665"/>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50</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A621347A-7F89-4FB4-8401-A9BFF080AB7A}"/>
              </a:ext>
            </a:extLst>
          </p:cNvPr>
          <p:cNvGrpSpPr/>
          <p:nvPr/>
        </p:nvGrpSpPr>
        <p:grpSpPr>
          <a:xfrm>
            <a:off x="6079590" y="1399142"/>
            <a:ext cx="5313113" cy="2389606"/>
            <a:chOff x="6096000" y="1263671"/>
            <a:chExt cx="5313113" cy="2389606"/>
          </a:xfrm>
        </p:grpSpPr>
        <p:sp>
          <p:nvSpPr>
            <p:cNvPr id="33" name="Rectangle 32">
              <a:extLst>
                <a:ext uri="{FF2B5EF4-FFF2-40B4-BE49-F238E27FC236}">
                  <a16:creationId xmlns:a16="http://schemas.microsoft.com/office/drawing/2014/main" id="{2B66E8F9-822F-4AF7-AB71-3B1D71885955}"/>
                </a:ext>
              </a:extLst>
            </p:cNvPr>
            <p:cNvSpPr/>
            <p:nvPr/>
          </p:nvSpPr>
          <p:spPr bwMode="auto">
            <a:xfrm>
              <a:off x="6096000" y="1263671"/>
              <a:ext cx="5313113"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1" name="TextBox 50">
              <a:extLst>
                <a:ext uri="{FF2B5EF4-FFF2-40B4-BE49-F238E27FC236}">
                  <a16:creationId xmlns:a16="http://schemas.microsoft.com/office/drawing/2014/main" id="{7B57E686-CC4A-42D4-AF37-45BE0B773BA5}"/>
                </a:ext>
              </a:extLst>
            </p:cNvPr>
            <p:cNvSpPr txBox="1"/>
            <p:nvPr/>
          </p:nvSpPr>
          <p:spPr>
            <a:xfrm>
              <a:off x="6477810" y="1548027"/>
              <a:ext cx="1725695" cy="997196"/>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Half of container environment is orchestrated.</a:t>
              </a:r>
              <a:r>
                <a:rPr kumimoji="0" lang="en-US" sz="18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52" name="Chart 51">
              <a:extLst>
                <a:ext uri="{FF2B5EF4-FFF2-40B4-BE49-F238E27FC236}">
                  <a16:creationId xmlns:a16="http://schemas.microsoft.com/office/drawing/2014/main" id="{6DC436C8-CF67-4F30-9165-4C805ACD2A9A}"/>
                </a:ext>
              </a:extLst>
            </p:cNvPr>
            <p:cNvGraphicFramePr/>
            <p:nvPr>
              <p:extLst/>
            </p:nvPr>
          </p:nvGraphicFramePr>
          <p:xfrm>
            <a:off x="9129780" y="1492857"/>
            <a:ext cx="2243545" cy="1914995"/>
          </p:xfrm>
          <a:graphic>
            <a:graphicData uri="http://schemas.openxmlformats.org/drawingml/2006/chart">
              <c:chart xmlns:c="http://schemas.openxmlformats.org/drawingml/2006/chart" xmlns:r="http://schemas.openxmlformats.org/officeDocument/2006/relationships" r:id="rId4"/>
            </a:graphicData>
          </a:graphic>
        </p:graphicFrame>
        <p:sp>
          <p:nvSpPr>
            <p:cNvPr id="53" name="Rectangle 52">
              <a:extLst>
                <a:ext uri="{FF2B5EF4-FFF2-40B4-BE49-F238E27FC236}">
                  <a16:creationId xmlns:a16="http://schemas.microsoft.com/office/drawing/2014/main" id="{0CA4B141-85FF-4AB1-8482-302F73CCB657}"/>
                </a:ext>
              </a:extLst>
            </p:cNvPr>
            <p:cNvSpPr/>
            <p:nvPr/>
          </p:nvSpPr>
          <p:spPr>
            <a:xfrm>
              <a:off x="9504569" y="2085388"/>
              <a:ext cx="149396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77</a:t>
              </a:r>
              <a:r>
                <a:rPr kumimoji="0" lang="en-US" sz="3600" b="0" i="0" u="none" strike="noStrike" kern="1200" cap="none" spc="0" normalizeH="0" baseline="0" noProof="0">
                  <a:ln>
                    <a:noFill/>
                  </a:ln>
                  <a:solidFill>
                    <a:srgbClr val="000000"/>
                  </a:solidFill>
                  <a:effectLst/>
                  <a:uLnTx/>
                  <a:uFillTx/>
                  <a:latin typeface="Segoe UI"/>
                  <a:ea typeface="+mn-ea"/>
                  <a:cs typeface="+mn-cs"/>
                </a:rPr>
                <a:t>%</a:t>
              </a:r>
              <a:endParaRPr kumimoji="0" lang="en-US" sz="40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DF2C837A-3DCE-4408-8199-6E3F47DEFE2C}"/>
                </a:ext>
              </a:extLst>
            </p:cNvPr>
            <p:cNvSpPr/>
            <p:nvPr/>
          </p:nvSpPr>
          <p:spPr>
            <a:xfrm>
              <a:off x="6477810" y="2755174"/>
              <a:ext cx="2352770" cy="64633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77%</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mn-cs"/>
                </a:rPr>
                <a:t>of companies</a:t>
              </a:r>
              <a:r>
                <a:rPr kumimoji="0" lang="en-US" sz="12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2</a:t>
              </a:r>
              <a:r>
                <a:rPr kumimoji="0" lang="en-US" sz="1200" b="0" i="0" u="none" strike="noStrike" kern="1200" cap="none" spc="0" normalizeH="0" baseline="0" noProof="0">
                  <a:ln>
                    <a:noFill/>
                  </a:ln>
                  <a:solidFill>
                    <a:srgbClr val="000000"/>
                  </a:solidFill>
                  <a:effectLst/>
                  <a:uLnTx/>
                  <a:uFillTx/>
                  <a:latin typeface="Segoe UI"/>
                  <a:ea typeface="+mn-ea"/>
                  <a:cs typeface="+mn-cs"/>
                </a:rPr>
                <a:t> who use container orchestrators choose Kubernetes.</a:t>
              </a:r>
            </a:p>
          </p:txBody>
        </p:sp>
      </p:grpSp>
      <p:grpSp>
        <p:nvGrpSpPr>
          <p:cNvPr id="24" name="Group 23">
            <a:extLst>
              <a:ext uri="{FF2B5EF4-FFF2-40B4-BE49-F238E27FC236}">
                <a16:creationId xmlns:a16="http://schemas.microsoft.com/office/drawing/2014/main" id="{7D38B18C-DDB3-414C-AA53-DC84BE0A7AB0}"/>
              </a:ext>
            </a:extLst>
          </p:cNvPr>
          <p:cNvGrpSpPr/>
          <p:nvPr/>
        </p:nvGrpSpPr>
        <p:grpSpPr>
          <a:xfrm>
            <a:off x="783131" y="3942086"/>
            <a:ext cx="5147059" cy="2280238"/>
            <a:chOff x="631761" y="3849119"/>
            <a:chExt cx="5147059" cy="2280238"/>
          </a:xfrm>
        </p:grpSpPr>
        <p:sp>
          <p:nvSpPr>
            <p:cNvPr id="34" name="Rectangle 33">
              <a:extLst>
                <a:ext uri="{FF2B5EF4-FFF2-40B4-BE49-F238E27FC236}">
                  <a16:creationId xmlns:a16="http://schemas.microsoft.com/office/drawing/2014/main" id="{44D6D69D-C7C0-4290-904D-BC9AD1D390F7}"/>
                </a:ext>
              </a:extLst>
            </p:cNvPr>
            <p:cNvSpPr/>
            <p:nvPr/>
          </p:nvSpPr>
          <p:spPr bwMode="auto">
            <a:xfrm>
              <a:off x="631761" y="3849119"/>
              <a:ext cx="5147059"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C212F2F2-43F3-45A1-BBE4-F9C4DF538214}"/>
                </a:ext>
              </a:extLst>
            </p:cNvPr>
            <p:cNvSpPr/>
            <p:nvPr/>
          </p:nvSpPr>
          <p:spPr>
            <a:xfrm>
              <a:off x="4369821" y="4502988"/>
              <a:ext cx="1177588"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78D4"/>
                  </a:solidFill>
                  <a:effectLst/>
                  <a:uLnTx/>
                  <a:uFillTx/>
                  <a:latin typeface="Segoe UI"/>
                  <a:ea typeface="+mn-ea"/>
                  <a:cs typeface="+mn-cs"/>
                </a:rPr>
                <a:t>75%</a:t>
              </a:r>
            </a:p>
          </p:txBody>
        </p:sp>
        <p:sp>
          <p:nvSpPr>
            <p:cNvPr id="36" name="TextBox 35">
              <a:extLst>
                <a:ext uri="{FF2B5EF4-FFF2-40B4-BE49-F238E27FC236}">
                  <a16:creationId xmlns:a16="http://schemas.microsoft.com/office/drawing/2014/main" id="{8FC52F60-FDAB-44A9-8365-8EB353745BC8}"/>
                </a:ext>
              </a:extLst>
            </p:cNvPr>
            <p:cNvSpPr txBox="1"/>
            <p:nvPr/>
          </p:nvSpPr>
          <p:spPr>
            <a:xfrm>
              <a:off x="1014177" y="4132860"/>
              <a:ext cx="1731838" cy="1246495"/>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The average size of a container deployment </a:t>
              </a:r>
              <a:b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has grown 75% in one year. </a:t>
              </a:r>
              <a:r>
                <a:rPr kumimoji="0" lang="en-US" sz="1600" b="0" i="0" u="none" strike="noStrike" kern="1200" cap="none" spc="0" normalizeH="0" baseline="3000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a:t>
              </a:r>
              <a:endParaRPr kumimoji="0" lang="en-US" sz="17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pic>
          <p:nvPicPr>
            <p:cNvPr id="37" name="Graphic 36">
              <a:extLst>
                <a:ext uri="{FF2B5EF4-FFF2-40B4-BE49-F238E27FC236}">
                  <a16:creationId xmlns:a16="http://schemas.microsoft.com/office/drawing/2014/main" id="{AC61C202-855F-4717-87E4-7D66004F92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50531" y="4353411"/>
              <a:ext cx="941759" cy="1467392"/>
            </a:xfrm>
            <a:prstGeom prst="rect">
              <a:avLst/>
            </a:prstGeom>
          </p:spPr>
        </p:pic>
        <p:sp>
          <p:nvSpPr>
            <p:cNvPr id="58" name="Arrow: Down 57">
              <a:extLst>
                <a:ext uri="{FF2B5EF4-FFF2-40B4-BE49-F238E27FC236}">
                  <a16:creationId xmlns:a16="http://schemas.microsoft.com/office/drawing/2014/main" id="{702417C7-B206-4BAB-B6F5-A578D74DD5E4}"/>
                </a:ext>
              </a:extLst>
            </p:cNvPr>
            <p:cNvSpPr/>
            <p:nvPr/>
          </p:nvSpPr>
          <p:spPr bwMode="auto">
            <a:xfrm rot="10800000">
              <a:off x="4275326" y="4354011"/>
              <a:ext cx="90934" cy="100584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24" name="Group 1023">
            <a:extLst>
              <a:ext uri="{FF2B5EF4-FFF2-40B4-BE49-F238E27FC236}">
                <a16:creationId xmlns:a16="http://schemas.microsoft.com/office/drawing/2014/main" id="{70712578-8D5F-48F9-A36A-C65879FF2397}"/>
              </a:ext>
            </a:extLst>
          </p:cNvPr>
          <p:cNvGrpSpPr/>
          <p:nvPr/>
        </p:nvGrpSpPr>
        <p:grpSpPr>
          <a:xfrm>
            <a:off x="783132" y="1399142"/>
            <a:ext cx="5147059" cy="2389606"/>
            <a:chOff x="783132" y="1399142"/>
            <a:chExt cx="5147059" cy="2389606"/>
          </a:xfrm>
        </p:grpSpPr>
        <p:sp>
          <p:nvSpPr>
            <p:cNvPr id="55" name="Rectangle 54">
              <a:extLst>
                <a:ext uri="{FF2B5EF4-FFF2-40B4-BE49-F238E27FC236}">
                  <a16:creationId xmlns:a16="http://schemas.microsoft.com/office/drawing/2014/main" id="{2A0048E4-9A70-4553-A58B-79AB18D176B7}"/>
                </a:ext>
              </a:extLst>
            </p:cNvPr>
            <p:cNvSpPr/>
            <p:nvPr/>
          </p:nvSpPr>
          <p:spPr bwMode="auto">
            <a:xfrm>
              <a:off x="783132" y="1399142"/>
              <a:ext cx="5147059" cy="2389606"/>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sp>
          <p:nvSpPr>
            <p:cNvPr id="56" name="Rectangle 55">
              <a:extLst>
                <a:ext uri="{FF2B5EF4-FFF2-40B4-BE49-F238E27FC236}">
                  <a16:creationId xmlns:a16="http://schemas.microsoft.com/office/drawing/2014/main" id="{153A3CB8-4553-4F1F-8685-EB6CD23D789C}"/>
                </a:ext>
              </a:extLst>
            </p:cNvPr>
            <p:cNvSpPr/>
            <p:nvPr/>
          </p:nvSpPr>
          <p:spPr>
            <a:xfrm>
              <a:off x="1165547" y="1610635"/>
              <a:ext cx="4469885" cy="92333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By 2020, more than </a:t>
              </a:r>
              <a:r>
                <a:rPr kumimoji="0" lang="en-US" sz="18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50%</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of enterprises will run </a:t>
              </a:r>
              <a:r>
                <a:rPr kumimoji="0" lang="en-US" sz="1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mission-critical, containerized cloud-native applications</a:t>
              </a:r>
              <a:r>
                <a:rPr kumimoji="0" lang="en-US" sz="18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in production</a:t>
              </a: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pic>
          <p:nvPicPr>
            <p:cNvPr id="1026" name="Picture 2" descr="Image result for GARTNER LOGO png black">
              <a:extLst>
                <a:ext uri="{FF2B5EF4-FFF2-40B4-BE49-F238E27FC236}">
                  <a16:creationId xmlns:a16="http://schemas.microsoft.com/office/drawing/2014/main" id="{B7D0A211-5DA1-49E4-82DB-A8FC6B9F053D}"/>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213076" y="3124089"/>
              <a:ext cx="1290415" cy="407119"/>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Rectangle 66">
            <a:extLst>
              <a:ext uri="{FF2B5EF4-FFF2-40B4-BE49-F238E27FC236}">
                <a16:creationId xmlns:a16="http://schemas.microsoft.com/office/drawing/2014/main" id="{D7DA27EF-B855-4284-BCCA-7BB0FE175D60}"/>
              </a:ext>
            </a:extLst>
          </p:cNvPr>
          <p:cNvSpPr/>
          <p:nvPr/>
        </p:nvSpPr>
        <p:spPr>
          <a:xfrm>
            <a:off x="44224" y="6468994"/>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1</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Datadog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8">
                  <a:extLst>
                    <a:ext uri="{A12FA001-AC4F-418D-AE19-62706E023703}">
                      <ahyp:hlinkClr xmlns:ahyp="http://schemas.microsoft.com/office/drawing/2018/hyperlinkcolor" val="tx"/>
                    </a:ext>
                  </a:extLst>
                </a:hlinkClick>
              </a:rPr>
              <a:t>report</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8 Surprising Facts About Real Docker Adoption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30000" noProof="0">
                <a:ln>
                  <a:noFill/>
                </a:ln>
                <a:solidFill>
                  <a:srgbClr val="000000"/>
                </a:solidFill>
                <a:effectLst/>
                <a:uLnTx/>
                <a:uFillTx/>
                <a:latin typeface="Segoe UI"/>
                <a:ea typeface="+mn-ea"/>
                <a:cs typeface="Segoe UI Semibold" panose="020B0702040204020203" pitchFamily="34" charset="0"/>
              </a:rPr>
              <a:t>2</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CNCF </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hlinkClick r:id="rId9">
                  <a:extLst>
                    <a:ext uri="{A12FA001-AC4F-418D-AE19-62706E023703}">
                      <ahyp:hlinkClr xmlns:ahyp="http://schemas.microsoft.com/office/drawing/2018/hyperlinkcolor" val="tx"/>
                    </a:ext>
                  </a:extLst>
                </a:hlinkClick>
              </a:rPr>
              <a:t>survey</a:t>
            </a:r>
            <a:r>
              <a:rPr kumimoji="0" lang="en-US" sz="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800" b="0" i="0" u="none" strike="noStrike" kern="1200" cap="none" spc="0" normalizeH="0" baseline="0" noProof="0">
                <a:ln>
                  <a:noFill/>
                </a:ln>
                <a:solidFill>
                  <a:srgbClr val="000000"/>
                </a:solidFill>
                <a:effectLst/>
                <a:uLnTx/>
                <a:uFillTx/>
                <a:latin typeface="Segoe UI"/>
                <a:ea typeface="+mn-ea"/>
                <a:cs typeface="+mn-cs"/>
              </a:rPr>
              <a:t>cloud-native-technologies-scaling-production-applications</a:t>
            </a:r>
          </a:p>
        </p:txBody>
      </p:sp>
    </p:spTree>
    <p:extLst>
      <p:ext uri="{BB962C8B-B14F-4D97-AF65-F5344CB8AC3E}">
        <p14:creationId xmlns:p14="http://schemas.microsoft.com/office/powerpoint/2010/main" val="199678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1024132"/>
            <a:ext cx="11655840" cy="683264"/>
          </a:xfrm>
        </p:spPr>
        <p:txBody>
          <a:bodyPr>
            <a:spAutoFit/>
          </a:bodyPr>
          <a:lstStyle/>
          <a:p>
            <a:pPr algn="ctr"/>
            <a:r>
              <a:rPr lang="en-US" sz="3600" spc="-50" dirty="0">
                <a:solidFill>
                  <a:srgbClr val="0078D4"/>
                </a:solidFill>
                <a:latin typeface="Segoe UI Semibold" panose="020B0702040204020203" pitchFamily="34" charset="0"/>
                <a:cs typeface="Segoe UI Semibold" panose="020B0702040204020203" pitchFamily="34" charset="0"/>
              </a:rPr>
              <a:t>Kubernetes</a:t>
            </a:r>
            <a:r>
              <a:rPr lang="en-US" sz="3600" spc="-50" dirty="0">
                <a:solidFill>
                  <a:schemeClr val="tx1"/>
                </a:solidFill>
              </a:rPr>
              <a:t>: </a:t>
            </a:r>
            <a:r>
              <a:rPr lang="en-US" sz="3600" spc="-50" dirty="0">
                <a:solidFill>
                  <a:srgbClr val="000000"/>
                </a:solidFill>
              </a:rPr>
              <a:t>the industry leading orchestrator</a:t>
            </a:r>
          </a:p>
        </p:txBody>
      </p:sp>
      <p:sp>
        <p:nvSpPr>
          <p:cNvPr id="24" name="Oval 23">
            <a:extLst>
              <a:ext uri="{FF2B5EF4-FFF2-40B4-BE49-F238E27FC236}">
                <a16:creationId xmlns:a16="http://schemas.microsoft.com/office/drawing/2014/main" id="{56D9882B-F624-41FC-BE26-291327E38F64}"/>
              </a:ext>
            </a:extLst>
          </p:cNvPr>
          <p:cNvSpPr/>
          <p:nvPr/>
        </p:nvSpPr>
        <p:spPr bwMode="auto">
          <a:xfrm>
            <a:off x="5087522" y="1883998"/>
            <a:ext cx="2016957" cy="2016957"/>
          </a:xfrm>
          <a:prstGeom prst="ellipse">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srgbClr val="505050"/>
              </a:soli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EA38544F-1E11-4A73-9D1E-9EFD848A2A24}"/>
              </a:ext>
            </a:extLst>
          </p:cNvPr>
          <p:cNvSpPr txBox="1"/>
          <p:nvPr/>
        </p:nvSpPr>
        <p:spPr>
          <a:xfrm>
            <a:off x="932342" y="5065396"/>
            <a:ext cx="2774748"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Portable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708625" y="5065396"/>
            <a:ext cx="2774748"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Extensible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Modular, pluggable, </a:t>
            </a:r>
            <a:r>
              <a:rPr kumimoji="0" lang="en-US" sz="16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hookable</a:t>
            </a: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175080" y="5065396"/>
            <a:ext cx="3394403" cy="113604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Self-healing </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Auto-placement, auto-restart, auto-replication, auto-scaling</a:t>
            </a:r>
          </a:p>
        </p:txBody>
      </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aphic 13">
            <a:extLst>
              <a:ext uri="{FF2B5EF4-FFF2-40B4-BE49-F238E27FC236}">
                <a16:creationId xmlns:a16="http://schemas.microsoft.com/office/drawing/2014/main" id="{F4ADE8DE-5081-44CF-A34C-4DC170EAE1A3}"/>
              </a:ext>
            </a:extLst>
          </p:cNvPr>
          <p:cNvGrpSpPr/>
          <p:nvPr/>
        </p:nvGrpSpPr>
        <p:grpSpPr>
          <a:xfrm>
            <a:off x="5515258" y="2320704"/>
            <a:ext cx="1161484" cy="1143545"/>
            <a:chOff x="4862512" y="2214562"/>
            <a:chExt cx="2466975" cy="2428875"/>
          </a:xfrm>
        </p:grpSpPr>
        <p:sp>
          <p:nvSpPr>
            <p:cNvPr id="18" name="Freeform: Shape 17">
              <a:extLst>
                <a:ext uri="{FF2B5EF4-FFF2-40B4-BE49-F238E27FC236}">
                  <a16:creationId xmlns:a16="http://schemas.microsoft.com/office/drawing/2014/main" id="{CDB6B35E-2064-432E-9505-CB650B86060E}"/>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876A9B08-CEEE-448A-9EA9-010A0EB72745}"/>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F923195E-C51D-40D0-ABB7-73503D6A0B12}"/>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060E7163-FE88-480A-9AA7-E46070AAA759}"/>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6615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10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588263" y="143048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588263" y="2592718"/>
            <a:ext cx="3326789"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588263" y="3508727"/>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between containers</a:t>
            </a:r>
          </a:p>
        </p:txBody>
      </p:sp>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101</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582849" y="4670958"/>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marR="0" lvl="0" indent="-3429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Worker nodes support communication from the</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Internet</a:t>
            </a:r>
          </a:p>
        </p:txBody>
      </p:sp>
    </p:spTree>
    <p:extLst>
      <p:ext uri="{BB962C8B-B14F-4D97-AF65-F5344CB8AC3E}">
        <p14:creationId xmlns:p14="http://schemas.microsoft.com/office/powerpoint/2010/main" val="140640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275"/>
                                        </p:tgtEl>
                                        <p:attrNameLst>
                                          <p:attrName>style.visibility</p:attrName>
                                        </p:attrNameLst>
                                      </p:cBhvr>
                                      <p:to>
                                        <p:strVal val="visible"/>
                                      </p:to>
                                    </p:set>
                                    <p:anim calcmode="lin" valueType="num">
                                      <p:cBhvr>
                                        <p:cTn id="69" dur="500" fill="hold"/>
                                        <p:tgtEl>
                                          <p:spTgt spid="275"/>
                                        </p:tgtEl>
                                        <p:attrNameLst>
                                          <p:attrName>ppt_w</p:attrName>
                                        </p:attrNameLst>
                                      </p:cBhvr>
                                      <p:tavLst>
                                        <p:tav tm="0">
                                          <p:val>
                                            <p:fltVal val="0"/>
                                          </p:val>
                                        </p:tav>
                                        <p:tav tm="100000">
                                          <p:val>
                                            <p:strVal val="#ppt_w"/>
                                          </p:val>
                                        </p:tav>
                                      </p:tavLst>
                                    </p:anim>
                                    <p:anim calcmode="lin" valueType="num">
                                      <p:cBhvr>
                                        <p:cTn id="70" dur="500" fill="hold"/>
                                        <p:tgtEl>
                                          <p:spTgt spid="275"/>
                                        </p:tgtEl>
                                        <p:attrNameLst>
                                          <p:attrName>ppt_h</p:attrName>
                                        </p:attrNameLst>
                                      </p:cBhvr>
                                      <p:tavLst>
                                        <p:tav tm="0">
                                          <p:val>
                                            <p:fltVal val="0"/>
                                          </p:val>
                                        </p:tav>
                                        <p:tav tm="100000">
                                          <p:val>
                                            <p:strVal val="#ppt_h"/>
                                          </p:val>
                                        </p:tav>
                                      </p:tavLst>
                                    </p:anim>
                                    <p:animEffect transition="in" filter="fade">
                                      <p:cBhvr>
                                        <p:cTn id="71" dur="500"/>
                                        <p:tgtEl>
                                          <p:spTgt spid="27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28"/>
                                        </p:tgtEl>
                                        <p:attrNameLst>
                                          <p:attrName>style.visibility</p:attrName>
                                        </p:attrNameLst>
                                      </p:cBhvr>
                                      <p:to>
                                        <p:strVal val="visible"/>
                                      </p:to>
                                    </p:set>
                                    <p:anim calcmode="lin" valueType="num">
                                      <p:cBhvr>
                                        <p:cTn id="74" dur="500" fill="hold"/>
                                        <p:tgtEl>
                                          <p:spTgt spid="328"/>
                                        </p:tgtEl>
                                        <p:attrNameLst>
                                          <p:attrName>ppt_w</p:attrName>
                                        </p:attrNameLst>
                                      </p:cBhvr>
                                      <p:tavLst>
                                        <p:tav tm="0">
                                          <p:val>
                                            <p:fltVal val="0"/>
                                          </p:val>
                                        </p:tav>
                                        <p:tav tm="100000">
                                          <p:val>
                                            <p:strVal val="#ppt_w"/>
                                          </p:val>
                                        </p:tav>
                                      </p:tavLst>
                                    </p:anim>
                                    <p:anim calcmode="lin" valueType="num">
                                      <p:cBhvr>
                                        <p:cTn id="75" dur="500" fill="hold"/>
                                        <p:tgtEl>
                                          <p:spTgt spid="328"/>
                                        </p:tgtEl>
                                        <p:attrNameLst>
                                          <p:attrName>ppt_h</p:attrName>
                                        </p:attrNameLst>
                                      </p:cBhvr>
                                      <p:tavLst>
                                        <p:tav tm="0">
                                          <p:val>
                                            <p:fltVal val="0"/>
                                          </p:val>
                                        </p:tav>
                                        <p:tav tm="100000">
                                          <p:val>
                                            <p:strVal val="#ppt_h"/>
                                          </p:val>
                                        </p:tav>
                                      </p:tavLst>
                                    </p:anim>
                                    <p:animEffect transition="in" filter="fade">
                                      <p:cBhvr>
                                        <p:cTn id="76" dur="500"/>
                                        <p:tgtEl>
                                          <p:spTgt spid="328"/>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76"/>
                                        </p:tgtEl>
                                        <p:attrNameLst>
                                          <p:attrName>style.visibility</p:attrName>
                                        </p:attrNameLst>
                                      </p:cBhvr>
                                      <p:to>
                                        <p:strVal val="visible"/>
                                      </p:to>
                                    </p:set>
                                    <p:animEffect transition="in" filter="fade">
                                      <p:cBhvr>
                                        <p:cTn id="80" dur="500"/>
                                        <p:tgtEl>
                                          <p:spTgt spid="2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1"/>
                                        </p:tgtEl>
                                        <p:attrNameLst>
                                          <p:attrName>style.visibility</p:attrName>
                                        </p:attrNameLst>
                                      </p:cBhvr>
                                      <p:to>
                                        <p:strVal val="visible"/>
                                      </p:to>
                                    </p:set>
                                    <p:animEffect transition="in" filter="fade">
                                      <p:cBhvr>
                                        <p:cTn id="83" dur="500"/>
                                        <p:tgtEl>
                                          <p:spTgt spid="331"/>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278"/>
                                        </p:tgtEl>
                                        <p:attrNameLst>
                                          <p:attrName>style.visibility</p:attrName>
                                        </p:attrNameLst>
                                      </p:cBhvr>
                                      <p:to>
                                        <p:strVal val="visible"/>
                                      </p:to>
                                    </p:set>
                                    <p:animEffect transition="in" filter="fade">
                                      <p:cBhvr>
                                        <p:cTn id="87" dur="500"/>
                                        <p:tgtEl>
                                          <p:spTgt spid="278"/>
                                        </p:tgtEl>
                                      </p:cBhvr>
                                    </p:animEffect>
                                  </p:childTnLst>
                                </p:cTn>
                              </p:par>
                              <p:par>
                                <p:cTn id="88" presetID="10" presetClass="entr" presetSubtype="0" fill="hold"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500"/>
                                        <p:tgtEl>
                                          <p:spTgt spid="3"/>
                                        </p:tgtEl>
                                      </p:cBhvr>
                                    </p:animEffect>
                                  </p:childTnLst>
                                </p:cTn>
                              </p:par>
                              <p:par>
                                <p:cTn id="91" presetID="10" presetClass="entr" presetSubtype="0" fill="hold" nodeType="withEffect">
                                  <p:stCondLst>
                                    <p:cond delay="0"/>
                                  </p:stCondLst>
                                  <p:childTnLst>
                                    <p:set>
                                      <p:cBhvr>
                                        <p:cTn id="92" dur="1" fill="hold">
                                          <p:stCondLst>
                                            <p:cond delay="0"/>
                                          </p:stCondLst>
                                        </p:cTn>
                                        <p:tgtEl>
                                          <p:spTgt spid="4"/>
                                        </p:tgtEl>
                                        <p:attrNameLst>
                                          <p:attrName>style.visibility</p:attrName>
                                        </p:attrNameLst>
                                      </p:cBhvr>
                                      <p:to>
                                        <p:strVal val="visible"/>
                                      </p:to>
                                    </p:set>
                                    <p:animEffect transition="in" filter="fade">
                                      <p:cBhvr>
                                        <p:cTn id="93" dur="500"/>
                                        <p:tgtEl>
                                          <p:spTgt spid="4"/>
                                        </p:tgtEl>
                                      </p:cBhvr>
                                    </p:animEffect>
                                  </p:childTnLst>
                                </p:cTn>
                              </p:par>
                              <p:par>
                                <p:cTn id="94" presetID="10" presetClass="entr" presetSubtype="0" fill="hold" nodeType="withEffect">
                                  <p:stCondLst>
                                    <p:cond delay="0"/>
                                  </p:stCondLst>
                                  <p:childTnLst>
                                    <p:set>
                                      <p:cBhvr>
                                        <p:cTn id="95" dur="1" fill="hold">
                                          <p:stCondLst>
                                            <p:cond delay="0"/>
                                          </p:stCondLst>
                                        </p:cTn>
                                        <p:tgtEl>
                                          <p:spTgt spid="363"/>
                                        </p:tgtEl>
                                        <p:attrNameLst>
                                          <p:attrName>style.visibility</p:attrName>
                                        </p:attrNameLst>
                                      </p:cBhvr>
                                      <p:to>
                                        <p:strVal val="visible"/>
                                      </p:to>
                                    </p:set>
                                    <p:animEffect transition="in" filter="fade">
                                      <p:cBhvr>
                                        <p:cTn id="96" dur="500"/>
                                        <p:tgtEl>
                                          <p:spTgt spid="36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28"/>
                                        </p:tgtEl>
                                        <p:attrNameLst>
                                          <p:attrName>style.visibility</p:attrName>
                                        </p:attrNameLst>
                                      </p:cBhvr>
                                      <p:to>
                                        <p:strVal val="visible"/>
                                      </p:to>
                                    </p:set>
                                    <p:animEffect transition="in" filter="fade">
                                      <p:cBhvr>
                                        <p:cTn id="101" dur="500"/>
                                        <p:tgtEl>
                                          <p:spTgt spid="128"/>
                                        </p:tgtEl>
                                      </p:cBhvr>
                                    </p:animEffect>
                                  </p:childTnLst>
                                </p:cTn>
                              </p:par>
                              <p:par>
                                <p:cTn id="102" presetID="10" presetClass="entr" presetSubtype="0" fill="hold" nodeType="withEffect">
                                  <p:stCondLst>
                                    <p:cond delay="0"/>
                                  </p:stCondLst>
                                  <p:childTnLst>
                                    <p:set>
                                      <p:cBhvr>
                                        <p:cTn id="103" dur="1" fill="hold">
                                          <p:stCondLst>
                                            <p:cond delay="0"/>
                                          </p:stCondLst>
                                        </p:cTn>
                                        <p:tgtEl>
                                          <p:spTgt spid="222"/>
                                        </p:tgtEl>
                                        <p:attrNameLst>
                                          <p:attrName>style.visibility</p:attrName>
                                        </p:attrNameLst>
                                      </p:cBhvr>
                                      <p:to>
                                        <p:strVal val="visible"/>
                                      </p:to>
                                    </p:set>
                                    <p:animEffect transition="in" filter="fade">
                                      <p:cBhvr>
                                        <p:cTn id="104" dur="500"/>
                                        <p:tgtEl>
                                          <p:spTgt spid="222"/>
                                        </p:tgtEl>
                                      </p:cBhvr>
                                    </p:animEffect>
                                  </p:childTnLst>
                                </p:cTn>
                              </p:par>
                            </p:childTnLst>
                          </p:cTn>
                        </p:par>
                        <p:par>
                          <p:cTn id="105" fill="hold">
                            <p:stCondLst>
                              <p:cond delay="500"/>
                            </p:stCondLst>
                            <p:childTnLst>
                              <p:par>
                                <p:cTn id="106" presetID="22" presetClass="entr" presetSubtype="1" fill="hold" nodeType="afterEffect">
                                  <p:stCondLst>
                                    <p:cond delay="0"/>
                                  </p:stCondLst>
                                  <p:childTnLst>
                                    <p:set>
                                      <p:cBhvr>
                                        <p:cTn id="107" dur="1" fill="hold">
                                          <p:stCondLst>
                                            <p:cond delay="0"/>
                                          </p:stCondLst>
                                        </p:cTn>
                                        <p:tgtEl>
                                          <p:spTgt spid="371"/>
                                        </p:tgtEl>
                                        <p:attrNameLst>
                                          <p:attrName>style.visibility</p:attrName>
                                        </p:attrNameLst>
                                      </p:cBhvr>
                                      <p:to>
                                        <p:strVal val="visible"/>
                                      </p:to>
                                    </p:set>
                                    <p:animEffect transition="in" filter="wipe(up)">
                                      <p:cBhvr>
                                        <p:cTn id="108" dur="500"/>
                                        <p:tgtEl>
                                          <p:spTgt spid="371"/>
                                        </p:tgtEl>
                                      </p:cBhvr>
                                    </p:animEffect>
                                  </p:childTnLst>
                                </p:cTn>
                              </p:par>
                            </p:childTnLst>
                          </p:cTn>
                        </p:par>
                        <p:par>
                          <p:cTn id="109" fill="hold">
                            <p:stCondLst>
                              <p:cond delay="100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500"/>
                                        <p:tgtEl>
                                          <p:spTgt spid="6"/>
                                        </p:tgtEl>
                                      </p:cBhvr>
                                    </p:animEffect>
                                  </p:childTnLst>
                                </p:cTn>
                              </p:par>
                              <p:par>
                                <p:cTn id="113" presetID="10" presetClass="entr" presetSubtype="0" fill="hold" nodeType="with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childTnLst>
                          </p:cTn>
                        </p:par>
                        <p:par>
                          <p:cTn id="116" fill="hold">
                            <p:stCondLst>
                              <p:cond delay="1500"/>
                            </p:stCondLst>
                            <p:childTnLst>
                              <p:par>
                                <p:cTn id="117" presetID="22" presetClass="entr" presetSubtype="1" fill="hold" nodeType="afterEffect">
                                  <p:stCondLst>
                                    <p:cond delay="0"/>
                                  </p:stCondLst>
                                  <p:childTnLst>
                                    <p:set>
                                      <p:cBhvr>
                                        <p:cTn id="118" dur="1" fill="hold">
                                          <p:stCondLst>
                                            <p:cond delay="0"/>
                                          </p:stCondLst>
                                        </p:cTn>
                                        <p:tgtEl>
                                          <p:spTgt spid="232"/>
                                        </p:tgtEl>
                                        <p:attrNameLst>
                                          <p:attrName>style.visibility</p:attrName>
                                        </p:attrNameLst>
                                      </p:cBhvr>
                                      <p:to>
                                        <p:strVal val="visible"/>
                                      </p:to>
                                    </p:set>
                                    <p:animEffect transition="in" filter="wipe(up)">
                                      <p:cBhvr>
                                        <p:cTn id="119" dur="500"/>
                                        <p:tgtEl>
                                          <p:spTgt spid="232"/>
                                        </p:tgtEl>
                                      </p:cBhvr>
                                    </p:animEffect>
                                  </p:childTnLst>
                                </p:cTn>
                              </p:par>
                              <p:par>
                                <p:cTn id="120" presetID="22" presetClass="entr" presetSubtype="1" fill="hold" nodeType="withEffect">
                                  <p:stCondLst>
                                    <p:cond delay="0"/>
                                  </p:stCondLst>
                                  <p:childTnLst>
                                    <p:set>
                                      <p:cBhvr>
                                        <p:cTn id="121" dur="1" fill="hold">
                                          <p:stCondLst>
                                            <p:cond delay="0"/>
                                          </p:stCondLst>
                                        </p:cTn>
                                        <p:tgtEl>
                                          <p:spTgt spid="315"/>
                                        </p:tgtEl>
                                        <p:attrNameLst>
                                          <p:attrName>style.visibility</p:attrName>
                                        </p:attrNameLst>
                                      </p:cBhvr>
                                      <p:to>
                                        <p:strVal val="visible"/>
                                      </p:to>
                                    </p:set>
                                    <p:animEffect transition="in" filter="wipe(up)">
                                      <p:cBhvr>
                                        <p:cTn id="122" dur="500"/>
                                        <p:tgtEl>
                                          <p:spTgt spid="315"/>
                                        </p:tgtEl>
                                      </p:cBhvr>
                                    </p:animEffect>
                                  </p:childTnLst>
                                </p:cTn>
                              </p:par>
                              <p:par>
                                <p:cTn id="123" presetID="22" presetClass="entr" presetSubtype="1" fill="hold" nodeType="withEffect">
                                  <p:stCondLst>
                                    <p:cond delay="0"/>
                                  </p:stCondLst>
                                  <p:childTnLst>
                                    <p:set>
                                      <p:cBhvr>
                                        <p:cTn id="124" dur="1" fill="hold">
                                          <p:stCondLst>
                                            <p:cond delay="0"/>
                                          </p:stCondLst>
                                        </p:cTn>
                                        <p:tgtEl>
                                          <p:spTgt spid="349"/>
                                        </p:tgtEl>
                                        <p:attrNameLst>
                                          <p:attrName>style.visibility</p:attrName>
                                        </p:attrNameLst>
                                      </p:cBhvr>
                                      <p:to>
                                        <p:strVal val="visible"/>
                                      </p:to>
                                    </p:set>
                                    <p:animEffect transition="in" filter="wipe(up)">
                                      <p:cBhvr>
                                        <p:cTn id="125" dur="500"/>
                                        <p:tgtEl>
                                          <p:spTgt spid="349"/>
                                        </p:tgtEl>
                                      </p:cBhvr>
                                    </p:animEffect>
                                  </p:childTnLst>
                                </p:cTn>
                              </p:par>
                              <p:par>
                                <p:cTn id="126" presetID="22" presetClass="entr" presetSubtype="1" fill="hold" nodeType="withEffect">
                                  <p:stCondLst>
                                    <p:cond delay="0"/>
                                  </p:stCondLst>
                                  <p:childTnLst>
                                    <p:set>
                                      <p:cBhvr>
                                        <p:cTn id="127" dur="1" fill="hold">
                                          <p:stCondLst>
                                            <p:cond delay="0"/>
                                          </p:stCondLst>
                                        </p:cTn>
                                        <p:tgtEl>
                                          <p:spTgt spid="348"/>
                                        </p:tgtEl>
                                        <p:attrNameLst>
                                          <p:attrName>style.visibility</p:attrName>
                                        </p:attrNameLst>
                                      </p:cBhvr>
                                      <p:to>
                                        <p:strVal val="visible"/>
                                      </p:to>
                                    </p:set>
                                    <p:animEffect transition="in" filter="wipe(up)">
                                      <p:cBhvr>
                                        <p:cTn id="128" dur="500"/>
                                        <p:tgtEl>
                                          <p:spTgt spid="348"/>
                                        </p:tgtEl>
                                      </p:cBhvr>
                                    </p:animEffect>
                                  </p:childTnLst>
                                </p:cTn>
                              </p:par>
                            </p:childTnLst>
                          </p:cTn>
                        </p:par>
                        <p:par>
                          <p:cTn id="129" fill="hold">
                            <p:stCondLst>
                              <p:cond delay="2000"/>
                            </p:stCondLst>
                            <p:childTnLst>
                              <p:par>
                                <p:cTn id="130" presetID="10" presetClass="entr" presetSubtype="0" fill="hold" nodeType="after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fade">
                                      <p:cBhvr>
                                        <p:cTn id="132" dur="500"/>
                                        <p:tgtEl>
                                          <p:spTgt spid="8"/>
                                        </p:tgtEl>
                                      </p:cBhvr>
                                    </p:animEffect>
                                  </p:childTnLst>
                                </p:cTn>
                              </p:par>
                              <p:par>
                                <p:cTn id="133" presetID="10" presetClass="entr" presetSubtype="0" fill="hold" nodeType="withEffect">
                                  <p:stCondLst>
                                    <p:cond delay="0"/>
                                  </p:stCondLst>
                                  <p:childTnLst>
                                    <p:set>
                                      <p:cBhvr>
                                        <p:cTn id="134" dur="1" fill="hold">
                                          <p:stCondLst>
                                            <p:cond delay="0"/>
                                          </p:stCondLst>
                                        </p:cTn>
                                        <p:tgtEl>
                                          <p:spTgt spid="9"/>
                                        </p:tgtEl>
                                        <p:attrNameLst>
                                          <p:attrName>style.visibility</p:attrName>
                                        </p:attrNameLst>
                                      </p:cBhvr>
                                      <p:to>
                                        <p:strVal val="visible"/>
                                      </p:to>
                                    </p:set>
                                    <p:animEffect transition="in" filter="fade">
                                      <p:cBhvr>
                                        <p:cTn id="135" dur="500"/>
                                        <p:tgtEl>
                                          <p:spTgt spid="9"/>
                                        </p:tgtEl>
                                      </p:cBhvr>
                                    </p:animEffect>
                                  </p:childTnLst>
                                </p:cTn>
                              </p:par>
                            </p:childTnLst>
                          </p:cTn>
                        </p:par>
                        <p:par>
                          <p:cTn id="136" fill="hold">
                            <p:stCondLst>
                              <p:cond delay="2500"/>
                            </p:stCondLst>
                            <p:childTnLst>
                              <p:par>
                                <p:cTn id="137" presetID="10" presetClass="entr" presetSubtype="0" fill="hold" nodeType="afterEffect">
                                  <p:stCondLst>
                                    <p:cond delay="0"/>
                                  </p:stCondLst>
                                  <p:childTnLst>
                                    <p:set>
                                      <p:cBhvr>
                                        <p:cTn id="138" dur="1" fill="hold">
                                          <p:stCondLst>
                                            <p:cond delay="0"/>
                                          </p:stCondLst>
                                        </p:cTn>
                                        <p:tgtEl>
                                          <p:spTgt spid="322"/>
                                        </p:tgtEl>
                                        <p:attrNameLst>
                                          <p:attrName>style.visibility</p:attrName>
                                        </p:attrNameLst>
                                      </p:cBhvr>
                                      <p:to>
                                        <p:strVal val="visible"/>
                                      </p:to>
                                    </p:set>
                                    <p:animEffect transition="in" filter="fade">
                                      <p:cBhvr>
                                        <p:cTn id="139" dur="500"/>
                                        <p:tgtEl>
                                          <p:spTgt spid="322"/>
                                        </p:tgtEl>
                                      </p:cBhvr>
                                    </p:animEffect>
                                  </p:childTnLst>
                                </p:cTn>
                              </p:par>
                              <p:par>
                                <p:cTn id="140" presetID="10" presetClass="entr" presetSubtype="0" fill="hold" nodeType="withEffect">
                                  <p:stCondLst>
                                    <p:cond delay="0"/>
                                  </p:stCondLst>
                                  <p:childTnLst>
                                    <p:set>
                                      <p:cBhvr>
                                        <p:cTn id="141" dur="1" fill="hold">
                                          <p:stCondLst>
                                            <p:cond delay="0"/>
                                          </p:stCondLst>
                                        </p:cTn>
                                        <p:tgtEl>
                                          <p:spTgt spid="249"/>
                                        </p:tgtEl>
                                        <p:attrNameLst>
                                          <p:attrName>style.visibility</p:attrName>
                                        </p:attrNameLst>
                                      </p:cBhvr>
                                      <p:to>
                                        <p:strVal val="visible"/>
                                      </p:to>
                                    </p:set>
                                    <p:animEffect transition="in" filter="fade">
                                      <p:cBhvr>
                                        <p:cTn id="142" dur="500"/>
                                        <p:tgtEl>
                                          <p:spTgt spid="249"/>
                                        </p:tgtEl>
                                      </p:cBhvr>
                                    </p:animEffect>
                                  </p:childTnLst>
                                </p:cTn>
                              </p:par>
                              <p:par>
                                <p:cTn id="143" presetID="10" presetClass="entr" presetSubtype="0" fill="hold" nodeType="withEffect">
                                  <p:stCondLst>
                                    <p:cond delay="0"/>
                                  </p:stCondLst>
                                  <p:childTnLst>
                                    <p:set>
                                      <p:cBhvr>
                                        <p:cTn id="144" dur="1" fill="hold">
                                          <p:stCondLst>
                                            <p:cond delay="0"/>
                                          </p:stCondLst>
                                        </p:cTn>
                                        <p:tgtEl>
                                          <p:spTgt spid="351"/>
                                        </p:tgtEl>
                                        <p:attrNameLst>
                                          <p:attrName>style.visibility</p:attrName>
                                        </p:attrNameLst>
                                      </p:cBhvr>
                                      <p:to>
                                        <p:strVal val="visible"/>
                                      </p:to>
                                    </p:set>
                                    <p:animEffect transition="in" filter="fade">
                                      <p:cBhvr>
                                        <p:cTn id="145" dur="500"/>
                                        <p:tgtEl>
                                          <p:spTgt spid="351"/>
                                        </p:tgtEl>
                                      </p:cBhvr>
                                    </p:animEffect>
                                  </p:childTnLst>
                                </p:cTn>
                              </p:par>
                              <p:par>
                                <p:cTn id="146" presetID="10" presetClass="entr" presetSubtype="0" fill="hold" nodeType="withEffect">
                                  <p:stCondLst>
                                    <p:cond delay="0"/>
                                  </p:stCondLst>
                                  <p:childTnLst>
                                    <p:set>
                                      <p:cBhvr>
                                        <p:cTn id="147" dur="1" fill="hold">
                                          <p:stCondLst>
                                            <p:cond delay="0"/>
                                          </p:stCondLst>
                                        </p:cTn>
                                        <p:tgtEl>
                                          <p:spTgt spid="350"/>
                                        </p:tgtEl>
                                        <p:attrNameLst>
                                          <p:attrName>style.visibility</p:attrName>
                                        </p:attrNameLst>
                                      </p:cBhvr>
                                      <p:to>
                                        <p:strVal val="visible"/>
                                      </p:to>
                                    </p:set>
                                    <p:animEffect transition="in" filter="fade">
                                      <p:cBhvr>
                                        <p:cTn id="148"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theme/theme1.xml><?xml version="1.0" encoding="utf-8"?>
<a:theme xmlns:a="http://schemas.openxmlformats.org/drawingml/2006/main" name="2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0.xml><?xml version="1.0" encoding="utf-8"?>
<a:theme xmlns:a="http://schemas.openxmlformats.org/drawingml/2006/main" name="1_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ppt/theme/theme11.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2.xml><?xml version="1.0" encoding="utf-8"?>
<a:theme xmlns:a="http://schemas.openxmlformats.org/drawingml/2006/main" name="4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3.xml><?xml version="1.0" encoding="utf-8"?>
<a:theme xmlns:a="http://schemas.openxmlformats.org/drawingml/2006/main" name="5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4.xml><?xml version="1.0" encoding="utf-8"?>
<a:theme xmlns:a="http://schemas.openxmlformats.org/drawingml/2006/main" name="6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5.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6.xml><?xml version="1.0" encoding="utf-8"?>
<a:theme xmlns:a="http://schemas.openxmlformats.org/drawingml/2006/main" name="7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7.xml><?xml version="1.0" encoding="utf-8"?>
<a:theme xmlns:a="http://schemas.openxmlformats.org/drawingml/2006/main" name="8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8.xml><?xml version="1.0" encoding="utf-8"?>
<a:theme xmlns:a="http://schemas.openxmlformats.org/drawingml/2006/main" name="9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6.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7.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potx" id="{259ECF57-CCA7-41E2-BBE7-4A5ADC622A31}" vid="{D47BAD43-CC97-49DF-B1A0-4644BB209BB0}"/>
    </a:ext>
  </a:extLst>
</a:theme>
</file>

<file path=ppt/theme/theme9.xml><?xml version="1.0" encoding="utf-8"?>
<a:theme xmlns:a="http://schemas.openxmlformats.org/drawingml/2006/main" name="Reinventing Productivity">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themes" id="{54405CC7-7BAD-40E3-9858-EA1C13C2ABAA}" vid="{D43C54FA-65FD-4068-84E1-5F52604A8B5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Azure Containers beginning with the basics. Covers Azure Container Service (AKS), Azure Container Instances (ACI) and Azure Container Registry.</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Anand Chandramohan</DisplayName>
        <AccountId>69228</AccountId>
        <AccountType/>
      </UserInfo>
    </Owner>
    <PublishDate xmlns="230E9DF3-BE65-4C73-A93B-D1236EBD677E">2018-09-28T07:00:00+00:00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2019-09-30T07:00:00+00:00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i:0#.f|membership|stellal@microsoft.com</DisplayName>
        <AccountId>77448</AccountId>
        <AccountType/>
      </UserInfo>
      <UserInfo>
        <DisplayName>i:0#.f|membership|v-khah@microsoft.com</DisplayName>
        <AccountId>157981</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Technology Solutions Professional</TermName>
          <TermId xmlns="http://schemas.microsoft.com/office/infopath/2007/PartnerControls">18ae106e-2924-4f2d-83ba-9b3af46c5a31</TermId>
        </TermInfo>
      </Terms>
    </b60f8d2dbb984f349d80d8196897f4d3>
    <Thumbnail1 xmlns="230e9df3-be65-4c73-a93b-d1236ebd677e">
      <Url>https://microsoft.sharepoint.com/sites/Infopedia_G01KC/Media/Thumbnails/G01KC-1-36095/Azure%20Kubernetes%20Service%20Pitch%20Deck.png</Url>
      <Description>/sites/Infopedia_G01KC/Media/Thumbnails/G01KC-1-36095/Azure Kubernetes Service Pitch Deck.png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169</Value>
      <Value>354</Value>
      <Value>80</Value>
      <Value>2595</Value>
      <Value>1455</Value>
      <Value>31</Value>
      <Value>5</Value>
      <Value>21</Value>
      <Value>20</Value>
      <Value>1872</Value>
      <Value>29</Value>
      <Value>1947</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G01KC-1-35180</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G01KC-99682991-36095</_dlc_DocId>
    <_dlc_ExpireDateSaved xmlns="http://schemas.microsoft.com/sharepoint/v3" xsi:nil="true"/>
    <_dlc_ExpireDate xmlns="http://schemas.microsoft.com/sharepoint/v3">2019-09-30T07:00:00+00:00</_dlc_ExpireDate>
    <_dlc_DocIdUrl xmlns="230e9df3-be65-4c73-a93b-d1236ebd677e">
      <Url>https://microsoft.sharepoint.com/sites/Infopedia_G01KC/_layouts/15/DocIdRedir.aspx?ID=G01KC-99682991-36095</Url>
      <Description>G01KC-99682991-36095</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8f266561864adb809d5d7ec4fd34371f">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a0c42c841b8096092fe9f668ed9a8452"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0584347-21A4-4239-A634-34B5507A3B90}">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b3bc04a5-d503-43b1-b98c-a8cf663329d9"/>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07834C13-7E9B-419E-96DB-DD7578CCEA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21BBD9-32E0-4C76-B300-744A2790222A}">
  <ds:schemaRefs>
    <ds:schemaRef ds:uri="office.server.policy"/>
  </ds:schemaRefs>
</ds:datastoreItem>
</file>

<file path=customXml/itemProps4.xml><?xml version="1.0" encoding="utf-8"?>
<ds:datastoreItem xmlns:ds="http://schemas.openxmlformats.org/officeDocument/2006/customXml" ds:itemID="{374E7409-FBE8-47E2-9002-2D4D452383E2}">
  <ds:schemaRefs>
    <ds:schemaRef ds:uri="Microsoft.SharePoint.Taxonomy.ContentTypeSync"/>
  </ds:schemaRefs>
</ds:datastoreItem>
</file>

<file path=customXml/itemProps5.xml><?xml version="1.0" encoding="utf-8"?>
<ds:datastoreItem xmlns:ds="http://schemas.openxmlformats.org/officeDocument/2006/customXml" ds:itemID="{2AEF7FB6-E55F-4886-8E53-37252045F36B}">
  <ds:schemaRefs>
    <ds:schemaRef ds:uri="http://schemas.microsoft.com/sharepoint/v3/contenttype/forms"/>
  </ds:schemaRefs>
</ds:datastoreItem>
</file>

<file path=customXml/itemProps6.xml><?xml version="1.0" encoding="utf-8"?>
<ds:datastoreItem xmlns:ds="http://schemas.openxmlformats.org/officeDocument/2006/customXml" ds:itemID="{B3798409-D00B-46DE-833E-D897129D5DA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4358</Words>
  <Application>Microsoft Office PowerPoint</Application>
  <PresentationFormat>Widescreen</PresentationFormat>
  <Paragraphs>861</Paragraphs>
  <Slides>58</Slides>
  <Notes>43</Notes>
  <HiddenSlides>2</HiddenSlides>
  <MMClips>0</MMClips>
  <ScaleCrop>false</ScaleCrop>
  <HeadingPairs>
    <vt:vector size="6" baseType="variant">
      <vt:variant>
        <vt:lpstr>Fonts Used</vt:lpstr>
      </vt:variant>
      <vt:variant>
        <vt:i4>14</vt:i4>
      </vt:variant>
      <vt:variant>
        <vt:lpstr>Theme</vt:lpstr>
      </vt:variant>
      <vt:variant>
        <vt:i4>19</vt:i4>
      </vt:variant>
      <vt:variant>
        <vt:lpstr>Slide Titles</vt:lpstr>
      </vt:variant>
      <vt:variant>
        <vt:i4>58</vt:i4>
      </vt:variant>
    </vt:vector>
  </HeadingPairs>
  <TitlesOfParts>
    <vt:vector size="91" baseType="lpstr">
      <vt:lpstr>Arial</vt:lpstr>
      <vt:lpstr>Calibri</vt:lpstr>
      <vt:lpstr>Calibri Light</vt:lpstr>
      <vt:lpstr>Consolas</vt:lpstr>
      <vt:lpstr>Helvetica Neue</vt:lpstr>
      <vt:lpstr>Noto Sans Symbols</vt:lpstr>
      <vt:lpstr>Proxima Nova</vt:lpstr>
      <vt:lpstr>Quattrocento Sans</vt:lpstr>
      <vt:lpstr>Segoe UI</vt:lpstr>
      <vt:lpstr>Segoe UI Light</vt:lpstr>
      <vt:lpstr>Segoe UI Semibold</vt:lpstr>
      <vt:lpstr>Segoe UI Semilight</vt:lpstr>
      <vt:lpstr>Selawik Semibold</vt:lpstr>
      <vt:lpstr>Wingdings</vt:lpstr>
      <vt:lpstr>2_5-50195_Microsoft_Build_Template</vt:lpstr>
      <vt:lpstr>Server and Cloud 2013</vt:lpstr>
      <vt:lpstr>1_Server and Cloud 2013</vt:lpstr>
      <vt:lpstr>2_Server and Cloud 2013</vt:lpstr>
      <vt:lpstr>1_Connect_2016_Template_Light</vt:lpstr>
      <vt:lpstr>5-50195_Microsoft_Build_Template</vt:lpstr>
      <vt:lpstr>Azure PPT Template - 2018</vt:lpstr>
      <vt:lpstr>Azure Dev Light - 2018H2</vt:lpstr>
      <vt:lpstr>Reinventing Productivity</vt:lpstr>
      <vt:lpstr>1_Reinventing Productivity</vt:lpstr>
      <vt:lpstr>1_WHITE TEMPLATE</vt:lpstr>
      <vt:lpstr>4_Server and Cloud 2013</vt:lpstr>
      <vt:lpstr>5_Server and Cloud 2013</vt:lpstr>
      <vt:lpstr>6_Server and Cloud 2013</vt:lpstr>
      <vt:lpstr>1_Azure PPT Template - 2018</vt:lpstr>
      <vt:lpstr>7_Server and Cloud 2013</vt:lpstr>
      <vt:lpstr>8_Server and Cloud 2013</vt:lpstr>
      <vt:lpstr>9_Server and Cloud 2013</vt:lpstr>
      <vt:lpstr>Office Theme</vt:lpstr>
      <vt:lpstr>Azure Kubernetes Service</vt:lpstr>
      <vt:lpstr>PowerPoint Presentation</vt:lpstr>
      <vt:lpstr>PowerPoint Presentation</vt:lpstr>
      <vt:lpstr>Table of contents</vt:lpstr>
      <vt:lpstr>https://aka.ms/newakslab</vt:lpstr>
      <vt:lpstr>Introduction</vt:lpstr>
      <vt:lpstr>PowerPoint Presentation</vt:lpstr>
      <vt:lpstr>Kubernetes: the industry leading orchestrator</vt:lpstr>
      <vt:lpstr>PowerPoint Presentation</vt:lpstr>
      <vt:lpstr>PowerPoint Presentation</vt:lpstr>
      <vt:lpstr>PowerPoint Presentation</vt:lpstr>
      <vt:lpstr>Kubernetes Resources</vt:lpstr>
      <vt:lpstr>Publishing Services</vt:lpstr>
      <vt:lpstr>Azure Kubernetes Service Overview</vt:lpstr>
      <vt:lpstr>PowerPoint Presentation</vt:lpstr>
      <vt:lpstr>PowerPoint Presentation</vt:lpstr>
      <vt:lpstr>Azure Kubernetes Service (AKS) Kubernetes made easy – get the most complete and simple end-to-end experience for seamless Kubernetes lifecycle management on Azure</vt:lpstr>
      <vt:lpstr>Azure makes Kubernetes easy </vt:lpstr>
      <vt:lpstr>Azure makes Kubernetes easy </vt:lpstr>
      <vt:lpstr>Azure makes Kubernetes easy </vt:lpstr>
      <vt:lpstr>Work how you want with opensource tools and APIs</vt:lpstr>
      <vt:lpstr>Secure your Kubernetes environment</vt:lpstr>
      <vt:lpstr>PowerPoint Presentation</vt:lpstr>
      <vt:lpstr>PowerPoint Presentation</vt:lpstr>
      <vt:lpstr>Top scenarios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source culture</vt:lpstr>
      <vt:lpstr>PowerPoint Presentation</vt:lpstr>
      <vt:lpstr>PowerPoint Presentation</vt:lpstr>
      <vt:lpstr>Microsoft leads open source communities</vt:lpstr>
      <vt:lpstr>PowerPoint Presentation</vt:lpstr>
      <vt:lpstr>Resources</vt:lpstr>
      <vt:lpstr>PowerPoint Presentation</vt:lpstr>
      <vt:lpstr>Product deep dive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Kubernetes Service Pitch Deck</dc:title>
  <dc:creator/>
  <cp:lastModifiedBy/>
  <cp:revision>1</cp:revision>
  <dcterms:created xsi:type="dcterms:W3CDTF">2018-09-28T22:49:29Z</dcterms:created>
  <dcterms:modified xsi:type="dcterms:W3CDTF">2019-02-27T10:45:50Z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MSIP_Label_f42aa342-8706-4288-bd11-ebb85995028c_Application">
    <vt:lpwstr>Microsoft Azure Information Protection</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LastSharedByUser">
    <vt:lpwstr>joobrie@microsoft.com</vt:lpwstr>
  </property>
  <property fmtid="{D5CDD505-2E9C-101B-9397-08002B2CF9AE}" pid="7" name="Region">
    <vt:lpwstr/>
  </property>
  <property fmtid="{D5CDD505-2E9C-101B-9397-08002B2CF9AE}" pid="8" name="Confidentiality">
    <vt:lpwstr>5;#internal users|461efa83-0283-486a-a8d5-943328f3693f</vt:lpwstr>
  </property>
  <property fmtid="{D5CDD505-2E9C-101B-9397-08002B2CF9AE}" pid="9" name="MSIP_Label_f42aa342-8706-4288-bd11-ebb85995028c_Enabled">
    <vt:lpwstr>True</vt:lpwstr>
  </property>
  <property fmtid="{D5CDD505-2E9C-101B-9397-08002B2CF9AE}" pid="10" name="xd_ProgID">
    <vt:lpwstr/>
  </property>
  <property fmtid="{D5CDD505-2E9C-101B-9397-08002B2CF9AE}" pid="11" name="ItemType">
    <vt:lpwstr>169;#presentations|317da5a4-398e-4c38-b265-afd519770055</vt:lpwstr>
  </property>
  <property fmtid="{D5CDD505-2E9C-101B-9397-08002B2CF9AE}" pid="12" name="ContentTypeId">
    <vt:lpwstr>0x0101000E4CB7077FEE4FF7AE86D4A500EEC780030016C849C62B10EB41ACA8C7EEDEF40BB20099ECF64382448D48A56095091C66B1A9</vt:lpwstr>
  </property>
  <property fmtid="{D5CDD505-2E9C-101B-9397-08002B2CF9AE}" pid="13" name="MSProducts">
    <vt:lpwstr/>
  </property>
  <property fmtid="{D5CDD505-2E9C-101B-9397-08002B2CF9AE}" pid="14" name="Industries">
    <vt:lpwstr/>
  </property>
  <property fmtid="{D5CDD505-2E9C-101B-9397-08002B2CF9AE}" pid="15" name="Audience">
    <vt:lpwstr/>
  </property>
  <property fmtid="{D5CDD505-2E9C-101B-9397-08002B2CF9AE}" pid="16" name="TemplateUrl">
    <vt:lpwstr/>
  </property>
  <property fmtid="{D5CDD505-2E9C-101B-9397-08002B2CF9AE}" pid="17" name="ComplianceAssetId">
    <vt:lpwstr/>
  </property>
  <property fmtid="{D5CDD505-2E9C-101B-9397-08002B2CF9AE}" pid="18" name="Competitors">
    <vt:lpwstr/>
  </property>
  <property fmtid="{D5CDD505-2E9C-101B-9397-08002B2CF9AE}" pid="19" name="SMSGDomain">
    <vt:lpwstr>20;#Microsoft Azure Domain|d600a391-d529-4311-892b-2c05c1ab2538;#21;#Intelligent Cloud|adc2fe87-c79a-4ded-a449-3f86b954069d</vt:lpwstr>
  </property>
  <property fmtid="{D5CDD505-2E9C-101B-9397-08002B2CF9AE}" pid="20" name="ExperienceContentType">
    <vt:lpwstr/>
  </property>
  <property fmtid="{D5CDD505-2E9C-101B-9397-08002B2CF9AE}" pid="21" name="MSIP_Label_f42aa342-8706-4288-bd11-ebb85995028c_SetDate">
    <vt:lpwstr>2018-05-25T03:54:40.1918749Z</vt:lpwstr>
  </property>
  <property fmtid="{D5CDD505-2E9C-101B-9397-08002B2CF9AE}" pid="22" name="BusinessArchitecture">
    <vt:lpwstr/>
  </property>
  <property fmtid="{D5CDD505-2E9C-101B-9397-08002B2CF9AE}" pid="23" name="LastSharedByTime">
    <vt:filetime>2018-08-03T17:17:54Z</vt:filetime>
  </property>
  <property fmtid="{D5CDD505-2E9C-101B-9397-08002B2CF9AE}" pid="24" name="Products">
    <vt:lpwstr>80;#Azure platform|df6aaec2-d07c-4319-b510-15a691aea35b;#2595;#Azure Container Service|da55d66e-fdf8-469d-bdcd-bf23a5f5b4b3</vt:lpwstr>
  </property>
  <property fmtid="{D5CDD505-2E9C-101B-9397-08002B2CF9AE}" pid="25" name="MSIP_Label_f42aa342-8706-4288-bd11-ebb85995028c_SiteId">
    <vt:lpwstr>72f988bf-86f1-41af-91ab-2d7cd011db47</vt:lpwstr>
  </property>
  <property fmtid="{D5CDD505-2E9C-101B-9397-08002B2CF9AE}" pid="26" name="MSIP_Label_f42aa342-8706-4288-bd11-ebb85995028c_Name">
    <vt:lpwstr>General</vt:lpwstr>
  </property>
  <property fmtid="{D5CDD505-2E9C-101B-9397-08002B2CF9AE}" pid="27" name="MSIP_Label_f42aa342-8706-4288-bd11-ebb85995028c_Extended_MSFT_Method">
    <vt:lpwstr>Automatic</vt:lpwstr>
  </property>
  <property fmtid="{D5CDD505-2E9C-101B-9397-08002B2CF9AE}" pid="28" name="l6f004f21209409da86a713c0f24627d">
    <vt:lpwstr/>
  </property>
  <property fmtid="{D5CDD505-2E9C-101B-9397-08002B2CF9AE}" pid="29" name="MSProductsTaxHTField0">
    <vt:lpwstr/>
  </property>
  <property fmtid="{D5CDD505-2E9C-101B-9397-08002B2CF9AE}" pid="30" name="MSIP_Label_f42aa342-8706-4288-bd11-ebb85995028c_Owner">
    <vt:lpwstr>stellal@microsoft.com</vt:lpwstr>
  </property>
  <property fmtid="{D5CDD505-2E9C-101B-9397-08002B2CF9AE}" pid="31" name="e8080b0481964c759b2c36ae49591b31">
    <vt:lpwstr/>
  </property>
  <property fmtid="{D5CDD505-2E9C-101B-9397-08002B2CF9AE}" pid="32" name="_docset_NoMedatataSyncRequired">
    <vt:lpwstr>False</vt:lpwstr>
  </property>
  <property fmtid="{D5CDD505-2E9C-101B-9397-08002B2CF9AE}" pid="33" name="display_urn">
    <vt:lpwstr>Aanand Ramachandran;Josh Schnell;Jason Hansen;Chad Ray;Lachie Evenson;Joe Kavanaugh (Cadence Preferred);Gabe Monroy;Tammy Smith Monnot;Sunita Yadav;Tim Meyer;Roiy Zysman;Ali Vira</vt:lpwstr>
  </property>
  <property fmtid="{D5CDD505-2E9C-101B-9397-08002B2CF9AE}" pid="34" name="TechnicalLevel">
    <vt:lpwstr/>
  </property>
  <property fmtid="{D5CDD505-2E9C-101B-9397-08002B2CF9AE}" pid="35" name="Audiences">
    <vt:lpwstr/>
  </property>
  <property fmtid="{D5CDD505-2E9C-101B-9397-08002B2CF9AE}" pid="36" name="Sensitivity">
    <vt:lpwstr>General</vt:lpwstr>
  </property>
  <property fmtid="{D5CDD505-2E9C-101B-9397-08002B2CF9AE}" pid="37" name="ldac8aee9d1f469e8cd8c3f8d6a615f2">
    <vt:lpwstr/>
  </property>
  <property fmtid="{D5CDD505-2E9C-101B-9397-08002B2CF9AE}" pid="38" name="xd_Signature">
    <vt:bool>false</vt:bool>
  </property>
  <property fmtid="{D5CDD505-2E9C-101B-9397-08002B2CF9AE}" pid="39" name="EmployeeRole">
    <vt:lpwstr/>
  </property>
  <property fmtid="{D5CDD505-2E9C-101B-9397-08002B2CF9AE}" pid="40" name="SharedWithUsers">
    <vt:lpwstr>136442;#Chakir Kamkam;#160397;#Ishan Jain;#149940;#John O'Brien</vt:lpwstr>
  </property>
  <property fmtid="{D5CDD505-2E9C-101B-9397-08002B2CF9AE}" pid="41" name="NewsTopic">
    <vt:lpwstr/>
  </property>
  <property fmtid="{D5CDD505-2E9C-101B-9397-08002B2CF9AE}" pid="42" name="Product">
    <vt:lpwstr/>
  </property>
  <property fmtid="{D5CDD505-2E9C-101B-9397-08002B2CF9AE}" pid="43" name="Roles">
    <vt:lpwstr>354;#Technology Solutions Professional|18ae106e-2924-4f2d-83ba-9b3af46c5a31</vt:lpwstr>
  </property>
  <property fmtid="{D5CDD505-2E9C-101B-9397-08002B2CF9AE}" pid="44" name="Event1">
    <vt:lpwstr>217;#Unassigned|e51362f4-782c-41a8-bb7b-e0cfc8669933</vt:lpwstr>
  </property>
  <property fmtid="{D5CDD505-2E9C-101B-9397-08002B2CF9AE}" pid="4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6" name="NewsSource">
    <vt:lpwstr/>
  </property>
  <property fmtid="{D5CDD505-2E9C-101B-9397-08002B2CF9AE}" pid="47" name="SMSGTags">
    <vt:lpwstr/>
  </property>
  <property fmtid="{D5CDD505-2E9C-101B-9397-08002B2CF9AE}" pid="48" name="_dlc_DocIdItemGuid">
    <vt:lpwstr>38135e9c-5fe0-4ff4-8599-3815af7ccd48</vt:lpwstr>
  </property>
  <property fmtid="{D5CDD505-2E9C-101B-9397-08002B2CF9AE}" pid="49" name="MSPhysicalGeography">
    <vt:lpwstr/>
  </property>
  <property fmtid="{D5CDD505-2E9C-101B-9397-08002B2CF9AE}" pid="50" name="j3562c58ee414e028925bc902cfc01a1">
    <vt:lpwstr/>
  </property>
  <property fmtid="{D5CDD505-2E9C-101B-9397-08002B2CF9AE}" pid="51" name="EnterpriseDomainTags">
    <vt:lpwstr/>
  </property>
  <property fmtid="{D5CDD505-2E9C-101B-9397-08002B2CF9AE}" pid="52" name="la4444b61d19467597d63190b69ac227">
    <vt:lpwstr/>
  </property>
  <property fmtid="{D5CDD505-2E9C-101B-9397-08002B2CF9AE}" pid="53" name="ActivitiesAndPrograms">
    <vt:lpwstr>1947;#Priority Solution Areas|c23d8183-ce20-44cd-b13b-640d45c2d6c2;#1455;#Go To Market|f4d86be9-ad6a-4150-b338-918959af159e;#1872;#Cloud Application Development|3a7aceec-a821-419b-a538-072d1024ae27</vt:lpwstr>
  </property>
  <property fmtid="{D5CDD505-2E9C-101B-9397-08002B2CF9AE}" pid="54" name="Segments">
    <vt:lpwstr/>
  </property>
  <property fmtid="{D5CDD505-2E9C-101B-9397-08002B2CF9AE}" pid="55" name="Partners">
    <vt:lpwstr/>
  </property>
  <property fmtid="{D5CDD505-2E9C-101B-9397-08002B2CF9AE}" pid="56" name="Topics">
    <vt:lpwstr>29;#features|94b87768-f145-4764-adbd-fec700e47348</vt:lpwstr>
  </property>
  <property fmtid="{D5CDD505-2E9C-101B-9397-08002B2CF9AE}" pid="57" name="Groups">
    <vt:lpwstr>31;#Microsoft Azure Marketing|0958c357-5252-473f-8b4e-42f27525a99d</vt:lpwstr>
  </property>
  <property fmtid="{D5CDD505-2E9C-101B-9397-08002B2CF9AE}" pid="58" name="Languages">
    <vt:lpwstr/>
  </property>
  <property fmtid="{D5CDD505-2E9C-101B-9397-08002B2CF9AE}" pid="59" name="of67e5d4b76f4a9db8769983fda9cec0">
    <vt:lpwstr/>
  </property>
</Properties>
</file>